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256" r:id="rId2"/>
    <p:sldId id="338" r:id="rId3"/>
    <p:sldId id="334" r:id="rId4"/>
    <p:sldId id="341" r:id="rId5"/>
    <p:sldId id="347" r:id="rId6"/>
    <p:sldId id="340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39" r:id="rId15"/>
    <p:sldId id="357" r:id="rId16"/>
    <p:sldId id="358" r:id="rId17"/>
    <p:sldId id="359" r:id="rId18"/>
    <p:sldId id="346" r:id="rId19"/>
    <p:sldId id="356" r:id="rId20"/>
    <p:sldId id="343" r:id="rId21"/>
    <p:sldId id="28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31D55A-36AE-45F7-AD1D-F18CAE1DF0A7}">
          <p14:sldIdLst>
            <p14:sldId id="256"/>
            <p14:sldId id="338"/>
          </p14:sldIdLst>
        </p14:section>
        <p14:section name="Einleitung" id="{08D7164C-F442-45EB-9126-39BAA7C9D7DD}">
          <p14:sldIdLst>
            <p14:sldId id="334"/>
          </p14:sldIdLst>
        </p14:section>
        <p14:section name="Modell" id="{3AEE0721-8128-435C-9036-14C4B5218F3B}">
          <p14:sldIdLst>
            <p14:sldId id="341"/>
            <p14:sldId id="347"/>
          </p14:sldIdLst>
        </p14:section>
        <p14:section name="Motivation" id="{5D28263D-C5B8-4F7D-86F5-0C81543C8A39}">
          <p14:sldIdLst>
            <p14:sldId id="340"/>
          </p14:sldIdLst>
        </p14:section>
        <p14:section name="DG" id="{1A24D4BE-A252-4934-9CDB-8F32826D7C65}">
          <p14:sldIdLst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Ergebnisse" id="{7538180C-030A-4BF1-B138-5E76CD73FC71}">
          <p14:sldIdLst>
            <p14:sldId id="339"/>
            <p14:sldId id="357"/>
            <p14:sldId id="358"/>
            <p14:sldId id="359"/>
            <p14:sldId id="346"/>
            <p14:sldId id="356"/>
          </p14:sldIdLst>
        </p14:section>
        <p14:section name="Fazit" id="{E429475E-FBA5-4DEE-AC7D-19BAE2A3EF80}">
          <p14:sldIdLst>
            <p14:sldId id="343"/>
          </p14:sldIdLst>
        </p14:section>
        <p14:section name="Quellen" id="{5BCFDB68-1E15-41A0-828F-703740A84A16}">
          <p14:sldIdLst>
            <p14:sldId id="2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000"/>
    <a:srgbClr val="FFFFFF"/>
    <a:srgbClr val="EBEBF1"/>
    <a:srgbClr val="E7F5E7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3" autoAdjust="0"/>
  </p:normalViewPr>
  <p:slideViewPr>
    <p:cSldViewPr>
      <p:cViewPr>
        <p:scale>
          <a:sx n="66" d="100"/>
          <a:sy n="66" d="100"/>
        </p:scale>
        <p:origin x="-285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03.02.2020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1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/>
              <a:t>0,1 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Oben 0V</a:t>
            </a:r>
          </a:p>
          <a:p>
            <a:r>
              <a:rPr lang="de-DE" dirty="0"/>
              <a:t>2x Unten 0.1V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31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>
            <a:lvl1pPr>
              <a:defRPr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 marL="360363" indent="-360363">
              <a:buClr>
                <a:srgbClr val="52C000"/>
              </a:buClr>
              <a:buFont typeface="Arial" panose="020B0604020202020204" pitchFamily="34" charset="0"/>
              <a:buChar char="•"/>
              <a:defRPr sz="3200">
                <a:latin typeface="Adobe Arabic" pitchFamily="18" charset="-78"/>
                <a:cs typeface="Adobe Arabic" pitchFamily="18" charset="-78"/>
              </a:defRPr>
            </a:lvl1pPr>
            <a:lvl2pPr marL="628650" indent="-360363">
              <a:buClr>
                <a:srgbClr val="52C000"/>
              </a:buClr>
              <a:buSzPct val="73000"/>
              <a:buFont typeface="Courier New" panose="02070309020205020404" pitchFamily="49" charset="0"/>
              <a:buChar char="o"/>
              <a:defRPr sz="2800">
                <a:latin typeface="Adobe Arabic" pitchFamily="18" charset="-78"/>
                <a:cs typeface="Adobe Arabic" pitchFamily="18" charset="-78"/>
              </a:defRPr>
            </a:lvl2pPr>
            <a:lvl3pPr marL="804863" indent="-268288">
              <a:buClr>
                <a:srgbClr val="52C000"/>
              </a:buClr>
              <a:buFont typeface="Arial" panose="020B0604020202020204" pitchFamily="34" charset="0"/>
              <a:buChar char="•"/>
              <a:defRPr sz="2400">
                <a:latin typeface="Adobe Arabic" pitchFamily="18" charset="-78"/>
                <a:cs typeface="Adobe Arabic" pitchFamily="18" charset="-78"/>
              </a:defRPr>
            </a:lvl3pPr>
            <a:lvl4pPr marL="1073150" indent="-268288">
              <a:buClr>
                <a:srgbClr val="52C000"/>
              </a:buClr>
              <a:buSzPct val="80000"/>
              <a:buFont typeface="Courier New" panose="02070309020205020404" pitchFamily="49" charset="0"/>
              <a:buChar char="o"/>
              <a:defRPr sz="2000">
                <a:latin typeface="Adobe Arabic" pitchFamily="18" charset="-78"/>
                <a:cs typeface="Adobe Arabic" pitchFamily="18" charset="-78"/>
              </a:defRPr>
            </a:lvl4pPr>
            <a:lvl5pPr marL="1343025" indent="-269875">
              <a:buClr>
                <a:srgbClr val="52C000"/>
              </a:buClr>
              <a:buFont typeface="Arial" panose="020B0604020202020204" pitchFamily="34" charset="0"/>
              <a:buChar char="•"/>
              <a:defRPr sz="20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92280" y="5445224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pPr lvl="0"/>
            <a:r>
              <a:rPr lang="de-DE" dirty="0"/>
              <a:t>Quelle: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-2402" y="6381328"/>
            <a:ext cx="2171700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2257105" y="6381328"/>
            <a:ext cx="82235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7" y="6436965"/>
            <a:ext cx="2056144" cy="301227"/>
          </a:xfrm>
          <a:prstGeom prst="rect">
            <a:avLst/>
          </a:prstGeom>
        </p:spPr>
        <p:txBody>
          <a:bodyPr vert="horz" lIns="91440" tIns="0" rIns="91440" bIns="45720" rtlCol="0" anchor="b"/>
          <a:lstStyle>
            <a:lvl1pPr algn="ctr">
              <a:defRPr sz="18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6. Fazit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6. Fazit</a:t>
            </a:r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7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Adobe Arabic" pitchFamily="18" charset="-78"/>
          <a:ea typeface="+mj-ea"/>
          <a:cs typeface="Adobe Arabic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16624"/>
            <a:ext cx="8280920" cy="2595025"/>
          </a:xfrm>
        </p:spPr>
        <p:txBody>
          <a:bodyPr>
            <a:normAutofit/>
          </a:bodyPr>
          <a:lstStyle/>
          <a:p>
            <a:r>
              <a:rPr lang="de-DE" sz="4000"/>
              <a:t>Diskontinuierlich-Galerkin-Verfahren  </a:t>
            </a:r>
            <a:br>
              <a:rPr lang="de-DE" sz="4000"/>
            </a:br>
            <a:r>
              <a:rPr lang="de-DE" sz="4000"/>
              <a:t>	für die </a:t>
            </a:r>
            <a:br>
              <a:rPr lang="de-DE" sz="4000"/>
            </a:br>
            <a:r>
              <a:rPr lang="de-DE" sz="4000"/>
              <a:t>		Liouville-von-Neumann-Gleichung</a:t>
            </a:r>
          </a:p>
        </p:txBody>
      </p:sp>
      <p:pic>
        <p:nvPicPr>
          <p:cNvPr id="1029" name="Picture 5" descr="C:\Users\jaeger\Documents\Repos\Masterarbeit\Abschlussvortrag\tud_logo_negativ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" y="476251"/>
            <a:ext cx="431958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3"/>
          <p:cNvSpPr txBox="1">
            <a:spLocks/>
          </p:cNvSpPr>
          <p:nvPr/>
        </p:nvSpPr>
        <p:spPr>
          <a:xfrm>
            <a:off x="5508104" y="548797"/>
            <a:ext cx="1688718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>
                <a:solidFill>
                  <a:schemeClr val="tx1"/>
                </a:solidFill>
              </a:rPr>
              <a:t>03.02.2020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508104" y="855956"/>
            <a:ext cx="2747073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Matthias Jaeger </a:t>
            </a:r>
            <a:r>
              <a:rPr lang="de-DE" sz="2400"/>
              <a:t>&amp; </a:t>
            </a:r>
            <a:r>
              <a:rPr lang="de-DE" sz="2400" smtClean="0"/>
              <a:t/>
            </a:r>
            <a:br>
              <a:rPr lang="de-DE" sz="2400" smtClean="0"/>
            </a:br>
            <a:r>
              <a:rPr lang="de-DE" sz="2400" smtClean="0"/>
              <a:t>Asena </a:t>
            </a:r>
            <a:r>
              <a:rPr lang="de-DE" sz="2400" dirty="0" err="1"/>
              <a:t>Oelschläger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67544" y="3068960"/>
                <a:ext cx="7776864" cy="141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𝑑𝑉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DE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𝑖𝐵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  <m:nary>
                        <m:nary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𝑑𝑜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𝑑𝑉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de-DE" b="0" i="0" smtClean="0">
                                  <a:latin typeface="Cambria Math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  <m:nary>
                        <m:nary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𝑑𝑜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068960"/>
                <a:ext cx="7776864" cy="14188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67544" y="1730854"/>
                <a:ext cx="2758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de-DE" i="1" smtClean="0">
                          <a:latin typeface="Cambria Math"/>
                          <a:ea typeface="Cambria Math"/>
                        </a:rPr>
                        <m:t>𝛻</m:t>
                      </m:r>
                      <m:d>
                        <m:dPr>
                          <m:ctrlPr>
                            <a:rPr lang="de-DE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𝛻𝜌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𝑖𝐵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b="0" i="0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30854"/>
                <a:ext cx="275819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Nach links gekrümmter Pfeil 7"/>
          <p:cNvSpPr/>
          <p:nvPr/>
        </p:nvSpPr>
        <p:spPr>
          <a:xfrm rot="19951174">
            <a:off x="3635896" y="1730854"/>
            <a:ext cx="731520" cy="1216152"/>
          </a:xfrm>
          <a:prstGeom prst="curvedLeftArrow">
            <a:avLst>
              <a:gd name="adj1" fmla="val 10887"/>
              <a:gd name="adj2" fmla="val 447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69269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2D-DG-Verfahren</a:t>
            </a:r>
            <a:endParaRPr lang="de-DE" sz="2400" dirty="0">
              <a:solidFill>
                <a:schemeClr val="tx2"/>
              </a:solidFill>
              <a:latin typeface="Adobe Arabic" pitchFamily="18" charset="-78"/>
              <a:cs typeface="Adobe Arabic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83568" y="4797152"/>
                <a:ext cx="71287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Erzwinge Stetigkeit am Rand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 diskrete </a:t>
                </a:r>
                <a:r>
                  <a:rPr lang="de-DE" sz="2400" dirty="0" err="1" smtClean="0">
                    <a:latin typeface="Adobe Arabic" pitchFamily="18" charset="-78"/>
                    <a:cs typeface="Adobe Arabic" pitchFamily="18" charset="-78"/>
                  </a:rPr>
                  <a:t>Fouriertransformation</a:t>
                </a:r>
                <a:endParaRPr lang="de-DE" sz="2400" dirty="0">
                  <a:latin typeface="Adobe Arabic" pitchFamily="18" charset="-78"/>
                  <a:cs typeface="Adobe Arabic" pitchFamily="18" charset="-78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97152"/>
                <a:ext cx="712879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 t="-7895" b="-31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4499992" y="1340768"/>
                <a:ext cx="4392488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Setze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𝑞</m:t>
                    </m:r>
                    <m:r>
                      <a:rPr lang="de-DE" sz="2000" b="0" i="1" smtClean="0">
                        <a:latin typeface="Cambria Math"/>
                      </a:rPr>
                      <m:t>=</m:t>
                    </m:r>
                    <m:r>
                      <a:rPr lang="de-DE" sz="2000" b="0" i="1" smtClean="0">
                        <a:latin typeface="Cambria Math"/>
                      </a:rPr>
                      <m:t>𝐴</m:t>
                    </m:r>
                    <m:r>
                      <a:rPr lang="de-DE" sz="2000" b="0" i="0" smtClean="0">
                        <a:latin typeface="Cambria Math"/>
                      </a:rPr>
                      <m:t>𝛻</m:t>
                    </m:r>
                    <m:r>
                      <a:rPr lang="de-DE" sz="2000" b="0" i="1" smtClean="0">
                        <a:latin typeface="Cambria Math"/>
                      </a:rPr>
                      <m:t>𝜌</m:t>
                    </m:r>
                  </m:oMath>
                </a14:m>
                <a:endParaRPr lang="de-DE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Multiplikation mit Testfunktion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de-DE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Integral über alle Elemente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Einführung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de-DE" sz="20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de-DE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de-DE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de-DE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340768"/>
                <a:ext cx="4392488" cy="1846659"/>
              </a:xfrm>
              <a:prstGeom prst="rect">
                <a:avLst/>
              </a:prstGeom>
              <a:blipFill rotWithShape="1">
                <a:blip r:embed="rId5"/>
                <a:stretch>
                  <a:fillRect l="-1664" t="-1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58008" y="1504542"/>
                <a:ext cx="265797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𝑖𝐵</m:t>
                      </m:r>
                      <m:r>
                        <a:rPr lang="de-DE" b="0" i="1" smtClean="0">
                          <a:latin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08" y="1504542"/>
                <a:ext cx="2657971" cy="391261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023286" y="2469648"/>
                <a:ext cx="2549672" cy="380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b="0" i="1" smtClean="0">
                              <a:latin typeface="Cambria Math"/>
                            </a:rPr>
                            <m:t>𝐴</m:t>
                          </m:r>
                        </m:e>
                      </m:ba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de-DE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i</m:t>
                      </m:r>
                      <m:bar>
                        <m:bar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b="0" i="1" smtClean="0">
                              <a:latin typeface="Cambria Math"/>
                            </a:rPr>
                            <m:t>𝐵</m:t>
                          </m:r>
                        </m:e>
                      </m:bar>
                      <m:r>
                        <a:rPr lang="de-DE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  <m:bar>
                        <m:bar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b="0" i="1" smtClean="0">
                              <a:latin typeface="Cambria Math"/>
                            </a:rPr>
                            <m:t>𝐶</m:t>
                          </m:r>
                        </m:e>
                      </m:bar>
                      <m:r>
                        <a:rPr lang="de-DE" b="0" i="1" smtClean="0">
                          <a:latin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286" y="2469648"/>
                <a:ext cx="2549672" cy="380553"/>
              </a:xfrm>
              <a:prstGeom prst="rect">
                <a:avLst/>
              </a:prstGeom>
              <a:blipFill rotWithShape="1"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467064" y="3493125"/>
                <a:ext cx="2268121" cy="380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bar>
                        <m:bar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/>
                            </a:rPr>
                            <m:t>Λ</m:t>
                          </m:r>
                        </m:e>
                      </m:ba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𝑖</m:t>
                      </m:r>
                      <m:bar>
                        <m:bar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/>
                            </a:rPr>
                            <m:t>𝐺</m:t>
                          </m:r>
                        </m:e>
                      </m:bar>
                      <m:r>
                        <a:rPr lang="de-DE" b="0" i="1" smtClean="0">
                          <a:latin typeface="Cambria Math"/>
                        </a:rPr>
                        <m:t>𝑢</m:t>
                      </m:r>
                      <m:r>
                        <a:rPr lang="de-D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64" y="3493125"/>
                <a:ext cx="2268121" cy="3805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413792" y="4417822"/>
                <a:ext cx="5941498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bar>
                                <m:bar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</m:ba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bar>
                                <m:barPr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e>
                              </m:ba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𝑑𝑜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</m:bar>
                              <m:r>
                                <a:rPr lang="de-DE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de-DE" b="0" i="0" smtClean="0">
                                      <a:latin typeface="Cambria Math"/>
                                    </a:rPr>
                                    <m:t>Λ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d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4417822"/>
                <a:ext cx="5941498" cy="7393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Nach links gekrümmter Pfeil 9"/>
          <p:cNvSpPr/>
          <p:nvPr/>
        </p:nvSpPr>
        <p:spPr>
          <a:xfrm rot="19951174">
            <a:off x="5297224" y="1434052"/>
            <a:ext cx="731520" cy="1216152"/>
          </a:xfrm>
          <a:prstGeom prst="curvedLeftArrow">
            <a:avLst>
              <a:gd name="adj1" fmla="val 10887"/>
              <a:gd name="adj2" fmla="val 447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02424" y="1693990"/>
            <a:ext cx="209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Adobe Arabic" pitchFamily="18" charset="-78"/>
                <a:cs typeface="Adobe Arabic" pitchFamily="18" charset="-78"/>
              </a:rPr>
              <a:t>Diskretisierung</a:t>
            </a:r>
            <a:r>
              <a:rPr lang="de-DE" sz="2400" dirty="0" smtClean="0">
                <a:latin typeface="Adobe Arabic" pitchFamily="18" charset="-78"/>
                <a:cs typeface="Adobe Arabic" pitchFamily="18" charset="-78"/>
              </a:rPr>
              <a:t> in y-Richtung</a:t>
            </a:r>
            <a:endParaRPr lang="de-DE" sz="24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" name="Nach rechts gekrümmter Pfeil 12"/>
          <p:cNvSpPr/>
          <p:nvPr/>
        </p:nvSpPr>
        <p:spPr>
          <a:xfrm rot="19671509">
            <a:off x="2453994" y="2881477"/>
            <a:ext cx="731520" cy="1216152"/>
          </a:xfrm>
          <a:prstGeom prst="curvedRightArrow">
            <a:avLst>
              <a:gd name="adj1" fmla="val 10854"/>
              <a:gd name="adj2" fmla="val 50000"/>
              <a:gd name="adj3" fmla="val 26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125760" y="3020495"/>
                <a:ext cx="2232248" cy="112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Eigenwertzerlegung diskreter Operator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𝑖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de-DE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bar>
                      <m:barPr>
                        <m:ctrlPr>
                          <a:rPr lang="de-DE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/>
                          </a:rPr>
                          <m:t>𝐵</m:t>
                        </m:r>
                      </m:e>
                    </m:ba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3020495"/>
                <a:ext cx="2232248" cy="1124154"/>
              </a:xfrm>
              <a:prstGeom prst="rect">
                <a:avLst/>
              </a:prstGeom>
              <a:blipFill rotWithShape="1">
                <a:blip r:embed="rId6"/>
                <a:stretch>
                  <a:fillRect l="-4372" t="-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Nach links gekrümmter Pfeil 14"/>
          <p:cNvSpPr/>
          <p:nvPr/>
        </p:nvSpPr>
        <p:spPr>
          <a:xfrm rot="19951174">
            <a:off x="5902308" y="3357678"/>
            <a:ext cx="731520" cy="1216152"/>
          </a:xfrm>
          <a:prstGeom prst="curvedLeftArrow">
            <a:avLst>
              <a:gd name="adj1" fmla="val 10887"/>
              <a:gd name="adj2" fmla="val 447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750496" y="378108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dobe Arabic" pitchFamily="18" charset="-78"/>
                <a:cs typeface="Adobe Arabic" pitchFamily="18" charset="-78"/>
              </a:rPr>
              <a:t>1D-DG-Verfahren</a:t>
            </a:r>
            <a:endParaRPr lang="de-DE" sz="24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67544" y="69269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Hybrid-DG-Verfahren</a:t>
            </a:r>
            <a:endParaRPr lang="de-DE" sz="2400" dirty="0">
              <a:solidFill>
                <a:schemeClr val="tx2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4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/>
      <p:bldP spid="13" grpId="0" animBg="1"/>
      <p:bldP spid="14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8620" y="1268760"/>
                <a:ext cx="6624736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Eigenschaften stationärer Fall</a:t>
                </a:r>
              </a:p>
              <a:p>
                <a:pPr marL="400050" indent="-400050">
                  <a:buClr>
                    <a:srgbClr val="52C000"/>
                  </a:buClr>
                  <a:buFont typeface="+mj-lt"/>
                  <a:buAutoNum type="romanUcPeriod"/>
                </a:pPr>
                <a:r>
                  <a:rPr lang="de-DE" sz="2400" dirty="0" err="1" smtClean="0">
                    <a:latin typeface="Adobe Arabic" pitchFamily="18" charset="-78"/>
                    <a:cs typeface="Adobe Arabic" pitchFamily="18" charset="-78"/>
                  </a:rPr>
                  <a:t>Koerzivität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 (Stabilität)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ℜ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𝑎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 ||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||</m:t>
                    </m:r>
                  </m:oMath>
                </a14:m>
                <a:endParaRPr lang="de-DE" dirty="0" smtClean="0"/>
              </a:p>
              <a:p>
                <a:pPr marL="400050" indent="-400050">
                  <a:buClr>
                    <a:srgbClr val="52C000"/>
                  </a:buClr>
                  <a:buFont typeface="+mj-lt"/>
                  <a:buAutoNum type="romanU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Stetigkeit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𝑣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/>
                      </a:rPr>
                      <m:t>| |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|</m:t>
                    </m:r>
                  </m:oMath>
                </a14:m>
                <a:endParaRPr lang="de-DE" dirty="0" smtClean="0"/>
              </a:p>
              <a:p>
                <a:pPr marL="400050" indent="-400050">
                  <a:buClr>
                    <a:srgbClr val="52C000"/>
                  </a:buClr>
                  <a:buFont typeface="+mj-lt"/>
                  <a:buAutoNum type="romanUcPeriod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Konsistenz: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löst das gestellte Problem, dann gilt</a:t>
                </a:r>
                <a:b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𝜌</m:t>
                        </m:r>
                        <m:r>
                          <a:rPr lang="de-DE" b="0" i="1" smtClean="0">
                            <a:latin typeface="Cambria Math"/>
                          </a:rPr>
                          <m:t>, </m:t>
                        </m:r>
                        <m:r>
                          <a:rPr lang="de-DE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0" y="1268760"/>
                <a:ext cx="6624736" cy="2400657"/>
              </a:xfrm>
              <a:prstGeom prst="rect">
                <a:avLst/>
              </a:prstGeom>
              <a:blipFill rotWithShape="1">
                <a:blip r:embed="rId2"/>
                <a:stretch>
                  <a:fillRect l="-1473" t="-2030" b="-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84052" y="476672"/>
                <a:ext cx="5832648" cy="10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DG-Verfahren: Finde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so dass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b="0" i="1" smtClean="0">
                          <a:latin typeface="Cambria Math"/>
                        </a:rPr>
                        <m:t>𝑏</m:t>
                      </m:r>
                      <m:r>
                        <a:rPr lang="de-DE" b="0" i="1" smtClean="0">
                          <a:latin typeface="Cambria Math"/>
                        </a:rPr>
                        <m:t>(</m:t>
                      </m:r>
                      <m:r>
                        <a:rPr lang="de-DE" b="0" i="1" smtClean="0">
                          <a:latin typeface="Cambria Math"/>
                        </a:rPr>
                        <m:t>𝑣</m:t>
                      </m:r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52" y="476672"/>
                <a:ext cx="5832648" cy="1087414"/>
              </a:xfrm>
              <a:prstGeom prst="rect">
                <a:avLst/>
              </a:prstGeom>
              <a:blipFill rotWithShape="1">
                <a:blip r:embed="rId3"/>
                <a:stretch>
                  <a:fillRect l="-1674" t="-4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95140" y="3526300"/>
                <a:ext cx="52565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A priori Fehlerabschätzung: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|≤</m:t>
                      </m:r>
                      <m:r>
                        <a:rPr lang="de-DE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𝜌</m:t>
                          </m:r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0" y="3526300"/>
                <a:ext cx="5256584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1738" t="-6557" b="-5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801912" y="4653136"/>
                <a:ext cx="5328592" cy="987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Stabilität transienter Fall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≤0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12" y="4653136"/>
                <a:ext cx="5328592" cy="987578"/>
              </a:xfrm>
              <a:prstGeom prst="rect">
                <a:avLst/>
              </a:prstGeom>
              <a:blipFill rotWithShape="1">
                <a:blip r:embed="rId5"/>
                <a:stretch>
                  <a:fillRect l="-1831" t="-49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187624" y="1196752"/>
                <a:ext cx="6731715" cy="2767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𝐴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de-DE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ba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bar>
                                      <m:bar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</m:bar>
                                  </m:e>
                                  <m:e/>
                                </m:mr>
                                <m:mr>
                                  <m:e>
                                    <m:bar>
                                      <m:bar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ba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de-DE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ba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bar>
                                      <m:bar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</m:bar>
                                  </m:e>
                                </m:mr>
                                <m:mr>
                                  <m:e/>
                                  <m:e>
                                    <m:bar>
                                      <m:bar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bar>
                                  </m:e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de-DE" i="1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bar>
                                      <m:barPr>
                                        <m:ctrlPr>
                                          <a:rPr lang="de-D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</m:bar>
                                  </m:e>
                                </m:mr>
                                <m:mr>
                                  <m:e/>
                                  <m:e>
                                    <m:bar>
                                      <m:bar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ba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bar>
                                          <m:barPr>
                                            <m:ctrlPr>
                                              <a:rPr lang="de-DE" b="0" i="1" smtClean="0">
                                                <a:latin typeface="Cambria Math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de-DE" i="1">
                                                <a:latin typeface="Cambria Math"/>
                                              </a:rPr>
                                              <m:t>𝐷</m:t>
                                            </m:r>
                                          </m:e>
                                        </m:ba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/>
                      </a:rPr>
                      <m:t>   </m:t>
                    </m:r>
                    <m:r>
                      <a:rPr lang="de-DE" b="0" i="1" dirty="0" smtClean="0">
                        <a:latin typeface="Cambria Math"/>
                      </a:rPr>
                      <m:t>𝑏</m:t>
                    </m:r>
                    <m:r>
                      <a:rPr lang="de-DE" b="0" i="1" dirty="0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de-DE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ctrlPr>
                                          <a:rPr lang="de-DE" b="0" i="1" dirty="0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bar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de-DE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  <a:ea typeface="Cambria Math"/>
                                      </a:rPr>
                                      <m:t>⋱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ctrlPr>
                                          <a:rPr lang="de-DE" b="0" i="1" dirty="0" smtClean="0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</m:bar>
                                    <m:r>
                                      <a:rPr lang="de-DE" b="0" i="1" dirty="0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de-DE" b="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de-DE" b="0" i="1" dirty="0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6731715" cy="27672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187624" y="620688"/>
                <a:ext cx="5904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Resultierende </a:t>
                </a:r>
                <a:r>
                  <a:rPr lang="de-DE" sz="2400" smtClean="0">
                    <a:latin typeface="Adobe Arabic" pitchFamily="18" charset="-78"/>
                    <a:cs typeface="Adobe Arabic" pitchFamily="18" charset="-78"/>
                  </a:rPr>
                  <a:t>Gleichung: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/>
                          </a:rPr>
                          <m:t>𝑀</m:t>
                        </m:r>
                      </m:e>
                    </m:ba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+</m:t>
                    </m:r>
                    <m:bar>
                      <m:barPr>
                        <m:ctrlPr>
                          <a:rPr lang="de-DE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de-DE" b="0" i="1" smtClean="0">
                        <a:latin typeface="Cambria Math"/>
                      </a:rPr>
                      <m:t>𝑢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20688"/>
                <a:ext cx="590465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653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4460" y="4217928"/>
                <a:ext cx="57606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Zeitdiskretisierung:</a:t>
                </a:r>
                <a:r>
                  <a:rPr lang="de-DE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𝑀</m:t>
                            </m:r>
                          </m:e>
                        </m:ba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𝑏</m:t>
                        </m:r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bar>
                          <m:bar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</m:e>
                        </m:bar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z.B. mit Runge-</a:t>
                </a:r>
                <a:r>
                  <a:rPr lang="de-DE" sz="2400" dirty="0" err="1" smtClean="0">
                    <a:latin typeface="Adobe Arabic" pitchFamily="18" charset="-78"/>
                    <a:cs typeface="Adobe Arabic" pitchFamily="18" charset="-78"/>
                  </a:rPr>
                  <a:t>Kutta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 4. Ordnung</a:t>
                </a:r>
                <a:endParaRPr lang="de-DE" sz="2400" dirty="0">
                  <a:latin typeface="Adobe Arabic" pitchFamily="18" charset="-78"/>
                  <a:cs typeface="Adobe Arabic" pitchFamily="18" charset="-78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60" y="4217928"/>
                <a:ext cx="576064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587" t="-5882" b="-16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5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endParaRPr lang="de-DE"/>
          </a:p>
          <a:p>
            <a:endParaRPr lang="de-DE" i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1028" name="Picture 4" descr="C:\Users\jaeger\Documents\Repos\Masterarbeit\Abschlussvortrag\potential_0.1V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9" y="4005064"/>
            <a:ext cx="2964616" cy="22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aeger\Documents\Repos\Masterarbeit\Abschlussvortrag\imag_0.1V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00" y="3835451"/>
            <a:ext cx="4677269" cy="256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aeger\Documents\Repos\Masterarbeit\Abschlussvortrag\real_0.1V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9" y="764704"/>
            <a:ext cx="4699542" cy="25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692C9399-301F-4A55-A546-B9BFEBE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C257FA9-649C-44F9-B5D5-2FE318CA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1027" name="Picture 3" descr="C:\Users\jaeger\Documents\Repos\NL-FEM\Code\DG_hybrid\results\plots\vortrag\I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1449"/>
            <a:ext cx="8400231" cy="50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aeger\Documents\Repos\NL-FEM\Code\DG_hybrid\results\plots\vortrag\IV_z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44" y="1111300"/>
            <a:ext cx="845536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3080" name="Picture 8" descr="C:\Users\jaeger\Documents\Repos\NL-FEM\Code\DG_hybrid\results\plots\vortrag\Ly_v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4" y="908719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aeger\Documents\Repos\NL-FEM\Code\DG_hybrid\results\plots\vortrag\Ly_v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5" y="908720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aeger\Documents\Repos\NL-FEM\Code\DG_hybrid\results\plots\vortrag\Ly_var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5" y="913160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aeger\Documents\Repos\NL-FEM\Code\DG_hybrid\results\plots\vortrag\Ly_var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5" y="913160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aeger\Documents\Repos\NL-FEM\Code\DG_hybrid\results\plots\vortrag\Ly_var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19" y="913159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aeger\Documents\Repos\NL-FEM\Code\DG_hybrid\results\plots\vortrag\Ly_var_a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95" y="908720"/>
            <a:ext cx="6888589" cy="51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41" name="Grafik 40" descr="Ein Bild, das Monitor, Screenshot, Bildschirm, Fernsehen enthält.&#10;&#10;Automatisch generierte Beschreibung">
            <a:extLst>
              <a:ext uri="{FF2B5EF4-FFF2-40B4-BE49-F238E27FC236}">
                <a16:creationId xmlns:a16="http://schemas.microsoft.com/office/drawing/2014/main" xmlns="" id="{495B97F8-E567-4972-B1A6-49E1B4F217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17032"/>
            <a:ext cx="6822094" cy="2813481"/>
          </a:xfrm>
          <a:prstGeom prst="rect">
            <a:avLst/>
          </a:prstGeom>
        </p:spPr>
      </p:pic>
      <p:pic>
        <p:nvPicPr>
          <p:cNvPr id="51" name="Grafik 50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xmlns="" id="{B2E5BCD3-99A0-4D00-8FA9-03F11685BF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66316"/>
            <a:ext cx="7721847" cy="3178708"/>
          </a:xfrm>
          <a:prstGeom prst="rect">
            <a:avLst/>
          </a:prstGeom>
        </p:spPr>
      </p:pic>
      <p:pic>
        <p:nvPicPr>
          <p:cNvPr id="2050" name="Picture 2" descr="C:\Users\jaeger\Documents\Repos\Masterarbeit\Abschlussvortrag\plots\kappa_imag_0.1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65139"/>
            <a:ext cx="8856985" cy="36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42B1EA03-0CAA-43CF-9AF4-A559AE296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4" y="764704"/>
            <a:ext cx="3808062" cy="2932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65CAAAB-4BED-41B1-B87D-D81BA8DF7D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54" y="3356992"/>
            <a:ext cx="3808062" cy="283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5. Ergebnisse</a:t>
            </a:r>
            <a:endParaRPr lang="de-DE"/>
          </a:p>
        </p:txBody>
      </p:sp>
      <p:pic>
        <p:nvPicPr>
          <p:cNvPr id="6" name="Picture 2" descr="C:\Users\jaeger\Documents\Repos\NL-FEM\Code\DG_hybrid\results\plots\vortrag\trans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5684121" cy="306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aeger\Documents\Repos\NL-FEM\Code\DG_hybrid\results\plots\vortrag\trans_j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89040"/>
            <a:ext cx="5809959" cy="29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3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dobe Arabic" pitchFamily="18" charset="-78"/>
                <a:ea typeface="+mj-ea"/>
                <a:cs typeface="Adobe Arabic" pitchFamily="18" charset="-78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Inhalt</a:t>
            </a:r>
            <a:endParaRPr lang="de-DE" sz="320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DG-Verfahren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Ergebnisse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Fazit</a:t>
            </a:r>
          </a:p>
        </p:txBody>
      </p:sp>
      <p:sp>
        <p:nvSpPr>
          <p:cNvPr id="5" name="Datumsplatzhalter 3"/>
          <p:cNvSpPr txBox="1">
            <a:spLocks/>
          </p:cNvSpPr>
          <p:nvPr/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03.02.2020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/>
              <a:t>DG-Verfahren für die LNG</a:t>
            </a:r>
          </a:p>
        </p:txBody>
      </p:sp>
    </p:spTree>
    <p:extLst>
      <p:ext uri="{BB962C8B-B14F-4D97-AF65-F5344CB8AC3E}">
        <p14:creationId xmlns:p14="http://schemas.microsoft.com/office/powerpoint/2010/main" val="16422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Rechteck-Potential problematisch wie auch im Wigner-Formalismus</a:t>
            </a:r>
          </a:p>
          <a:p>
            <a:r>
              <a:rPr lang="de-DE" dirty="0" smtClean="0"/>
              <a:t>Flexible </a:t>
            </a:r>
            <a:r>
              <a:rPr lang="de-DE" dirty="0" err="1" smtClean="0"/>
              <a:t>Diskretisierung</a:t>
            </a:r>
            <a:r>
              <a:rPr lang="de-DE" dirty="0" smtClean="0"/>
              <a:t> kann insbes. in Verfahren A gewährleistet werden</a:t>
            </a:r>
          </a:p>
          <a:p>
            <a:r>
              <a:rPr lang="de-DE" dirty="0" smtClean="0"/>
              <a:t>Lokale Erhaltungseigenschaft für Verfahren B gegeben</a:t>
            </a:r>
          </a:p>
          <a:p>
            <a:r>
              <a:rPr lang="de-DE" dirty="0" smtClean="0"/>
              <a:t>Zeitschritte durch CFL-Bedingung beschränkt (~1fs)</a:t>
            </a:r>
          </a:p>
          <a:p>
            <a:r>
              <a:rPr lang="de-DE" dirty="0" smtClean="0"/>
              <a:t>Flexibilität des num. Flusses eingeschränkt, </a:t>
            </a:r>
            <a:r>
              <a:rPr lang="de-DE" dirty="0" err="1" smtClean="0"/>
              <a:t>Upwind</a:t>
            </a:r>
            <a:r>
              <a:rPr lang="de-DE" dirty="0" smtClean="0"/>
              <a:t>-Fluss optimal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6. Fazit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667941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smtClean="0"/>
              <a:t>[</a:t>
            </a:r>
            <a:r>
              <a:rPr lang="de-DE" sz="2000"/>
              <a:t>Fren87</a:t>
            </a:r>
            <a:r>
              <a:rPr lang="de-DE" sz="2000"/>
              <a:t>] </a:t>
            </a:r>
            <a:r>
              <a:rPr lang="de-DE" sz="2000" smtClean="0"/>
              <a:t>	</a:t>
            </a:r>
            <a:r>
              <a:rPr lang="en-US" sz="2000" smtClean="0"/>
              <a:t>William </a:t>
            </a:r>
            <a:r>
              <a:rPr lang="en-US" sz="2000"/>
              <a:t>R Frensley. </a:t>
            </a:r>
            <a:r>
              <a:rPr lang="en-US" sz="2000" i="1"/>
              <a:t>Wigner-function model of a resonant-tunneling semiconductor device</a:t>
            </a:r>
            <a:r>
              <a:rPr lang="en-US" sz="2000"/>
              <a:t>. In: </a:t>
            </a:r>
            <a:r>
              <a:rPr lang="en-US" sz="2000" i="1"/>
              <a:t>Physical Review B</a:t>
            </a:r>
          </a:p>
          <a:p>
            <a:pPr>
              <a:buNone/>
            </a:pPr>
            <a:r>
              <a:rPr lang="de-DE" sz="1800" smtClean="0"/>
              <a:t>[HestWar08] </a:t>
            </a:r>
            <a:r>
              <a:rPr lang="de-DE" sz="2000" smtClean="0"/>
              <a:t>Hesthaven</a:t>
            </a:r>
            <a:r>
              <a:rPr lang="de-DE" sz="2000"/>
              <a:t>, J. S., &amp; Warburton, T. </a:t>
            </a:r>
            <a:r>
              <a:rPr lang="de-DE" sz="2000" i="1"/>
              <a:t>Nodal discontinuous Galerkin methods: algorithms, analysis, and applications</a:t>
            </a:r>
            <a:r>
              <a:rPr lang="de-DE" sz="2000"/>
              <a:t>. Springer Science &amp; Business 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>
                <a:solidFill>
                  <a:schemeClr val="bg1"/>
                </a:solidFill>
              </a:rPr>
              <a:t>NEGF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QTBM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Wigner-Formalismus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LVN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Monte-Carlo</a:t>
            </a:r>
            <a:br>
              <a:rPr lang="de-DE" sz="2000">
                <a:solidFill>
                  <a:schemeClr val="bg1"/>
                </a:solidFill>
              </a:rPr>
            </a:br>
            <a:r>
              <a:rPr lang="de-DE" sz="2000">
                <a:solidFill>
                  <a:schemeClr val="bg1"/>
                </a:solidFill>
              </a:rPr>
              <a:t>	Krylov</a:t>
            </a:r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>
                <a:solidFill>
                  <a:schemeClr val="bg1"/>
                </a:solidFill>
              </a:rPr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563888" y="3501008"/>
            <a:ext cx="5400600" cy="3312368"/>
          </a:xfrm>
          <a:prstGeom prst="roundRect">
            <a:avLst/>
          </a:prstGeom>
          <a:solidFill>
            <a:srgbClr val="FFFFFF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528" y="659829"/>
            <a:ext cx="8229600" cy="5145435"/>
          </a:xfrm>
        </p:spPr>
        <p:txBody>
          <a:bodyPr>
            <a:normAutofit/>
          </a:bodyPr>
          <a:lstStyle/>
          <a:p>
            <a:r>
              <a:rPr lang="de-DE" sz="2800" dirty="0"/>
              <a:t>Annahmen</a:t>
            </a:r>
          </a:p>
          <a:p>
            <a:pPr lvl="1"/>
            <a:r>
              <a:rPr lang="de-DE" sz="2400" dirty="0"/>
              <a:t>Teilchenerhaltung innerhalb der Struktur</a:t>
            </a:r>
          </a:p>
          <a:p>
            <a:pPr lvl="1"/>
            <a:r>
              <a:rPr lang="de-DE" sz="2400" dirty="0"/>
              <a:t>Kohärenter Grenzfall</a:t>
            </a:r>
          </a:p>
          <a:p>
            <a:pPr lvl="1"/>
            <a:r>
              <a:rPr lang="de-DE" sz="2400" dirty="0"/>
              <a:t>Reservoire wie schwarze Strahler</a:t>
            </a:r>
          </a:p>
          <a:p>
            <a:pPr lvl="1"/>
            <a:r>
              <a:rPr lang="de-DE" sz="2400" dirty="0"/>
              <a:t>Schichten unendlich ausgedehnt</a:t>
            </a:r>
          </a:p>
          <a:p>
            <a:pPr lvl="1"/>
            <a:r>
              <a:rPr lang="de-DE" sz="2400" dirty="0"/>
              <a:t>Kristallgitter durch effektive Masse beschrieben</a:t>
            </a:r>
          </a:p>
          <a:p>
            <a:pPr lvl="1"/>
            <a:r>
              <a:rPr lang="de-DE" sz="2400" dirty="0" err="1"/>
              <a:t>Mean</a:t>
            </a:r>
            <a:r>
              <a:rPr lang="de-DE" sz="2400" dirty="0"/>
              <a:t>-Field-Näherung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2. Modell</a:t>
            </a:r>
            <a:endParaRPr lang="de-DE"/>
          </a:p>
        </p:txBody>
      </p:sp>
      <p:pic>
        <p:nvPicPr>
          <p:cNvPr id="2050" name="Picture 2" descr="C:\Users\jaeger\Documents\Repos\Masterarbeit\Abschlussvortrag\RTD_reservoire_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12873"/>
            <a:ext cx="4104456" cy="228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Reduzierte Dichtematrix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d>
                          <m:dPr>
                            <m:ctrlPr>
                              <a:rPr lang="de-DE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sz="2400" b="0" dirty="0">
                  <a:ea typeface="Cambria Math"/>
                </a:endParaRPr>
              </a:p>
              <a:p>
                <a:r>
                  <a:rPr lang="de-DE" dirty="0" err="1"/>
                  <a:t>Liouville</a:t>
                </a:r>
                <a:r>
                  <a:rPr lang="de-DE" dirty="0"/>
                  <a:t>-von-Neumann-Gleichung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 Offenes System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ℒ</m:t>
                    </m:r>
                  </m:oMath>
                </a14:m>
                <a:r>
                  <a:rPr lang="de-DE" dirty="0"/>
                  <a:t> nicht </a:t>
                </a:r>
                <a:r>
                  <a:rPr lang="de-DE" dirty="0" err="1"/>
                  <a:t>hermitesch</a:t>
                </a: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de-DE" sz="2800" i="1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de-DE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800" i="1" smtClean="0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de-DE" dirty="0"/>
                  <a:t> mind. ein komplexer EW</a:t>
                </a:r>
              </a:p>
              <a:p>
                <a:r>
                  <a:rPr lang="de-DE" dirty="0"/>
                  <a:t>Zeitreversible RB 	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de-DE" dirty="0"/>
                  <a:t>	symmetrische Ewe</a:t>
                </a:r>
              </a:p>
              <a:p>
                <a:r>
                  <a:rPr lang="de-DE" dirty="0"/>
                  <a:t>Lösung : zeitirreversible </a:t>
                </a:r>
                <a:r>
                  <a:rPr lang="de-DE" i="1" dirty="0" err="1"/>
                  <a:t>Inflow</a:t>
                </a:r>
                <a:r>
                  <a:rPr lang="de-DE" i="1" dirty="0"/>
                  <a:t>-</a:t>
                </a:r>
                <a:r>
                  <a:rPr lang="de-DE" dirty="0"/>
                  <a:t>Randbedingungen</a:t>
                </a:r>
                <a:endParaRPr lang="de-DE" i="1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0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200032" y="5085184"/>
            <a:ext cx="1944687" cy="358775"/>
          </a:xfrm>
        </p:spPr>
        <p:txBody>
          <a:bodyPr>
            <a:noAutofit/>
          </a:bodyPr>
          <a:lstStyle/>
          <a:p>
            <a:r>
              <a:rPr lang="de-DE" sz="2000"/>
              <a:t>[Fren87]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2. Modell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den>
                      </m:f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(−</m:t>
                                  </m:r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sz="2400"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B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  <m:r>
                                <a:rPr lang="de-DE" sz="240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de-DE" sz="2400"/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lim>
                      </m:limLow>
                      <m:r>
                        <a:rPr lang="de-DE" sz="2400" i="1">
                          <a:latin typeface="Cambria Math"/>
                          <a:ea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sz="240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04864"/>
                <a:ext cx="6984776" cy="1037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2"/>
                </a:solidFill>
              </a:rPr>
              <a:t>Motivation für DG</a:t>
            </a:r>
          </a:p>
          <a:p>
            <a:r>
              <a:rPr lang="de-DE" dirty="0"/>
              <a:t>Flexible </a:t>
            </a:r>
            <a:r>
              <a:rPr lang="de-DE" dirty="0" err="1"/>
              <a:t>Diskretisierung</a:t>
            </a:r>
            <a:r>
              <a:rPr lang="de-DE" dirty="0"/>
              <a:t> (</a:t>
            </a:r>
            <a:r>
              <a:rPr lang="de-DE" sz="2000" i="1" dirty="0" err="1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 dirty="0"/>
              <a:t>-Adaptivität)</a:t>
            </a:r>
          </a:p>
          <a:p>
            <a:pPr lvl="1"/>
            <a:r>
              <a:rPr lang="de-DE" dirty="0"/>
              <a:t>komplexe Geometrien möglich</a:t>
            </a:r>
          </a:p>
          <a:p>
            <a:pPr lvl="1"/>
            <a:r>
              <a:rPr lang="de-DE" dirty="0"/>
              <a:t>vorteilhaft vor Allem im Mehrdimensionalen</a:t>
            </a:r>
          </a:p>
          <a:p>
            <a:r>
              <a:rPr lang="de-DE" dirty="0"/>
              <a:t>Lokale Erhaltungseigenschaft kann durch numerischen </a:t>
            </a:r>
            <a:r>
              <a:rPr lang="de-DE"/>
              <a:t>Fluss </a:t>
            </a:r>
            <a:r>
              <a:rPr lang="de-DE" smtClean="0"/>
              <a:t>sichergestellt </a:t>
            </a:r>
            <a:r>
              <a:rPr lang="de-DE" dirty="0"/>
              <a:t>werden</a:t>
            </a:r>
          </a:p>
          <a:p>
            <a:r>
              <a:rPr lang="de-DE" dirty="0"/>
              <a:t>Flexibilität durch Wahl des numerischen Flusses</a:t>
            </a:r>
          </a:p>
          <a:p>
            <a:r>
              <a:rPr lang="de-DE" dirty="0"/>
              <a:t>Zeitschritt-Verfahren gratis dabei</a:t>
            </a:r>
          </a:p>
          <a:p>
            <a:r>
              <a:rPr lang="de-DE" dirty="0"/>
              <a:t>Bislang keine Veröffentlichungen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3. Motivation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099220" y="1960712"/>
                <a:ext cx="947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ℒ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20" y="1960712"/>
                <a:ext cx="94731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07504" y="3979023"/>
                <a:ext cx="2928302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𝑑𝑉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ℰ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/>
                            </a:rPr>
                            <m:t>𝑑𝑜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𝐺</m:t>
                          </m:r>
                        </m:e>
                      </m:nary>
                      <m:r>
                        <a:rPr lang="de-DE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979023"/>
                <a:ext cx="2928302" cy="7393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Nach links gekrümmter Pfeil 7"/>
          <p:cNvSpPr/>
          <p:nvPr/>
        </p:nvSpPr>
        <p:spPr>
          <a:xfrm>
            <a:off x="3190022" y="2145378"/>
            <a:ext cx="731520" cy="2465412"/>
          </a:xfrm>
          <a:prstGeom prst="curvedLeftArrow">
            <a:avLst>
              <a:gd name="adj1" fmla="val 7359"/>
              <a:gd name="adj2" fmla="val 465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7547" y="1044556"/>
            <a:ext cx="255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52C000"/>
                </a:solidFill>
                <a:latin typeface="Adobe Arabic" pitchFamily="18" charset="-78"/>
                <a:cs typeface="Adobe Arabic" pitchFamily="18" charset="-78"/>
              </a:rPr>
              <a:t>1.</a:t>
            </a:r>
            <a:r>
              <a:rPr lang="de-DE" sz="2400" dirty="0" smtClean="0">
                <a:latin typeface="Adobe Arabic" pitchFamily="18" charset="-78"/>
                <a:cs typeface="Adobe Arabic" pitchFamily="18" charset="-78"/>
              </a:rPr>
              <a:t> Schwache Lösung</a:t>
            </a:r>
            <a:endParaRPr lang="de-DE" sz="24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860032" y="1048744"/>
            <a:ext cx="255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52C000"/>
                </a:solidFill>
                <a:latin typeface="Adobe Arabic" pitchFamily="18" charset="-78"/>
                <a:cs typeface="Adobe Arabic" pitchFamily="18" charset="-78"/>
              </a:rPr>
              <a:t>2.</a:t>
            </a:r>
            <a:r>
              <a:rPr lang="de-DE" sz="2400" dirty="0" smtClean="0">
                <a:latin typeface="Adobe Arabic" pitchFamily="18" charset="-78"/>
                <a:cs typeface="Adobe Arabic" pitchFamily="18" charset="-78"/>
              </a:rPr>
              <a:t> Finite Elemente</a:t>
            </a:r>
            <a:endParaRPr lang="de-DE" sz="2400" dirty="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60712"/>
            <a:ext cx="4600689" cy="4289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6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54758" y="3647678"/>
            <a:ext cx="7200000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654758" y="847502"/>
            <a:ext cx="0" cy="2880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103030" y="3575670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623310" y="3575558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331640" y="3904010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𝑘</m:t>
                      </m:r>
                      <m:r>
                        <a:rPr lang="de-DE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4010"/>
                <a:ext cx="98456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063680" y="3863702"/>
                <a:ext cx="448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80" y="3863702"/>
                <a:ext cx="44858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15398" y="3829804"/>
                <a:ext cx="967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/>
                        </a:rPr>
                        <m:t>k</m:t>
                      </m:r>
                      <m:r>
                        <a:rPr lang="de-DE" sz="2400" b="0" i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98" y="3829804"/>
                <a:ext cx="96750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840262" y="2421250"/>
            <a:ext cx="2217420" cy="648412"/>
          </a:xfrm>
          <a:custGeom>
            <a:avLst/>
            <a:gdLst>
              <a:gd name="connsiteX0" fmla="*/ 2217420 w 2217420"/>
              <a:gd name="connsiteY0" fmla="*/ 601980 h 648412"/>
              <a:gd name="connsiteX1" fmla="*/ 1318260 w 2217420"/>
              <a:gd name="connsiteY1" fmla="*/ 586740 h 648412"/>
              <a:gd name="connsiteX2" fmla="*/ 0 w 2217420"/>
              <a:gd name="connsiteY2" fmla="*/ 0 h 64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7420" h="648412">
                <a:moveTo>
                  <a:pt x="2217420" y="601980"/>
                </a:moveTo>
                <a:cubicBezTo>
                  <a:pt x="1952625" y="644525"/>
                  <a:pt x="1687830" y="687070"/>
                  <a:pt x="1318260" y="586740"/>
                </a:cubicBezTo>
                <a:cubicBezTo>
                  <a:pt x="948690" y="486410"/>
                  <a:pt x="474345" y="243205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5618002" y="1006686"/>
            <a:ext cx="2217420" cy="560496"/>
          </a:xfrm>
          <a:custGeom>
            <a:avLst/>
            <a:gdLst>
              <a:gd name="connsiteX0" fmla="*/ 0 w 2217420"/>
              <a:gd name="connsiteY0" fmla="*/ 0 h 560496"/>
              <a:gd name="connsiteX1" fmla="*/ 1531620 w 2217420"/>
              <a:gd name="connsiteY1" fmla="*/ 541020 h 560496"/>
              <a:gd name="connsiteX2" fmla="*/ 2217420 w 2217420"/>
              <a:gd name="connsiteY2" fmla="*/ 388620 h 56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7420" h="560496">
                <a:moveTo>
                  <a:pt x="0" y="0"/>
                </a:moveTo>
                <a:cubicBezTo>
                  <a:pt x="581025" y="238125"/>
                  <a:pt x="1162050" y="476250"/>
                  <a:pt x="1531620" y="541020"/>
                </a:cubicBezTo>
                <a:cubicBezTo>
                  <a:pt x="1901190" y="605790"/>
                  <a:pt x="2059305" y="497205"/>
                  <a:pt x="2217420" y="38862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050062" y="2495550"/>
            <a:ext cx="0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9294" y="1314874"/>
            <a:ext cx="18000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5479294" y="1305622"/>
            <a:ext cx="180000" cy="1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318803" y="2495550"/>
                <a:ext cx="8233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03" y="2495550"/>
                <a:ext cx="82330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5785465" y="1490135"/>
                <a:ext cx="8536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sz="3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465" y="1490135"/>
                <a:ext cx="853695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64367" y="585892"/>
                <a:ext cx="4903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/>
                        </a:rPr>
                        <m:t>𝜌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67" y="585892"/>
                <a:ext cx="49039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665155" y="3667636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5" y="3667636"/>
                <a:ext cx="48571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104507" y="4653136"/>
                <a:ext cx="6567504" cy="1163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de-DE" sz="2400" b="0" i="1" smtClean="0">
                          <a:latin typeface="Cambria Math"/>
                        </a:rPr>
                        <m:t>𝜑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2400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07" y="4653136"/>
                <a:ext cx="6567504" cy="1163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040380" y="1690808"/>
            <a:ext cx="2529840" cy="694252"/>
          </a:xfrm>
          <a:custGeom>
            <a:avLst/>
            <a:gdLst>
              <a:gd name="connsiteX0" fmla="*/ 0 w 2529840"/>
              <a:gd name="connsiteY0" fmla="*/ 694252 h 694252"/>
              <a:gd name="connsiteX1" fmla="*/ 1417320 w 2529840"/>
              <a:gd name="connsiteY1" fmla="*/ 31312 h 694252"/>
              <a:gd name="connsiteX2" fmla="*/ 2529840 w 2529840"/>
              <a:gd name="connsiteY2" fmla="*/ 99892 h 69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840" h="694252">
                <a:moveTo>
                  <a:pt x="0" y="694252"/>
                </a:moveTo>
                <a:cubicBezTo>
                  <a:pt x="497840" y="412312"/>
                  <a:pt x="995680" y="130372"/>
                  <a:pt x="1417320" y="31312"/>
                </a:cubicBezTo>
                <a:cubicBezTo>
                  <a:pt x="1838960" y="-67748"/>
                  <a:pt x="2529840" y="99892"/>
                  <a:pt x="2529840" y="9989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199313" y="5949280"/>
            <a:ext cx="1944687" cy="358775"/>
          </a:xfrm>
        </p:spPr>
        <p:txBody>
          <a:bodyPr>
            <a:noAutofit/>
          </a:bodyPr>
          <a:lstStyle/>
          <a:p>
            <a:r>
              <a:rPr lang="de-DE" sz="2000" smtClean="0"/>
              <a:t>[HestWar08]</a:t>
            </a:r>
            <a:endParaRPr lang="de-DE" sz="200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Gebogener Pfeil 11"/>
          <p:cNvSpPr/>
          <p:nvPr/>
        </p:nvSpPr>
        <p:spPr>
          <a:xfrm rot="8344050">
            <a:off x="1030581" y="927357"/>
            <a:ext cx="3161162" cy="1838907"/>
          </a:xfrm>
          <a:prstGeom prst="circularArrow">
            <a:avLst>
              <a:gd name="adj1" fmla="val 8529"/>
              <a:gd name="adj2" fmla="val 1307363"/>
              <a:gd name="adj3" fmla="val 5495708"/>
              <a:gd name="adj4" fmla="val 699939"/>
              <a:gd name="adj5" fmla="val 1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Gleichschenkliges Dreieck 4"/>
          <p:cNvSpPr/>
          <p:nvPr/>
        </p:nvSpPr>
        <p:spPr>
          <a:xfrm rot="2622876">
            <a:off x="1622654" y="376277"/>
            <a:ext cx="3024336" cy="18722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3412771">
            <a:off x="327585" y="1736535"/>
            <a:ext cx="3024336" cy="18722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583904" y="2350858"/>
                <a:ext cx="1454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04" y="2350858"/>
                <a:ext cx="145424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1239742" y="284933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1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255966" y="70400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814663" y="3645024"/>
                <a:ext cx="6624736" cy="248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52C000"/>
                  </a:buClr>
                  <a:buFont typeface="Arial" pitchFamily="34" charset="0"/>
                  <a:buChar char="•"/>
                </a:pP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Zentraler Fluss:		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de-DE" sz="24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d>
                  </m:oMath>
                </a14:m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/>
                </a:r>
                <a:b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</a:br>
                <a:endParaRPr lang="de-DE" sz="2400" dirty="0" smtClean="0">
                  <a:latin typeface="Adobe Arabic" pitchFamily="18" charset="-78"/>
                  <a:cs typeface="Adobe Arabic" pitchFamily="18" charset="-78"/>
                </a:endParaRPr>
              </a:p>
              <a:p>
                <a:pPr marL="285750" indent="-285750">
                  <a:buClr>
                    <a:srgbClr val="52C000"/>
                  </a:buClr>
                  <a:buFont typeface="Arial" pitchFamily="34" charset="0"/>
                  <a:buChar char="•"/>
                </a:pPr>
                <a:r>
                  <a:rPr lang="de-DE" sz="2400" i="1" dirty="0" smtClean="0">
                    <a:latin typeface="Adobe Arabic" pitchFamily="18" charset="-78"/>
                    <a:cs typeface="Adobe Arabic" pitchFamily="18" charset="-78"/>
                  </a:rPr>
                  <a:t>Internal-penalty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 Fluss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de-DE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de-DE" sz="2400" i="1">
                        <a:latin typeface="Cambria Math"/>
                      </a:rPr>
                      <m:t>+</m:t>
                    </m:r>
                    <m:r>
                      <a:rPr lang="de-DE" sz="2400" i="1">
                        <a:latin typeface="Cambria Math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de-DE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/>
                </a:r>
                <a:b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</a:br>
                <a:endParaRPr lang="de-DE" sz="2400" dirty="0" smtClean="0">
                  <a:latin typeface="Adobe Arabic" pitchFamily="18" charset="-78"/>
                  <a:cs typeface="Adobe Arabic" pitchFamily="18" charset="-78"/>
                </a:endParaRPr>
              </a:p>
              <a:p>
                <a:pPr marL="285750" indent="-285750">
                  <a:buClr>
                    <a:srgbClr val="52C000"/>
                  </a:buClr>
                  <a:buFont typeface="Arial" pitchFamily="34" charset="0"/>
                  <a:buChar char="•"/>
                </a:pPr>
                <a:r>
                  <a:rPr lang="de-DE" sz="2400" i="1" dirty="0" err="1" smtClean="0">
                    <a:latin typeface="Adobe Arabic" pitchFamily="18" charset="-78"/>
                    <a:cs typeface="Adobe Arabic" pitchFamily="18" charset="-78"/>
                  </a:rPr>
                  <a:t>Upwind</a:t>
                </a:r>
                <a:r>
                  <a:rPr lang="de-DE" sz="2400" dirty="0" smtClean="0">
                    <a:latin typeface="Adobe Arabic" pitchFamily="18" charset="-78"/>
                    <a:cs typeface="Adobe Arabic" pitchFamily="18" charset="-78"/>
                  </a:rPr>
                  <a:t> Fluss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/>
                          </a:rPr>
                          <m:t>𝜆𝜌</m:t>
                        </m:r>
                      </m:e>
                    </m:acc>
                    <m:r>
                      <a:rPr lang="de-DE" sz="2400" i="1">
                        <a:latin typeface="Cambria Math"/>
                      </a:rPr>
                      <m:t>=</m:t>
                    </m:r>
                    <m:r>
                      <a:rPr lang="de-DE" sz="2400" i="1">
                        <a:latin typeface="Cambria Math"/>
                      </a:rPr>
                      <m:t>𝜆</m:t>
                    </m:r>
                    <m:d>
                      <m:dPr>
                        <m:begChr m:val="{"/>
                        <m:endChr m:val="}"/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de-DE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de-DE" sz="24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de-DE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de-DE" sz="2400" dirty="0"/>
              </a:p>
              <a:p>
                <a:pPr marL="285750" indent="-285750">
                  <a:buClr>
                    <a:srgbClr val="52C000"/>
                  </a:buClr>
                  <a:buFont typeface="Arial" pitchFamily="34" charset="0"/>
                  <a:buChar char="•"/>
                </a:pPr>
                <a:endParaRPr lang="de-DE" sz="2400" dirty="0" smtClean="0">
                  <a:latin typeface="Adobe Arabic" pitchFamily="18" charset="-78"/>
                  <a:cs typeface="Adobe Arabic" pitchFamily="18" charset="-78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63" y="3645024"/>
                <a:ext cx="6624736" cy="2485424"/>
              </a:xfrm>
              <a:prstGeom prst="rect">
                <a:avLst/>
              </a:prstGeom>
              <a:blipFill rotWithShape="1">
                <a:blip r:embed="rId3"/>
                <a:stretch>
                  <a:fillRect l="-1289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3134822" y="2132856"/>
                <a:ext cx="337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822" y="2132856"/>
                <a:ext cx="33716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4. DG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k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797</Words>
  <Application>Microsoft Office PowerPoint</Application>
  <PresentationFormat>Bildschirmpräsentation (4:3)</PresentationFormat>
  <Paragraphs>145</Paragraphs>
  <Slides>21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Perspektive</vt:lpstr>
      <vt:lpstr>Diskontinuierlich-Galerkin-Verfahren    für die    Liouville-von-Neumann-Gleichung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445</cp:revision>
  <dcterms:created xsi:type="dcterms:W3CDTF">2017-01-21T10:43:37Z</dcterms:created>
  <dcterms:modified xsi:type="dcterms:W3CDTF">2020-02-03T12:50:56Z</dcterms:modified>
</cp:coreProperties>
</file>