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3"/>
  </p:notesMasterIdLst>
  <p:sldIdLst>
    <p:sldId id="256" r:id="rId2"/>
    <p:sldId id="257" r:id="rId3"/>
    <p:sldId id="260" r:id="rId4"/>
    <p:sldId id="300" r:id="rId5"/>
    <p:sldId id="301" r:id="rId6"/>
    <p:sldId id="302" r:id="rId7"/>
    <p:sldId id="308" r:id="rId8"/>
    <p:sldId id="304" r:id="rId9"/>
    <p:sldId id="305" r:id="rId10"/>
    <p:sldId id="306" r:id="rId11"/>
    <p:sldId id="303" r:id="rId12"/>
    <p:sldId id="307" r:id="rId13"/>
    <p:sldId id="309" r:id="rId14"/>
    <p:sldId id="311" r:id="rId15"/>
    <p:sldId id="315" r:id="rId16"/>
    <p:sldId id="312" r:id="rId17"/>
    <p:sldId id="313" r:id="rId18"/>
    <p:sldId id="314" r:id="rId19"/>
    <p:sldId id="319" r:id="rId20"/>
    <p:sldId id="316" r:id="rId21"/>
    <p:sldId id="320" r:id="rId22"/>
    <p:sldId id="322" r:id="rId23"/>
    <p:sldId id="323" r:id="rId24"/>
    <p:sldId id="324" r:id="rId25"/>
    <p:sldId id="325" r:id="rId26"/>
    <p:sldId id="317" r:id="rId27"/>
    <p:sldId id="318" r:id="rId28"/>
    <p:sldId id="326" r:id="rId29"/>
    <p:sldId id="327" r:id="rId30"/>
    <p:sldId id="287" r:id="rId31"/>
    <p:sldId id="299" r:id="rId32"/>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2C000"/>
    <a:srgbClr val="0000FF"/>
    <a:srgbClr val="01951A"/>
    <a:srgbClr val="275C00"/>
    <a:srgbClr val="DEFF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Gitternetz">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494" autoAdjust="0"/>
  </p:normalViewPr>
  <p:slideViewPr>
    <p:cSldViewPr>
      <p:cViewPr>
        <p:scale>
          <a:sx n="100" d="100"/>
          <a:sy n="100" d="100"/>
        </p:scale>
        <p:origin x="-1356" y="-240"/>
      </p:cViewPr>
      <p:guideLst>
        <p:guide orient="horz" pos="2160"/>
        <p:guide pos="2880"/>
      </p:guideLst>
    </p:cSldViewPr>
  </p:slideViewPr>
  <p:notesTextViewPr>
    <p:cViewPr>
      <p:scale>
        <a:sx n="100" d="100"/>
        <a:sy n="100" d="100"/>
      </p:scale>
      <p:origin x="0" y="0"/>
    </p:cViewPr>
  </p:notesTextViewPr>
  <p:notesViewPr>
    <p:cSldViewPr>
      <p:cViewPr varScale="1">
        <p:scale>
          <a:sx n="89" d="100"/>
          <a:sy n="89" d="100"/>
        </p:scale>
        <p:origin x="-307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71A3E4-08F7-470B-B28A-F7F44AD1D267}" type="datetimeFigureOut">
              <a:rPr lang="de-DE" smtClean="0"/>
              <a:pPr/>
              <a:t>12.03.2019</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DC6EB7-B8C5-4A13-A184-8A045D6E94E6}" type="slidenum">
              <a:rPr lang="de-DE" smtClean="0"/>
              <a:pPr/>
              <a:t>‹Nr.›</a:t>
            </a:fld>
            <a:endParaRPr lang="de-DE"/>
          </a:p>
        </p:txBody>
      </p:sp>
    </p:spTree>
    <p:extLst>
      <p:ext uri="{BB962C8B-B14F-4D97-AF65-F5344CB8AC3E}">
        <p14:creationId xmlns:p14="http://schemas.microsoft.com/office/powerpoint/2010/main" val="25335171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1</a:t>
            </a:fld>
            <a:endParaRPr lang="de-DE"/>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smtClean="0"/>
              <a:t>f_l,r  bekommen wir aus der Fermi-Dirac-Statistik freier Teilchen. Integration über die zwei senkrechten k-Richtungen kann analytisch durchgeführt werden</a:t>
            </a:r>
          </a:p>
          <a:p>
            <a:endParaRPr lang="de-DE" smtClean="0"/>
          </a:p>
          <a:p>
            <a:r>
              <a:rPr lang="de-DE" smtClean="0"/>
              <a:t>Für q=L_q/2</a:t>
            </a:r>
            <a:r>
              <a:rPr lang="de-DE" baseline="0" smtClean="0"/>
              <a:t> könnte man 0 setzen -&gt; Problem der Reflexion, daher complex absorbing potential … Lukas</a:t>
            </a:r>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10</a:t>
            </a:fld>
            <a:endParaRPr lang="de-DE"/>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11</a:t>
            </a:fld>
            <a:endParaRPr lang="de-DE"/>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smtClean="0"/>
              <a:t>Akzeptoren und Löcher werden aufgrund der Dotierung N_D &gt;&gt; N_A vernachlässigt.</a:t>
            </a:r>
          </a:p>
          <a:p>
            <a:r>
              <a:rPr lang="de-DE" smtClean="0"/>
              <a:t>Randbedingung für Poisson Gleichung aus Forderung nach Ladungsneutralität</a:t>
            </a:r>
            <a:r>
              <a:rPr lang="de-DE" baseline="0" smtClean="0"/>
              <a:t> in ausreichend großer Entfernung</a:t>
            </a:r>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12</a:t>
            </a:fld>
            <a:endParaRPr lang="de-DE"/>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smtClean="0"/>
              <a:t>Kostenfunktion, z.B. Energie</a:t>
            </a:r>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13</a:t>
            </a:fld>
            <a:endParaRPr lang="de-DE"/>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smtClean="0"/>
              <a:t>Energie als Kostenfunktion</a:t>
            </a:r>
          </a:p>
          <a:p>
            <a:pPr marL="0" marR="0" indent="0" algn="l" defTabSz="914400" rtl="0" eaLnBrk="1" fontAlgn="auto" latinLnBrk="0" hangingPunct="1">
              <a:lnSpc>
                <a:spcPct val="100000"/>
              </a:lnSpc>
              <a:spcBef>
                <a:spcPts val="0"/>
              </a:spcBef>
              <a:spcAft>
                <a:spcPts val="0"/>
              </a:spcAft>
              <a:buClrTx/>
              <a:buSzTx/>
              <a:buFontTx/>
              <a:buNone/>
              <a:tabLst/>
              <a:defRPr/>
            </a:pPr>
            <a:r>
              <a:rPr lang="de-DE" smtClean="0"/>
              <a:t>Sigma: Oberflächenspannung</a:t>
            </a:r>
          </a:p>
          <a:p>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14</a:t>
            </a:fld>
            <a:endParaRPr lang="de-DE"/>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smtClean="0"/>
              <a:t>Unten:</a:t>
            </a:r>
            <a:r>
              <a:rPr lang="de-DE" baseline="0" smtClean="0"/>
              <a:t> Insbesondere, wenn s größer gleich 1 und d=2 sind schwache Lösungen stetig</a:t>
            </a:r>
            <a:endParaRPr lang="de-DE" smtClean="0"/>
          </a:p>
          <a:p>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15</a:t>
            </a:fld>
            <a:endParaRPr lang="de-DE"/>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16</a:t>
            </a:fld>
            <a:endParaRPr lang="de-DE"/>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smtClean="0"/>
              <a:t>Cea‘s Lemma: das Gleichheitszeichen nutzt die Galerkin-Orthogonalität.</a:t>
            </a:r>
            <a:r>
              <a:rPr lang="de-DE" baseline="0" smtClean="0"/>
              <a:t> Es kommt darauf an, wie gut V_N den eigentlichen Funktionenraum V approximiert!</a:t>
            </a:r>
          </a:p>
          <a:p>
            <a:r>
              <a:rPr lang="de-DE" baseline="0" smtClean="0"/>
              <a:t>Falls die Distanz (der inf Term hinten) für N gegen unendlich gegen 0 geht, geht also die Ritz-Approximation gegen die echte Lösung</a:t>
            </a:r>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17</a:t>
            </a:fld>
            <a:endParaRPr lang="de-DE"/>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smtClean="0"/>
              <a:t>Stückweise Polynome</a:t>
            </a:r>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18</a:t>
            </a:fld>
            <a:endParaRPr lang="de-DE"/>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19</a:t>
            </a:fld>
            <a:endParaRPr lang="de-D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2</a:t>
            </a:fld>
            <a:endParaRPr lang="de-DE"/>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smtClean="0"/>
              <a:t>Konsistenzfehler entstehen durch die</a:t>
            </a:r>
            <a:r>
              <a:rPr lang="de-DE" baseline="0" smtClean="0"/>
              <a:t> Diskretisierung der Bilinearform</a:t>
            </a:r>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20</a:t>
            </a:fld>
            <a:endParaRPr lang="de-DE"/>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smtClean="0"/>
              <a:t>Konsistenzfehler entstehen durch die</a:t>
            </a:r>
            <a:r>
              <a:rPr lang="de-DE" baseline="0" smtClean="0"/>
              <a:t> Diskretisierung der Bilinearform</a:t>
            </a:r>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21</a:t>
            </a:fld>
            <a:endParaRPr lang="de-DE"/>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22</a:t>
            </a:fld>
            <a:endParaRPr lang="de-DE"/>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baseline="0" smtClean="0"/>
              <a:t>Als Fluss definieren wir alles, was hinter der Divergenz (hier der 1. Ableitung) in der pDGL steht, da dieser Teil durch die partielle Integration auf der Oberfläche des Gebietes betrachtet werden muss. </a:t>
            </a:r>
            <a:br>
              <a:rPr lang="de-DE" baseline="0" smtClean="0"/>
            </a:br>
            <a:r>
              <a:rPr lang="de-DE" smtClean="0"/>
              <a:t>Durch die partielle Integration ist nicht klar, was am Rand von D_i</a:t>
            </a:r>
            <a:r>
              <a:rPr lang="de-DE" baseline="0" smtClean="0"/>
              <a:t> für diskretisierte v bzw. w eingesetzt werden soll, da diese Funktionen unstetig sind. Wir beseitigen diese Unklarheit durch die Kopplung, indem wir mit Hilfe des numerischen Flusses schwache Randbedingungen stellen. Der numerische Fluss ist dann der Oberflächenteil nach der partiellen Integration.</a:t>
            </a:r>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23</a:t>
            </a:fld>
            <a:endParaRPr lang="de-DE"/>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smtClean="0"/>
              <a:t>Man drückt den numerischen Fluss dann immer mit Hilfe des Sprungs und des Mittelwerts aus. Jetzt</a:t>
            </a:r>
            <a:r>
              <a:rPr lang="de-DE" baseline="0" smtClean="0"/>
              <a:t> haben wir nur noch 2 Unbekannte, statt 4. Allgemein kommen wir auf N = Anzahl Dreiecke mal Np (für 1d Problem  z.B. Polynomgrad+1)</a:t>
            </a:r>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24</a:t>
            </a:fld>
            <a:endParaRPr lang="de-DE"/>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25</a:t>
            </a:fld>
            <a:endParaRPr lang="de-DE"/>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26</a:t>
            </a:fld>
            <a:endParaRPr lang="de-DE"/>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27</a:t>
            </a:fld>
            <a:endParaRPr lang="de-DE"/>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28</a:t>
            </a:fld>
            <a:endParaRPr lang="de-DE"/>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29</a:t>
            </a:fld>
            <a:endParaRPr lang="de-D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3</a:t>
            </a:fld>
            <a:endParaRPr lang="de-D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4</a:t>
            </a:fld>
            <a:endParaRPr lang="de-D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smtClean="0"/>
              <a:t>Achtung, hier steht zwar </a:t>
            </a:r>
            <a:r>
              <a:rPr lang="de-DE" err="1" smtClean="0"/>
              <a:t>x,y</a:t>
            </a:r>
            <a:r>
              <a:rPr lang="de-DE" smtClean="0"/>
              <a:t> aber das physikalische</a:t>
            </a:r>
            <a:r>
              <a:rPr lang="de-DE" baseline="0" smtClean="0"/>
              <a:t> Problem ist eindimensional. Die DGL hingegen 2-dimensional.</a:t>
            </a:r>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5</a:t>
            </a:fld>
            <a:endParaRPr lang="de-D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6</a:t>
            </a:fld>
            <a:endParaRPr lang="de-DE"/>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7</a:t>
            </a:fld>
            <a:endParaRPr lang="de-DE"/>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smtClean="0"/>
              <a:t>Ignorieren wir mal kurz die Zeitabhängigkeit von L, dann ist die Lösung sowas wie </a:t>
            </a:r>
            <a:r>
              <a:rPr lang="de-DE" err="1" smtClean="0"/>
              <a:t>exp</a:t>
            </a:r>
            <a:r>
              <a:rPr lang="de-DE" smtClean="0"/>
              <a:t>(L/i </a:t>
            </a:r>
            <a:r>
              <a:rPr lang="de-DE" err="1" smtClean="0"/>
              <a:t>hquer</a:t>
            </a:r>
            <a:r>
              <a:rPr lang="de-DE" baseline="0" smtClean="0"/>
              <a:t> * t)</a:t>
            </a:r>
            <a:br>
              <a:rPr lang="de-DE" baseline="0" smtClean="0"/>
            </a:br>
            <a:r>
              <a:rPr lang="de-DE" baseline="0" smtClean="0"/>
              <a:t>Für positiven </a:t>
            </a:r>
            <a:r>
              <a:rPr lang="de-DE" baseline="0" err="1" smtClean="0"/>
              <a:t>Imaginärteil</a:t>
            </a:r>
            <a:r>
              <a:rPr lang="de-DE" baseline="0" smtClean="0"/>
              <a:t> eines Eigenwertes von L existieren instabile Lösungen</a:t>
            </a:r>
          </a:p>
          <a:p>
            <a:endParaRPr lang="de-DE" baseline="0" smtClean="0"/>
          </a:p>
          <a:p>
            <a:r>
              <a:rPr lang="de-DE" baseline="0" smtClean="0"/>
              <a:t>Zeit-reversible Randbedingungen führen zu symmetrischen </a:t>
            </a:r>
            <a:r>
              <a:rPr lang="de-DE" baseline="0" err="1" smtClean="0"/>
              <a:t>Imaginärteilen</a:t>
            </a:r>
            <a:r>
              <a:rPr lang="de-DE" baseline="0" smtClean="0"/>
              <a:t> der Eigenwerte, daher ex. Zu jedem negativen EW auch ein positiver. -&gt; Schlecht</a:t>
            </a:r>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8</a:t>
            </a:fld>
            <a:endParaRPr lang="de-DE"/>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9</a:t>
            </a:fld>
            <a:endParaRPr lang="de-D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r>
              <a:rPr lang="de-DE" smtClean="0"/>
              <a:t>27.01.2017</a:t>
            </a:r>
            <a:endParaRPr lang="de-DE"/>
          </a:p>
        </p:txBody>
      </p:sp>
      <p:sp>
        <p:nvSpPr>
          <p:cNvPr id="5" name="Fußzeilenplatzhalter 4"/>
          <p:cNvSpPr>
            <a:spLocks noGrp="1"/>
          </p:cNvSpPr>
          <p:nvPr>
            <p:ph type="ftr" sz="quarter" idx="11"/>
          </p:nvPr>
        </p:nvSpPr>
        <p:spPr/>
        <p:txBody>
          <a:bodyPr/>
          <a:lstStyle/>
          <a:p>
            <a:r>
              <a:rPr lang="de-DE" smtClean="0"/>
              <a:t>Transmutation – Matthias Jaeger</a:t>
            </a:r>
            <a:endParaRPr lang="de-DE"/>
          </a:p>
        </p:txBody>
      </p:sp>
      <p:sp>
        <p:nvSpPr>
          <p:cNvPr id="6" name="Foliennummernplatzhalter 5"/>
          <p:cNvSpPr>
            <a:spLocks noGrp="1"/>
          </p:cNvSpPr>
          <p:nvPr>
            <p:ph type="sldNum" sz="quarter" idx="12"/>
          </p:nvPr>
        </p:nvSpPr>
        <p:spPr/>
        <p:txBody>
          <a:bodyPr/>
          <a:lstStyle/>
          <a:p>
            <a:fld id="{1A73E011-4CD9-4D05-A24A-32BCD9CDCEE7}" type="slidenum">
              <a:rPr lang="de-DE" smtClean="0"/>
              <a:pPr/>
              <a:t>‹Nr.›</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r>
              <a:rPr lang="de-DE" smtClean="0"/>
              <a:t>27.01.2017</a:t>
            </a:r>
            <a:endParaRPr lang="de-DE"/>
          </a:p>
        </p:txBody>
      </p:sp>
      <p:sp>
        <p:nvSpPr>
          <p:cNvPr id="6" name="Fußzeilenplatzhalter 5"/>
          <p:cNvSpPr>
            <a:spLocks noGrp="1"/>
          </p:cNvSpPr>
          <p:nvPr>
            <p:ph type="ftr" sz="quarter" idx="11"/>
          </p:nvPr>
        </p:nvSpPr>
        <p:spPr/>
        <p:txBody>
          <a:bodyPr/>
          <a:lstStyle/>
          <a:p>
            <a:r>
              <a:rPr lang="de-DE" smtClean="0"/>
              <a:t>Transmutation – Matthias Jaeger</a:t>
            </a:r>
            <a:endParaRPr lang="de-DE"/>
          </a:p>
        </p:txBody>
      </p:sp>
      <p:sp>
        <p:nvSpPr>
          <p:cNvPr id="7" name="Foliennummernplatzhalter 6"/>
          <p:cNvSpPr>
            <a:spLocks noGrp="1"/>
          </p:cNvSpPr>
          <p:nvPr>
            <p:ph type="sldNum" sz="quarter" idx="12"/>
          </p:nvPr>
        </p:nvSpPr>
        <p:spPr/>
        <p:txBody>
          <a:bodyPr/>
          <a:lstStyle/>
          <a:p>
            <a:fld id="{1A73E011-4CD9-4D05-A24A-32BCD9CDCEE7}" type="slidenum">
              <a:rPr lang="de-DE" smtClean="0"/>
              <a:pPr/>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r>
              <a:rPr lang="de-DE" smtClean="0"/>
              <a:t>27.01.2017</a:t>
            </a:r>
            <a:endParaRPr lang="de-DE"/>
          </a:p>
        </p:txBody>
      </p:sp>
      <p:sp>
        <p:nvSpPr>
          <p:cNvPr id="5" name="Fußzeilenplatzhalter 4"/>
          <p:cNvSpPr>
            <a:spLocks noGrp="1"/>
          </p:cNvSpPr>
          <p:nvPr>
            <p:ph type="ftr" sz="quarter" idx="11"/>
          </p:nvPr>
        </p:nvSpPr>
        <p:spPr/>
        <p:txBody>
          <a:bodyPr/>
          <a:lstStyle/>
          <a:p>
            <a:r>
              <a:rPr lang="de-DE" smtClean="0"/>
              <a:t>Transmutation – Matthias Jaeger</a:t>
            </a:r>
            <a:endParaRPr lang="de-DE"/>
          </a:p>
        </p:txBody>
      </p:sp>
      <p:sp>
        <p:nvSpPr>
          <p:cNvPr id="6" name="Foliennummernplatzhalter 5"/>
          <p:cNvSpPr>
            <a:spLocks noGrp="1"/>
          </p:cNvSpPr>
          <p:nvPr>
            <p:ph type="sldNum" sz="quarter" idx="12"/>
          </p:nvPr>
        </p:nvSpPr>
        <p:spPr/>
        <p:txBody>
          <a:bodyPr/>
          <a:lstStyle/>
          <a:p>
            <a:fld id="{1A73E011-4CD9-4D05-A24A-32BCD9CDCEE7}" type="slidenum">
              <a:rPr lang="de-DE" smtClean="0"/>
              <a:pPr/>
              <a:t>‹Nr.›</a:t>
            </a:fld>
            <a:endParaRPr lang="de-D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r>
              <a:rPr lang="de-DE" smtClean="0"/>
              <a:t>27.01.2017</a:t>
            </a:r>
            <a:endParaRPr lang="de-DE"/>
          </a:p>
        </p:txBody>
      </p:sp>
      <p:sp>
        <p:nvSpPr>
          <p:cNvPr id="5" name="Fußzeilenplatzhalter 4"/>
          <p:cNvSpPr>
            <a:spLocks noGrp="1"/>
          </p:cNvSpPr>
          <p:nvPr>
            <p:ph type="ftr" sz="quarter" idx="11"/>
          </p:nvPr>
        </p:nvSpPr>
        <p:spPr/>
        <p:txBody>
          <a:bodyPr/>
          <a:lstStyle/>
          <a:p>
            <a:r>
              <a:rPr lang="de-DE" smtClean="0"/>
              <a:t>Transmutation – Matthias Jaeger</a:t>
            </a:r>
            <a:endParaRPr lang="de-DE"/>
          </a:p>
        </p:txBody>
      </p:sp>
      <p:sp>
        <p:nvSpPr>
          <p:cNvPr id="6" name="Foliennummernplatzhalter 5"/>
          <p:cNvSpPr>
            <a:spLocks noGrp="1"/>
          </p:cNvSpPr>
          <p:nvPr>
            <p:ph type="sldNum" sz="quarter" idx="12"/>
          </p:nvPr>
        </p:nvSpPr>
        <p:spPr/>
        <p:txBody>
          <a:bodyPr/>
          <a:lstStyle/>
          <a:p>
            <a:fld id="{1A73E011-4CD9-4D05-A24A-32BCD9CDCEE7}" type="slidenum">
              <a:rPr lang="de-DE" smtClean="0"/>
              <a:pPr/>
              <a:t>‹Nr.›</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lvl1pPr>
              <a:defRPr>
                <a:solidFill>
                  <a:schemeClr val="tx1">
                    <a:lumMod val="85000"/>
                    <a:lumOff val="15000"/>
                  </a:schemeClr>
                </a:solidFill>
              </a:defRPr>
            </a:lvl1pPr>
          </a:lstStyle>
          <a:p>
            <a:r>
              <a:rPr lang="de-DE" smtClean="0"/>
              <a:t>27.01.2017</a:t>
            </a:r>
            <a:endParaRPr lang="de-DE"/>
          </a:p>
        </p:txBody>
      </p:sp>
      <p:sp>
        <p:nvSpPr>
          <p:cNvPr id="5" name="Fußzeilenplatzhalter 4"/>
          <p:cNvSpPr>
            <a:spLocks noGrp="1"/>
          </p:cNvSpPr>
          <p:nvPr>
            <p:ph type="ftr" sz="quarter" idx="11"/>
          </p:nvPr>
        </p:nvSpPr>
        <p:spPr/>
        <p:txBody>
          <a:bodyPr/>
          <a:lstStyle>
            <a:lvl1pPr>
              <a:defRPr>
                <a:solidFill>
                  <a:schemeClr val="tx1">
                    <a:lumMod val="85000"/>
                    <a:lumOff val="15000"/>
                  </a:schemeClr>
                </a:solidFill>
              </a:defRPr>
            </a:lvl1pPr>
          </a:lstStyle>
          <a:p>
            <a:r>
              <a:rPr lang="de-DE" smtClean="0"/>
              <a:t>Transmutation – Matthias Jaeger</a:t>
            </a:r>
            <a:endParaRPr lang="de-DE"/>
          </a:p>
        </p:txBody>
      </p:sp>
      <p:sp>
        <p:nvSpPr>
          <p:cNvPr id="6" name="Foliennummernplatzhalter 5"/>
          <p:cNvSpPr>
            <a:spLocks noGrp="1"/>
          </p:cNvSpPr>
          <p:nvPr>
            <p:ph type="sldNum" sz="quarter" idx="12"/>
          </p:nvPr>
        </p:nvSpPr>
        <p:spPr/>
        <p:txBody>
          <a:bodyPr/>
          <a:lstStyle>
            <a:lvl1pPr>
              <a:defRPr>
                <a:solidFill>
                  <a:schemeClr val="tx1">
                    <a:lumMod val="85000"/>
                    <a:lumOff val="15000"/>
                  </a:schemeClr>
                </a:solidFill>
              </a:defRPr>
            </a:lvl1pPr>
          </a:lstStyle>
          <a:p>
            <a:fld id="{1A73E011-4CD9-4D05-A24A-32BCD9CDCEE7}" type="slidenum">
              <a:rPr lang="de-DE" smtClean="0"/>
              <a:pPr/>
              <a:t>‹Nr.›</a:t>
            </a:fld>
            <a:endParaRPr lang="de-DE"/>
          </a:p>
        </p:txBody>
      </p:sp>
      <p:sp>
        <p:nvSpPr>
          <p:cNvPr id="9" name="Textplatzhalter 8"/>
          <p:cNvSpPr>
            <a:spLocks noGrp="1"/>
          </p:cNvSpPr>
          <p:nvPr>
            <p:ph type="body" sz="quarter" idx="13" hasCustomPrompt="1"/>
          </p:nvPr>
        </p:nvSpPr>
        <p:spPr>
          <a:xfrm>
            <a:off x="6875463" y="6165850"/>
            <a:ext cx="1944687" cy="358775"/>
          </a:xfrm>
        </p:spPr>
        <p:txBody>
          <a:bodyPr>
            <a:normAutofit/>
          </a:bodyPr>
          <a:lstStyle>
            <a:lvl1pPr>
              <a:buNone/>
              <a:defRPr sz="1600"/>
            </a:lvl1pPr>
          </a:lstStyle>
          <a:p>
            <a:pPr lvl="0"/>
            <a:r>
              <a:rPr lang="de-DE" dirty="0" smtClean="0"/>
              <a:t>Quelle: </a:t>
            </a:r>
            <a:endParaRPr lang="de-D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ur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457200" y="980728"/>
            <a:ext cx="8229600" cy="5145435"/>
          </a:xfrm>
        </p:spPr>
        <p:txBody>
          <a:bodyPr>
            <a:normAutofit/>
          </a:bodyPr>
          <a:lstStyle>
            <a:lvl1pPr>
              <a:defRPr sz="2800"/>
            </a:lvl1pPr>
            <a:lvl2pPr>
              <a:defRPr sz="2400"/>
            </a:lvl2pPr>
            <a:lvl3pPr>
              <a:defRPr sz="2000"/>
            </a:lvl3pPr>
            <a:lvl4pPr>
              <a:defRPr sz="1800"/>
            </a:lvl4pPr>
            <a:lvl5pPr>
              <a:defRPr sz="1800"/>
            </a:lvl5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10"/>
          </p:nvPr>
        </p:nvSpPr>
        <p:spPr/>
        <p:txBody>
          <a:bodyPr/>
          <a:lstStyle>
            <a:lvl1pPr>
              <a:defRPr>
                <a:solidFill>
                  <a:schemeClr val="tx1">
                    <a:lumMod val="85000"/>
                    <a:lumOff val="15000"/>
                  </a:schemeClr>
                </a:solidFill>
              </a:defRPr>
            </a:lvl1pPr>
          </a:lstStyle>
          <a:p>
            <a:r>
              <a:rPr lang="de-DE" smtClean="0"/>
              <a:t>27.01.2017</a:t>
            </a:r>
            <a:endParaRPr lang="de-DE"/>
          </a:p>
        </p:txBody>
      </p:sp>
      <p:sp>
        <p:nvSpPr>
          <p:cNvPr id="5" name="Fußzeilenplatzhalter 4"/>
          <p:cNvSpPr>
            <a:spLocks noGrp="1"/>
          </p:cNvSpPr>
          <p:nvPr>
            <p:ph type="ftr" sz="quarter" idx="11"/>
          </p:nvPr>
        </p:nvSpPr>
        <p:spPr/>
        <p:txBody>
          <a:bodyPr/>
          <a:lstStyle>
            <a:lvl1pPr>
              <a:defRPr>
                <a:solidFill>
                  <a:schemeClr val="tx1">
                    <a:lumMod val="85000"/>
                    <a:lumOff val="15000"/>
                  </a:schemeClr>
                </a:solidFill>
              </a:defRPr>
            </a:lvl1pPr>
          </a:lstStyle>
          <a:p>
            <a:r>
              <a:rPr lang="de-DE" smtClean="0"/>
              <a:t>Transmutation – Matthias Jaeger</a:t>
            </a:r>
            <a:endParaRPr lang="de-DE"/>
          </a:p>
        </p:txBody>
      </p:sp>
      <p:sp>
        <p:nvSpPr>
          <p:cNvPr id="6" name="Foliennummernplatzhalter 5"/>
          <p:cNvSpPr>
            <a:spLocks noGrp="1"/>
          </p:cNvSpPr>
          <p:nvPr>
            <p:ph type="sldNum" sz="quarter" idx="12"/>
          </p:nvPr>
        </p:nvSpPr>
        <p:spPr/>
        <p:txBody>
          <a:bodyPr/>
          <a:lstStyle>
            <a:lvl1pPr>
              <a:defRPr>
                <a:solidFill>
                  <a:schemeClr val="tx1">
                    <a:lumMod val="85000"/>
                    <a:lumOff val="15000"/>
                  </a:schemeClr>
                </a:solidFill>
              </a:defRPr>
            </a:lvl1pPr>
          </a:lstStyle>
          <a:p>
            <a:fld id="{1A73E011-4CD9-4D05-A24A-32BCD9CDCEE7}" type="slidenum">
              <a:rPr lang="de-DE" smtClean="0"/>
              <a:pPr/>
              <a:t>‹Nr.›</a:t>
            </a:fld>
            <a:endParaRPr lang="de-DE"/>
          </a:p>
        </p:txBody>
      </p:sp>
      <p:sp>
        <p:nvSpPr>
          <p:cNvPr id="9" name="Textplatzhalter 8"/>
          <p:cNvSpPr>
            <a:spLocks noGrp="1"/>
          </p:cNvSpPr>
          <p:nvPr>
            <p:ph type="body" sz="quarter" idx="13" hasCustomPrompt="1"/>
          </p:nvPr>
        </p:nvSpPr>
        <p:spPr>
          <a:xfrm>
            <a:off x="6875463" y="6165850"/>
            <a:ext cx="1944687" cy="358775"/>
          </a:xfrm>
        </p:spPr>
        <p:txBody>
          <a:bodyPr>
            <a:normAutofit/>
          </a:bodyPr>
          <a:lstStyle>
            <a:lvl1pPr>
              <a:buNone/>
              <a:defRPr sz="1600"/>
            </a:lvl1pPr>
          </a:lstStyle>
          <a:p>
            <a:pPr lvl="0"/>
            <a:r>
              <a:rPr lang="de-DE" dirty="0" smtClean="0"/>
              <a:t>Quelle: </a:t>
            </a:r>
            <a:endParaRPr lang="de-DE"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Textmasterformate durch Klicken bearbeiten</a:t>
            </a:r>
          </a:p>
        </p:txBody>
      </p:sp>
      <p:sp>
        <p:nvSpPr>
          <p:cNvPr id="4" name="Datumsplatzhalter 3"/>
          <p:cNvSpPr>
            <a:spLocks noGrp="1"/>
          </p:cNvSpPr>
          <p:nvPr>
            <p:ph type="dt" sz="half" idx="10"/>
          </p:nvPr>
        </p:nvSpPr>
        <p:spPr/>
        <p:txBody>
          <a:bodyPr/>
          <a:lstStyle/>
          <a:p>
            <a:r>
              <a:rPr lang="de-DE" smtClean="0"/>
              <a:t>27.01.2017</a:t>
            </a:r>
            <a:endParaRPr lang="de-DE"/>
          </a:p>
        </p:txBody>
      </p:sp>
      <p:sp>
        <p:nvSpPr>
          <p:cNvPr id="5" name="Fußzeilenplatzhalter 4"/>
          <p:cNvSpPr>
            <a:spLocks noGrp="1"/>
          </p:cNvSpPr>
          <p:nvPr>
            <p:ph type="ftr" sz="quarter" idx="11"/>
          </p:nvPr>
        </p:nvSpPr>
        <p:spPr/>
        <p:txBody>
          <a:bodyPr/>
          <a:lstStyle/>
          <a:p>
            <a:r>
              <a:rPr lang="de-DE" smtClean="0"/>
              <a:t>Transmutation – Matthias Jaeger</a:t>
            </a:r>
            <a:endParaRPr lang="de-DE"/>
          </a:p>
        </p:txBody>
      </p:sp>
      <p:sp>
        <p:nvSpPr>
          <p:cNvPr id="6" name="Foliennummernplatzhalter 5"/>
          <p:cNvSpPr>
            <a:spLocks noGrp="1"/>
          </p:cNvSpPr>
          <p:nvPr>
            <p:ph type="sldNum" sz="quarter" idx="12"/>
          </p:nvPr>
        </p:nvSpPr>
        <p:spPr/>
        <p:txBody>
          <a:bodyPr/>
          <a:lstStyle/>
          <a:p>
            <a:fld id="{1A73E011-4CD9-4D05-A24A-32BCD9CDCEE7}" type="slidenum">
              <a:rPr lang="de-DE" smtClean="0"/>
              <a:pPr/>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r>
              <a:rPr lang="de-DE" smtClean="0"/>
              <a:t>27.01.2017</a:t>
            </a:r>
            <a:endParaRPr lang="de-DE"/>
          </a:p>
        </p:txBody>
      </p:sp>
      <p:sp>
        <p:nvSpPr>
          <p:cNvPr id="6" name="Fußzeilenplatzhalter 5"/>
          <p:cNvSpPr>
            <a:spLocks noGrp="1"/>
          </p:cNvSpPr>
          <p:nvPr>
            <p:ph type="ftr" sz="quarter" idx="11"/>
          </p:nvPr>
        </p:nvSpPr>
        <p:spPr/>
        <p:txBody>
          <a:bodyPr/>
          <a:lstStyle/>
          <a:p>
            <a:r>
              <a:rPr lang="de-DE" smtClean="0"/>
              <a:t>Transmutation – Matthias Jaeger</a:t>
            </a:r>
            <a:endParaRPr lang="de-DE"/>
          </a:p>
        </p:txBody>
      </p:sp>
      <p:sp>
        <p:nvSpPr>
          <p:cNvPr id="7" name="Foliennummernplatzhalter 6"/>
          <p:cNvSpPr>
            <a:spLocks noGrp="1"/>
          </p:cNvSpPr>
          <p:nvPr>
            <p:ph type="sldNum" sz="quarter" idx="12"/>
          </p:nvPr>
        </p:nvSpPr>
        <p:spPr/>
        <p:txBody>
          <a:bodyPr/>
          <a:lstStyle/>
          <a:p>
            <a:fld id="{1A73E011-4CD9-4D05-A24A-32BCD9CDCEE7}" type="slidenum">
              <a:rPr lang="de-DE" smtClean="0"/>
              <a:pPr/>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r>
              <a:rPr lang="de-DE" smtClean="0"/>
              <a:t>27.01.2017</a:t>
            </a:r>
            <a:endParaRPr lang="de-DE"/>
          </a:p>
        </p:txBody>
      </p:sp>
      <p:sp>
        <p:nvSpPr>
          <p:cNvPr id="8" name="Fußzeilenplatzhalter 7"/>
          <p:cNvSpPr>
            <a:spLocks noGrp="1"/>
          </p:cNvSpPr>
          <p:nvPr>
            <p:ph type="ftr" sz="quarter" idx="11"/>
          </p:nvPr>
        </p:nvSpPr>
        <p:spPr/>
        <p:txBody>
          <a:bodyPr/>
          <a:lstStyle/>
          <a:p>
            <a:r>
              <a:rPr lang="de-DE" smtClean="0"/>
              <a:t>Transmutation – Matthias Jaeger</a:t>
            </a:r>
            <a:endParaRPr lang="de-DE"/>
          </a:p>
        </p:txBody>
      </p:sp>
      <p:sp>
        <p:nvSpPr>
          <p:cNvPr id="9" name="Foliennummernplatzhalter 8"/>
          <p:cNvSpPr>
            <a:spLocks noGrp="1"/>
          </p:cNvSpPr>
          <p:nvPr>
            <p:ph type="sldNum" sz="quarter" idx="12"/>
          </p:nvPr>
        </p:nvSpPr>
        <p:spPr/>
        <p:txBody>
          <a:bodyPr/>
          <a:lstStyle/>
          <a:p>
            <a:fld id="{1A73E011-4CD9-4D05-A24A-32BCD9CDCEE7}" type="slidenum">
              <a:rPr lang="de-DE" smtClean="0"/>
              <a:pPr/>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r>
              <a:rPr lang="de-DE" smtClean="0"/>
              <a:t>27.01.2017</a:t>
            </a:r>
            <a:endParaRPr lang="de-DE"/>
          </a:p>
        </p:txBody>
      </p:sp>
      <p:sp>
        <p:nvSpPr>
          <p:cNvPr id="3" name="Fußzeilenplatzhalter 2"/>
          <p:cNvSpPr>
            <a:spLocks noGrp="1"/>
          </p:cNvSpPr>
          <p:nvPr>
            <p:ph type="ftr" sz="quarter" idx="11"/>
          </p:nvPr>
        </p:nvSpPr>
        <p:spPr/>
        <p:txBody>
          <a:bodyPr/>
          <a:lstStyle/>
          <a:p>
            <a:r>
              <a:rPr lang="de-DE" smtClean="0"/>
              <a:t>Transmutation – Matthias Jaeger</a:t>
            </a:r>
            <a:endParaRPr lang="de-DE"/>
          </a:p>
        </p:txBody>
      </p:sp>
      <p:sp>
        <p:nvSpPr>
          <p:cNvPr id="4" name="Foliennummernplatzhalter 3"/>
          <p:cNvSpPr>
            <a:spLocks noGrp="1"/>
          </p:cNvSpPr>
          <p:nvPr>
            <p:ph type="sldNum" sz="quarter" idx="12"/>
          </p:nvPr>
        </p:nvSpPr>
        <p:spPr/>
        <p:txBody>
          <a:bodyPr/>
          <a:lstStyle/>
          <a:p>
            <a:fld id="{1A73E011-4CD9-4D05-A24A-32BCD9CDCEE7}" type="slidenum">
              <a:rPr lang="de-DE" smtClean="0"/>
              <a:pPr/>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r>
              <a:rPr lang="de-DE" smtClean="0"/>
              <a:t>27.01.2017</a:t>
            </a:r>
            <a:endParaRPr lang="de-DE"/>
          </a:p>
        </p:txBody>
      </p:sp>
      <p:sp>
        <p:nvSpPr>
          <p:cNvPr id="6" name="Fußzeilenplatzhalter 5"/>
          <p:cNvSpPr>
            <a:spLocks noGrp="1"/>
          </p:cNvSpPr>
          <p:nvPr>
            <p:ph type="ftr" sz="quarter" idx="11"/>
          </p:nvPr>
        </p:nvSpPr>
        <p:spPr/>
        <p:txBody>
          <a:bodyPr/>
          <a:lstStyle/>
          <a:p>
            <a:r>
              <a:rPr lang="de-DE" smtClean="0"/>
              <a:t>Transmutation – Matthias Jaeger</a:t>
            </a:r>
            <a:endParaRPr lang="de-DE"/>
          </a:p>
        </p:txBody>
      </p:sp>
      <p:sp>
        <p:nvSpPr>
          <p:cNvPr id="7" name="Foliennummernplatzhalter 6"/>
          <p:cNvSpPr>
            <a:spLocks noGrp="1"/>
          </p:cNvSpPr>
          <p:nvPr>
            <p:ph type="sldNum" sz="quarter" idx="12"/>
          </p:nvPr>
        </p:nvSpPr>
        <p:spPr/>
        <p:txBody>
          <a:bodyPr/>
          <a:lstStyle/>
          <a:p>
            <a:fld id="{1A73E011-4CD9-4D05-A24A-32BCD9CDCEE7}" type="slidenum">
              <a:rPr lang="de-DE" smtClean="0"/>
              <a:pPr/>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Rechteck 10"/>
          <p:cNvSpPr/>
          <p:nvPr/>
        </p:nvSpPr>
        <p:spPr>
          <a:xfrm>
            <a:off x="0" y="6597352"/>
            <a:ext cx="9144000" cy="260648"/>
          </a:xfrm>
          <a:prstGeom prst="rect">
            <a:avLst/>
          </a:prstGeom>
          <a:gradFill flip="none" rotWithShape="1">
            <a:gsLst>
              <a:gs pos="0">
                <a:srgbClr val="52C000">
                  <a:tint val="66000"/>
                  <a:satMod val="160000"/>
                </a:srgbClr>
              </a:gs>
              <a:gs pos="50000">
                <a:srgbClr val="52C000">
                  <a:tint val="44500"/>
                  <a:satMod val="160000"/>
                </a:srgbClr>
              </a:gs>
              <a:gs pos="100000">
                <a:srgbClr val="52C000">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platzhalter 1"/>
          <p:cNvSpPr>
            <a:spLocks noGrp="1"/>
          </p:cNvSpPr>
          <p:nvPr>
            <p:ph type="title"/>
          </p:nvPr>
        </p:nvSpPr>
        <p:spPr>
          <a:xfrm>
            <a:off x="467544" y="629816"/>
            <a:ext cx="8229600" cy="1143000"/>
          </a:xfrm>
          <a:prstGeom prst="rect">
            <a:avLst/>
          </a:prstGeom>
        </p:spPr>
        <p:txBody>
          <a:bodyPr vert="horz" lIns="91440" tIns="45720" rIns="91440" bIns="45720" rtlCol="0" anchor="ctr">
            <a:normAutofit/>
          </a:bodyPr>
          <a:lstStyle/>
          <a:p>
            <a:r>
              <a:rPr lang="de-DE" dirty="0" smtClean="0"/>
              <a:t>Titelmasterformat durch Klicken bearbeiten</a:t>
            </a:r>
            <a:endParaRPr lang="de-DE" dirty="0"/>
          </a:p>
        </p:txBody>
      </p:sp>
      <p:sp>
        <p:nvSpPr>
          <p:cNvPr id="3" name="Textplatzhalter 2"/>
          <p:cNvSpPr>
            <a:spLocks noGrp="1"/>
          </p:cNvSpPr>
          <p:nvPr>
            <p:ph type="body" idx="1"/>
          </p:nvPr>
        </p:nvSpPr>
        <p:spPr>
          <a:xfrm>
            <a:off x="457200" y="1844824"/>
            <a:ext cx="8229600" cy="4281339"/>
          </a:xfrm>
          <a:prstGeom prst="rect">
            <a:avLst/>
          </a:prstGeom>
        </p:spPr>
        <p:txBody>
          <a:bodyPr vert="horz" lIns="91440" tIns="45720" rIns="91440" bIns="45720" rtlCol="0">
            <a:normAutofit/>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3600" y="6547757"/>
            <a:ext cx="21336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de-DE" smtClean="0"/>
              <a:t>27.01.2017</a:t>
            </a:r>
            <a:endParaRPr lang="de-DE"/>
          </a:p>
        </p:txBody>
      </p:sp>
      <p:sp>
        <p:nvSpPr>
          <p:cNvPr id="5" name="Fußzeilenplatzhalter 4"/>
          <p:cNvSpPr>
            <a:spLocks noGrp="1"/>
          </p:cNvSpPr>
          <p:nvPr>
            <p:ph type="ftr" sz="quarter" idx="3"/>
          </p:nvPr>
        </p:nvSpPr>
        <p:spPr>
          <a:xfrm>
            <a:off x="3120600" y="6547757"/>
            <a:ext cx="28956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de-DE" smtClean="0"/>
              <a:t>Transmutation – Matthias Jaeger</a:t>
            </a:r>
            <a:endParaRPr lang="de-DE"/>
          </a:p>
        </p:txBody>
      </p:sp>
      <p:sp>
        <p:nvSpPr>
          <p:cNvPr id="6" name="Foliennummernplatzhalter 5"/>
          <p:cNvSpPr>
            <a:spLocks noGrp="1"/>
          </p:cNvSpPr>
          <p:nvPr>
            <p:ph type="sldNum" sz="quarter" idx="4"/>
          </p:nvPr>
        </p:nvSpPr>
        <p:spPr>
          <a:xfrm>
            <a:off x="7006800" y="6547757"/>
            <a:ext cx="21336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1A73E011-4CD9-4D05-A24A-32BCD9CDCEE7}" type="slidenum">
              <a:rPr lang="de-DE" smtClean="0"/>
              <a:pPr/>
              <a:t>‹Nr.›</a:t>
            </a:fld>
            <a:endParaRPr lang="de-DE"/>
          </a:p>
        </p:txBody>
      </p:sp>
      <p:pic>
        <p:nvPicPr>
          <p:cNvPr id="10" name="Grafik 9" descr="tud_logo_cmyk.jpg"/>
          <p:cNvPicPr>
            <a:picLocks noChangeAspect="1"/>
          </p:cNvPicPr>
          <p:nvPr/>
        </p:nvPicPr>
        <p:blipFill>
          <a:blip r:embed="rId14" cstate="print"/>
          <a:stretch>
            <a:fillRect/>
          </a:stretch>
        </p:blipFill>
        <p:spPr>
          <a:xfrm>
            <a:off x="179512" y="44624"/>
            <a:ext cx="2520280" cy="40661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p:txStyles>
    <p:titleStyle>
      <a:lvl1pPr algn="ctr" defTabSz="914400" rtl="0" eaLnBrk="1" latinLnBrk="0" hangingPunct="1">
        <a:spcBef>
          <a:spcPct val="0"/>
        </a:spcBef>
        <a:buNone/>
        <a:defRPr sz="4400" kern="1200">
          <a:solidFill>
            <a:schemeClr val="tx1"/>
          </a:solidFill>
          <a:latin typeface="Adobe Arabic" pitchFamily="18" charset="-78"/>
          <a:ea typeface="+mj-ea"/>
          <a:cs typeface="Adobe Arabic" pitchFamily="18" charset="-78"/>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8" Type="http://schemas.openxmlformats.org/officeDocument/2006/relationships/image" Target="../media/image28.emf"/><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31.png"/><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12" Type="http://schemas.openxmlformats.org/officeDocument/2006/relationships/image" Target="../media/image41.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1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16.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17.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55.png"/><Relationship Id="rId11" Type="http://schemas.openxmlformats.org/officeDocument/2006/relationships/image" Target="../media/image58.png"/><Relationship Id="rId5" Type="http://schemas.openxmlformats.org/officeDocument/2006/relationships/image" Target="../media/image54.png"/><Relationship Id="rId10" Type="http://schemas.openxmlformats.org/officeDocument/2006/relationships/image" Target="../media/image57.png"/><Relationship Id="rId4" Type="http://schemas.openxmlformats.org/officeDocument/2006/relationships/image" Target="../media/image53.png"/><Relationship Id="rId9" Type="http://schemas.openxmlformats.org/officeDocument/2006/relationships/image" Target="../media/image40.png"/></Relationships>
</file>

<file path=ppt/slides/_rels/slide18.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62.png"/><Relationship Id="rId11" Type="http://schemas.openxmlformats.org/officeDocument/2006/relationships/image" Target="../media/image67.png"/><Relationship Id="rId5" Type="http://schemas.openxmlformats.org/officeDocument/2006/relationships/image" Target="../media/image61.png"/><Relationship Id="rId10" Type="http://schemas.openxmlformats.org/officeDocument/2006/relationships/image" Target="../media/image66.png"/><Relationship Id="rId4" Type="http://schemas.openxmlformats.org/officeDocument/2006/relationships/image" Target="../media/image60.png"/><Relationship Id="rId9" Type="http://schemas.openxmlformats.org/officeDocument/2006/relationships/image" Target="../media/image65.png"/></Relationships>
</file>

<file path=ppt/slides/_rels/slide19.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6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71.png"/></Relationships>
</file>

<file path=ppt/slides/_rels/slide22.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image" Target="../media/image74.png"/><Relationship Id="rId4" Type="http://schemas.openxmlformats.org/officeDocument/2006/relationships/image" Target="../media/image73.png"/></Relationships>
</file>

<file path=ppt/slides/_rels/slide23.xml.rels><?xml version="1.0" encoding="UTF-8" standalone="yes"?>
<Relationships xmlns="http://schemas.openxmlformats.org/package/2006/relationships"><Relationship Id="rId3" Type="http://schemas.openxmlformats.org/officeDocument/2006/relationships/image" Target="../media/image75.png"/><Relationship Id="rId7" Type="http://schemas.openxmlformats.org/officeDocument/2006/relationships/image" Target="../media/image79.png"/><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image" Target="../media/image78.png"/><Relationship Id="rId5" Type="http://schemas.openxmlformats.org/officeDocument/2006/relationships/image" Target="../media/image77.png"/><Relationship Id="rId4" Type="http://schemas.openxmlformats.org/officeDocument/2006/relationships/image" Target="../media/image76.png"/></Relationships>
</file>

<file path=ppt/slides/_rels/slide24.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24.xml"/><Relationship Id="rId1" Type="http://schemas.openxmlformats.org/officeDocument/2006/relationships/slideLayout" Target="../slideLayouts/slideLayout3.xml"/><Relationship Id="rId5" Type="http://schemas.openxmlformats.org/officeDocument/2006/relationships/image" Target="../media/image81.png"/><Relationship Id="rId4" Type="http://schemas.openxmlformats.org/officeDocument/2006/relationships/image" Target="../media/image77.png"/></Relationships>
</file>

<file path=ppt/slides/_rels/slide25.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25.xml"/><Relationship Id="rId1" Type="http://schemas.openxmlformats.org/officeDocument/2006/relationships/slideLayout" Target="../slideLayouts/slideLayout3.xml"/><Relationship Id="rId5" Type="http://schemas.openxmlformats.org/officeDocument/2006/relationships/image" Target="../media/image84.png"/><Relationship Id="rId4" Type="http://schemas.openxmlformats.org/officeDocument/2006/relationships/image" Target="../media/image83.png"/></Relationships>
</file>

<file path=ppt/slides/_rels/slide26.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26.xml"/><Relationship Id="rId1" Type="http://schemas.openxmlformats.org/officeDocument/2006/relationships/slideLayout" Target="../slideLayouts/slideLayout3.xml"/><Relationship Id="rId5" Type="http://schemas.openxmlformats.org/officeDocument/2006/relationships/image" Target="../media/image87.png"/><Relationship Id="rId4" Type="http://schemas.openxmlformats.org/officeDocument/2006/relationships/image" Target="../media/image86.png"/></Relationships>
</file>

<file path=ppt/slides/_rels/slide27.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francis.naukas.com/2010/08/11/el-ascenso-y-la-caida-del-rubbiatron-en-zaragoza-laesa-y-el-acelerador-de-energia-propuesto-por-carlo-rubbia/" TargetMode="External"/><Relationship Id="rId2" Type="http://schemas.openxmlformats.org/officeDocument/2006/relationships/hyperlink" Target="https://www.welt.de/img/wissenschaft/mobile101678711/1752509087-ci102l-w1024/fp-atom-teaser2-DW-Kultur-Juelich-jpg.jpg" TargetMode="Externa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hyperlink" Target="https://www.j-parc.jp/Transmutation/en/index.html" TargetMode="External"/><Relationship Id="rId2" Type="http://schemas.openxmlformats.org/officeDocument/2006/relationships/hyperlink" Target="http://myrrha.sckcen.be/en/" TargetMode="External"/><Relationship Id="rId1" Type="http://schemas.openxmlformats.org/officeDocument/2006/relationships/slideLayout" Target="../slideLayouts/slideLayout3.xml"/><Relationship Id="rId5" Type="http://schemas.openxmlformats.org/officeDocument/2006/relationships/hyperlink" Target="http://www.nndc.bnl.gov/nudat2/" TargetMode="External"/><Relationship Id="rId4" Type="http://schemas.openxmlformats.org/officeDocument/2006/relationships/hyperlink" Target="https://www.gen-4.org/gif/jcms/c_59461/generation-iv-systems"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emf"/></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smtClean="0"/>
              <a:t>DG</a:t>
            </a:r>
            <a:endParaRPr lang="de-DE"/>
          </a:p>
        </p:txBody>
      </p:sp>
      <p:sp>
        <p:nvSpPr>
          <p:cNvPr id="4" name="Fußzeilenplatzhalter 4"/>
          <p:cNvSpPr>
            <a:spLocks noGrp="1"/>
          </p:cNvSpPr>
          <p:nvPr>
            <p:ph type="ftr" sz="quarter" idx="11"/>
          </p:nvPr>
        </p:nvSpPr>
        <p:spPr>
          <a:xfrm>
            <a:off x="3120600" y="6547757"/>
            <a:ext cx="2895600" cy="365125"/>
          </a:xfrm>
        </p:spPr>
        <p:txBody>
          <a:bodyPr/>
          <a:lstStyle/>
          <a:p>
            <a:r>
              <a:rPr lang="de-DE" smtClean="0">
                <a:solidFill>
                  <a:schemeClr val="tx1"/>
                </a:solidFill>
              </a:rPr>
              <a:t>Matthias Jaeger</a:t>
            </a:r>
            <a:endParaRPr lang="de-DE">
              <a:solidFill>
                <a:schemeClr val="tx1"/>
              </a:solidFill>
            </a:endParaRPr>
          </a:p>
        </p:txBody>
      </p:sp>
      <p:sp>
        <p:nvSpPr>
          <p:cNvPr id="5" name="Datumsplatzhalter 3"/>
          <p:cNvSpPr>
            <a:spLocks noGrp="1"/>
          </p:cNvSpPr>
          <p:nvPr>
            <p:ph type="dt" sz="half" idx="10"/>
          </p:nvPr>
        </p:nvSpPr>
        <p:spPr>
          <a:xfrm>
            <a:off x="-3600" y="6547757"/>
            <a:ext cx="2133600" cy="365125"/>
          </a:xfrm>
        </p:spPr>
        <p:txBody>
          <a:bodyPr/>
          <a:lstStyle/>
          <a:p>
            <a:r>
              <a:rPr lang="de-DE" smtClean="0">
                <a:solidFill>
                  <a:schemeClr val="tx1"/>
                </a:solidFill>
              </a:rPr>
              <a:t>27.01.2017</a:t>
            </a:r>
            <a:endParaRPr lang="de-DE">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pPr marL="0" indent="0">
              <a:buNone/>
            </a:pPr>
            <a:r>
              <a:rPr lang="de-DE" sz="3200" b="1" smtClean="0"/>
              <a:t>Randbedingungen</a:t>
            </a:r>
          </a:p>
          <a:p>
            <a:pPr marL="0" indent="0">
              <a:buNone/>
            </a:pPr>
            <a:r>
              <a:rPr lang="de-DE" smtClean="0"/>
              <a:t>Unterscheidung nach Geschwindigkeit des Teilchens erforderlich !</a:t>
            </a:r>
          </a:p>
        </p:txBody>
      </p:sp>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10</a:t>
            </a:fld>
            <a:endParaRPr lang="de-DE"/>
          </a:p>
        </p:txBody>
      </p:sp>
      <p:sp>
        <p:nvSpPr>
          <p:cNvPr id="7" name="Rechteck 6"/>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1. </a:t>
            </a:r>
            <a:r>
              <a:rPr lang="de-DE" sz="1600" smtClean="0">
                <a:latin typeface="Adobe Arabic" pitchFamily="18" charset="-78"/>
                <a:cs typeface="Adobe Arabic" pitchFamily="18" charset="-78"/>
              </a:rPr>
              <a:t>Problemstellung</a:t>
            </a:r>
          </a:p>
          <a:p>
            <a:pPr algn="ctr"/>
            <a:endParaRPr lang="de-DE" sz="1600">
              <a:solidFill>
                <a:schemeClr val="accent5">
                  <a:lumMod val="50000"/>
                </a:schemeClr>
              </a:solidFill>
              <a:latin typeface="Adobe Arabic" pitchFamily="18" charset="-78"/>
              <a:cs typeface="Adobe Arabic" pitchFamily="18" charset="-78"/>
            </a:endParaRPr>
          </a:p>
        </p:txBody>
      </p:sp>
      <p:cxnSp>
        <p:nvCxnSpPr>
          <p:cNvPr id="9" name="Gerade Verbindung mit Pfeil 8"/>
          <p:cNvCxnSpPr/>
          <p:nvPr/>
        </p:nvCxnSpPr>
        <p:spPr>
          <a:xfrm flipH="1">
            <a:off x="2051720" y="2132856"/>
            <a:ext cx="1728192" cy="28803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Gerade Verbindung mit Pfeil 11"/>
          <p:cNvCxnSpPr/>
          <p:nvPr/>
        </p:nvCxnSpPr>
        <p:spPr>
          <a:xfrm>
            <a:off x="5076056" y="2132856"/>
            <a:ext cx="1800200" cy="28803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feld 17"/>
          <p:cNvSpPr txBox="1"/>
          <p:nvPr/>
        </p:nvSpPr>
        <p:spPr>
          <a:xfrm>
            <a:off x="611560" y="2564904"/>
            <a:ext cx="3528392" cy="2400657"/>
          </a:xfrm>
          <a:prstGeom prst="rect">
            <a:avLst/>
          </a:prstGeom>
          <a:noFill/>
        </p:spPr>
        <p:txBody>
          <a:bodyPr wrap="square" rtlCol="0">
            <a:spAutoFit/>
          </a:bodyPr>
          <a:lstStyle/>
          <a:p>
            <a:r>
              <a:rPr lang="de-DE" sz="2000" err="1" smtClean="0">
                <a:latin typeface="Adobe Arabic" pitchFamily="18" charset="-78"/>
                <a:cs typeface="Adobe Arabic" pitchFamily="18" charset="-78"/>
              </a:rPr>
              <a:t>LvN</a:t>
            </a:r>
            <a:r>
              <a:rPr lang="de-DE" sz="2000" smtClean="0">
                <a:latin typeface="Adobe Arabic" pitchFamily="18" charset="-78"/>
                <a:cs typeface="Adobe Arabic" pitchFamily="18" charset="-78"/>
              </a:rPr>
              <a:t> im </a:t>
            </a:r>
            <a:r>
              <a:rPr lang="de-DE" sz="2000" b="1" err="1" smtClean="0">
                <a:latin typeface="Adobe Arabic" pitchFamily="18" charset="-78"/>
                <a:cs typeface="Adobe Arabic" pitchFamily="18" charset="-78"/>
              </a:rPr>
              <a:t>Ortsraum</a:t>
            </a:r>
            <a:endParaRPr lang="de-DE" sz="2000" b="1" smtClean="0">
              <a:latin typeface="Adobe Arabic" pitchFamily="18" charset="-78"/>
              <a:cs typeface="Adobe Arabic" pitchFamily="18" charset="-78"/>
            </a:endParaRPr>
          </a:p>
          <a:p>
            <a:endParaRPr lang="de-DE" sz="2000">
              <a:latin typeface="Adobe Arabic" pitchFamily="18" charset="-78"/>
              <a:cs typeface="Adobe Arabic" pitchFamily="18" charset="-78"/>
            </a:endParaRPr>
          </a:p>
          <a:p>
            <a:endParaRPr lang="de-DE" sz="2000" smtClean="0">
              <a:latin typeface="Adobe Arabic" pitchFamily="18" charset="-78"/>
              <a:cs typeface="Adobe Arabic" pitchFamily="18" charset="-78"/>
            </a:endParaRPr>
          </a:p>
          <a:p>
            <a:r>
              <a:rPr lang="de-DE" sz="2000" smtClean="0">
                <a:latin typeface="Adobe Arabic" pitchFamily="18" charset="-78"/>
                <a:cs typeface="Adobe Arabic" pitchFamily="18" charset="-78"/>
              </a:rPr>
              <a:t>Brauchen nach der </a:t>
            </a:r>
            <a:r>
              <a:rPr lang="de-DE" sz="2000" err="1" smtClean="0">
                <a:latin typeface="Adobe Arabic" pitchFamily="18" charset="-78"/>
                <a:cs typeface="Adobe Arabic" pitchFamily="18" charset="-78"/>
              </a:rPr>
              <a:t>Diskretisierung</a:t>
            </a:r>
            <a:r>
              <a:rPr lang="de-DE" sz="2000" smtClean="0">
                <a:latin typeface="Adobe Arabic" pitchFamily="18" charset="-78"/>
                <a:cs typeface="Adobe Arabic" pitchFamily="18" charset="-78"/>
              </a:rPr>
              <a:t> DFT</a:t>
            </a:r>
          </a:p>
          <a:p>
            <a:pPr>
              <a:lnSpc>
                <a:spcPct val="150000"/>
              </a:lnSpc>
            </a:pPr>
            <a:endParaRPr lang="de-DE" sz="2000">
              <a:latin typeface="Adobe Arabic" pitchFamily="18" charset="-78"/>
              <a:cs typeface="Adobe Arabic" pitchFamily="18" charset="-78"/>
            </a:endParaRPr>
          </a:p>
          <a:p>
            <a:r>
              <a:rPr lang="de-DE" sz="2000" smtClean="0">
                <a:latin typeface="Adobe Arabic" pitchFamily="18" charset="-78"/>
                <a:cs typeface="Adobe Arabic" pitchFamily="18" charset="-78"/>
              </a:rPr>
              <a:t>um Randbedingung für </a:t>
            </a:r>
            <a:r>
              <a:rPr lang="de-DE" sz="2000" i="1" err="1" smtClean="0">
                <a:latin typeface="Adobe Arabic" pitchFamily="18" charset="-78"/>
                <a:cs typeface="Adobe Arabic" pitchFamily="18" charset="-78"/>
              </a:rPr>
              <a:t>inflow</a:t>
            </a:r>
            <a:r>
              <a:rPr lang="de-DE" sz="2000" smtClean="0">
                <a:latin typeface="Adobe Arabic" pitchFamily="18" charset="-78"/>
                <a:cs typeface="Adobe Arabic" pitchFamily="18" charset="-78"/>
              </a:rPr>
              <a:t> (links)</a:t>
            </a:r>
          </a:p>
          <a:p>
            <a:r>
              <a:rPr lang="de-DE" sz="2000" smtClean="0">
                <a:latin typeface="Adobe Arabic" pitchFamily="18" charset="-78"/>
                <a:cs typeface="Adobe Arabic" pitchFamily="18" charset="-78"/>
              </a:rPr>
              <a:t>und </a:t>
            </a:r>
            <a:r>
              <a:rPr lang="de-DE" sz="2000" i="1">
                <a:latin typeface="Adobe Arabic" pitchFamily="18" charset="-78"/>
                <a:cs typeface="Adobe Arabic" pitchFamily="18" charset="-78"/>
              </a:rPr>
              <a:t>inflow</a:t>
            </a:r>
            <a:r>
              <a:rPr lang="de-DE" sz="2000">
                <a:latin typeface="Adobe Arabic" pitchFamily="18" charset="-78"/>
                <a:cs typeface="Adobe Arabic" pitchFamily="18" charset="-78"/>
              </a:rPr>
              <a:t> </a:t>
            </a:r>
            <a:r>
              <a:rPr lang="de-DE" sz="2000" smtClean="0">
                <a:latin typeface="Adobe Arabic" pitchFamily="18" charset="-78"/>
                <a:cs typeface="Adobe Arabic" pitchFamily="18" charset="-78"/>
              </a:rPr>
              <a:t>(rechts) setzen zu können</a:t>
            </a:r>
            <a:endParaRPr lang="de-DE" sz="2000">
              <a:latin typeface="Adobe Arabic" pitchFamily="18" charset="-78"/>
              <a:cs typeface="Adobe Arabic" pitchFamily="18" charset="-78"/>
            </a:endParaRPr>
          </a:p>
        </p:txBody>
      </p:sp>
      <p:sp>
        <p:nvSpPr>
          <p:cNvPr id="100" name="Textfeld 99"/>
          <p:cNvSpPr txBox="1"/>
          <p:nvPr/>
        </p:nvSpPr>
        <p:spPr>
          <a:xfrm>
            <a:off x="4788024" y="2565641"/>
            <a:ext cx="4104456" cy="4247317"/>
          </a:xfrm>
          <a:prstGeom prst="rect">
            <a:avLst/>
          </a:prstGeom>
          <a:noFill/>
        </p:spPr>
        <p:txBody>
          <a:bodyPr wrap="square" rtlCol="0">
            <a:spAutoFit/>
          </a:bodyPr>
          <a:lstStyle/>
          <a:p>
            <a:r>
              <a:rPr lang="de-DE" sz="2000" err="1" smtClean="0">
                <a:latin typeface="Adobe Arabic" pitchFamily="18" charset="-78"/>
                <a:cs typeface="Adobe Arabic" pitchFamily="18" charset="-78"/>
              </a:rPr>
              <a:t>LvN</a:t>
            </a:r>
            <a:r>
              <a:rPr lang="de-DE" sz="2000" smtClean="0">
                <a:latin typeface="Adobe Arabic" pitchFamily="18" charset="-78"/>
                <a:cs typeface="Adobe Arabic" pitchFamily="18" charset="-78"/>
              </a:rPr>
              <a:t> im </a:t>
            </a:r>
            <a:r>
              <a:rPr lang="de-DE" sz="2000" b="1" smtClean="0">
                <a:latin typeface="Adobe Arabic" pitchFamily="18" charset="-78"/>
                <a:cs typeface="Adobe Arabic" pitchFamily="18" charset="-78"/>
              </a:rPr>
              <a:t>Phasenraum</a:t>
            </a:r>
            <a:r>
              <a:rPr lang="de-DE" sz="2000" smtClean="0">
                <a:latin typeface="Adobe Arabic" pitchFamily="18" charset="-78"/>
                <a:cs typeface="Adobe Arabic" pitchFamily="18" charset="-78"/>
              </a:rPr>
              <a:t> 	</a:t>
            </a:r>
          </a:p>
          <a:p>
            <a:r>
              <a:rPr lang="de-DE" sz="2000">
                <a:latin typeface="Adobe Arabic" pitchFamily="18" charset="-78"/>
                <a:cs typeface="Adobe Arabic" pitchFamily="18" charset="-78"/>
              </a:rPr>
              <a:t>	</a:t>
            </a:r>
            <a:r>
              <a:rPr lang="de-DE" sz="2000" smtClean="0">
                <a:latin typeface="Lucida Sans Unicode"/>
                <a:cs typeface="Lucida Sans Unicode"/>
              </a:rPr>
              <a:t>≙ </a:t>
            </a:r>
            <a:r>
              <a:rPr lang="de-DE" sz="2000" smtClean="0">
                <a:latin typeface="Adobe Arabic" pitchFamily="18" charset="-78"/>
                <a:cs typeface="Adobe Arabic" pitchFamily="18" charset="-78"/>
              </a:rPr>
              <a:t>Wigner-Transportgleichung (WTE)</a:t>
            </a:r>
          </a:p>
          <a:p>
            <a:endParaRPr lang="de-DE" sz="2000">
              <a:latin typeface="Adobe Arabic" pitchFamily="18" charset="-78"/>
              <a:cs typeface="Adobe Arabic" pitchFamily="18" charset="-78"/>
            </a:endParaRPr>
          </a:p>
          <a:p>
            <a:r>
              <a:rPr lang="de-DE" sz="2000" smtClean="0">
                <a:latin typeface="Adobe Arabic" pitchFamily="18" charset="-78"/>
                <a:cs typeface="Adobe Arabic" pitchFamily="18" charset="-78"/>
              </a:rPr>
              <a:t>Wahrscheinlichkeitsverteilung im Phasenraum : </a:t>
            </a:r>
            <a:br>
              <a:rPr lang="de-DE" sz="2000" smtClean="0">
                <a:latin typeface="Adobe Arabic" pitchFamily="18" charset="-78"/>
                <a:cs typeface="Adobe Arabic" pitchFamily="18" charset="-78"/>
              </a:rPr>
            </a:br>
            <a:r>
              <a:rPr lang="de-DE" sz="2000" smtClean="0">
                <a:latin typeface="Adobe Arabic" pitchFamily="18" charset="-78"/>
                <a:cs typeface="Adobe Arabic" pitchFamily="18" charset="-78"/>
              </a:rPr>
              <a:t>Wigner-Funktion </a:t>
            </a:r>
            <a:br>
              <a:rPr lang="de-DE" sz="2000" smtClean="0">
                <a:latin typeface="Adobe Arabic" pitchFamily="18" charset="-78"/>
                <a:cs typeface="Adobe Arabic" pitchFamily="18" charset="-78"/>
              </a:rPr>
            </a:br>
            <a:r>
              <a:rPr lang="de-DE" sz="2000" smtClean="0">
                <a:latin typeface="Adobe Arabic" pitchFamily="18" charset="-78"/>
                <a:cs typeface="Adobe Arabic" pitchFamily="18" charset="-78"/>
              </a:rPr>
              <a:t>        = Wigner-Transformierte des Dichteoperators</a:t>
            </a:r>
          </a:p>
          <a:p>
            <a:endParaRPr lang="de-DE" sz="2000">
              <a:latin typeface="Adobe Arabic" pitchFamily="18" charset="-78"/>
              <a:cs typeface="Adobe Arabic" pitchFamily="18" charset="-78"/>
            </a:endParaRPr>
          </a:p>
          <a:p>
            <a:pPr lvl="1"/>
            <a:endParaRPr lang="de-DE" sz="2000" smtClean="0">
              <a:latin typeface="Adobe Arabic" pitchFamily="18" charset="-78"/>
              <a:cs typeface="Adobe Arabic" pitchFamily="18" charset="-78"/>
            </a:endParaRPr>
          </a:p>
          <a:p>
            <a:pPr lvl="1"/>
            <a:endParaRPr lang="de-DE" sz="2000">
              <a:latin typeface="Adobe Arabic" pitchFamily="18" charset="-78"/>
              <a:cs typeface="Adobe Arabic" pitchFamily="18" charset="-78"/>
            </a:endParaRPr>
          </a:p>
          <a:p>
            <a:pPr>
              <a:lnSpc>
                <a:spcPct val="150000"/>
              </a:lnSpc>
            </a:pPr>
            <a:endParaRPr lang="de-DE" sz="2000">
              <a:latin typeface="Adobe Arabic" pitchFamily="18" charset="-78"/>
              <a:cs typeface="Adobe Arabic" pitchFamily="18" charset="-78"/>
            </a:endParaRPr>
          </a:p>
          <a:p>
            <a:r>
              <a:rPr lang="de-DE" sz="2000" smtClean="0">
                <a:latin typeface="Adobe Arabic" pitchFamily="18" charset="-78"/>
                <a:cs typeface="Adobe Arabic" pitchFamily="18" charset="-78"/>
              </a:rPr>
              <a:t>Keine weitere RB nötig, da k-Abhängigkeit in der WTE als Integral ausgedrückt</a:t>
            </a:r>
          </a:p>
          <a:p>
            <a:endParaRPr lang="de-DE" sz="2000">
              <a:latin typeface="Adobe Arabic" pitchFamily="18" charset="-78"/>
              <a:cs typeface="Adobe Arabic" pitchFamily="18" charset="-78"/>
            </a:endParaRP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5856" y="3933056"/>
            <a:ext cx="635298" cy="2105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09" name="Gerade Verbindung 108"/>
          <p:cNvCxnSpPr/>
          <p:nvPr/>
        </p:nvCxnSpPr>
        <p:spPr>
          <a:xfrm>
            <a:off x="4499992" y="2708920"/>
            <a:ext cx="0" cy="3672408"/>
          </a:xfrm>
          <a:prstGeom prst="line">
            <a:avLst/>
          </a:prstGeom>
        </p:spPr>
        <p:style>
          <a:lnRef idx="1">
            <a:schemeClr val="accent1"/>
          </a:lnRef>
          <a:fillRef idx="0">
            <a:schemeClr val="accent1"/>
          </a:fillRef>
          <a:effectRef idx="0">
            <a:schemeClr val="accent1"/>
          </a:effectRef>
          <a:fontRef idx="minor">
            <a:schemeClr val="tx1"/>
          </a:fontRef>
        </p:style>
      </p:cxnSp>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02023" y="2996952"/>
            <a:ext cx="1913793" cy="3636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61575" y="5884713"/>
            <a:ext cx="1234161" cy="3331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0" name="Gerade Verbindung 19"/>
          <p:cNvCxnSpPr/>
          <p:nvPr/>
        </p:nvCxnSpPr>
        <p:spPr>
          <a:xfrm flipV="1">
            <a:off x="1002023" y="2996952"/>
            <a:ext cx="1913793" cy="36368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pic>
        <p:nvPicPr>
          <p:cNvPr id="1030"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00193" y="3866558"/>
            <a:ext cx="576064" cy="2350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478330" y="4869160"/>
            <a:ext cx="2369269" cy="6250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Rechteck 23"/>
          <p:cNvSpPr/>
          <p:nvPr/>
        </p:nvSpPr>
        <p:spPr>
          <a:xfrm>
            <a:off x="8005251" y="5209455"/>
            <a:ext cx="383438" cy="307777"/>
          </a:xfrm>
          <a:prstGeom prst="rect">
            <a:avLst/>
          </a:prstGeom>
        </p:spPr>
        <p:txBody>
          <a:bodyPr wrap="none">
            <a:spAutoFit/>
          </a:bodyPr>
          <a:lstStyle/>
          <a:p>
            <a:r>
              <a:rPr lang="de-DE" sz="1400">
                <a:solidFill>
                  <a:srgbClr val="0070C0"/>
                </a:solidFill>
                <a:latin typeface="Arial" panose="020B0604020202020204" pitchFamily="34" charset="0"/>
                <a:cs typeface="Arial" panose="020B0604020202020204" pitchFamily="34" charset="0"/>
              </a:rPr>
              <a:t>[1]</a:t>
            </a:r>
          </a:p>
        </p:txBody>
      </p:sp>
      <p:pic>
        <p:nvPicPr>
          <p:cNvPr id="1032" name="Picture 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105650" y="3933056"/>
            <a:ext cx="1620332" cy="2350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3" name="Picture 9"/>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95559" y="5000523"/>
            <a:ext cx="2591569" cy="7256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294887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11</a:t>
            </a:fld>
            <a:endParaRPr lang="de-DE"/>
          </a:p>
        </p:txBody>
      </p:sp>
      <p:sp>
        <p:nvSpPr>
          <p:cNvPr id="7" name="Rechteck 6"/>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1. </a:t>
            </a:r>
            <a:r>
              <a:rPr lang="de-DE" sz="1600" smtClean="0">
                <a:latin typeface="Adobe Arabic" pitchFamily="18" charset="-78"/>
                <a:cs typeface="Adobe Arabic" pitchFamily="18" charset="-78"/>
              </a:rPr>
              <a:t>Problemstellung</a:t>
            </a:r>
          </a:p>
          <a:p>
            <a:pPr algn="ctr"/>
            <a:endParaRPr lang="de-DE" sz="1600">
              <a:solidFill>
                <a:schemeClr val="accent5">
                  <a:lumMod val="50000"/>
                </a:schemeClr>
              </a:solidFill>
              <a:latin typeface="Adobe Arabic" pitchFamily="18" charset="-78"/>
              <a:cs typeface="Adobe Arabic" pitchFamily="18" charset="-78"/>
            </a:endParaRPr>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2182" y="2608180"/>
            <a:ext cx="1662881" cy="9648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68862" y="2626184"/>
            <a:ext cx="3006675" cy="7632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91880" y="2862714"/>
            <a:ext cx="1314150" cy="4035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9" name="Gerade Verbindung mit Pfeil 8"/>
          <p:cNvCxnSpPr>
            <a:endCxn id="4099" idx="1"/>
          </p:cNvCxnSpPr>
          <p:nvPr/>
        </p:nvCxnSpPr>
        <p:spPr>
          <a:xfrm flipV="1">
            <a:off x="3779912" y="3007814"/>
            <a:ext cx="1088950" cy="9252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Inhaltsplatzhalter 1"/>
          <p:cNvSpPr txBox="1">
            <a:spLocks/>
          </p:cNvSpPr>
          <p:nvPr/>
        </p:nvSpPr>
        <p:spPr>
          <a:xfrm>
            <a:off x="1115616" y="4077072"/>
            <a:ext cx="4031564" cy="194395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sz="2400" smtClean="0"/>
              <a:t>Elektron-Elektron-WW.</a:t>
            </a:r>
          </a:p>
          <a:p>
            <a:r>
              <a:rPr lang="de-DE" sz="2400" smtClean="0"/>
              <a:t>Elektron-Phonon-WW.</a:t>
            </a:r>
          </a:p>
          <a:p>
            <a:r>
              <a:rPr lang="de-DE" sz="2400" smtClean="0"/>
              <a:t>Heterostruktur-Potential</a:t>
            </a:r>
          </a:p>
          <a:p>
            <a:r>
              <a:rPr lang="de-DE" sz="2400" smtClean="0"/>
              <a:t>Extern angelegtes Feld</a:t>
            </a:r>
          </a:p>
        </p:txBody>
      </p:sp>
      <p:cxnSp>
        <p:nvCxnSpPr>
          <p:cNvPr id="14" name="Gerade Verbindung 13"/>
          <p:cNvCxnSpPr/>
          <p:nvPr/>
        </p:nvCxnSpPr>
        <p:spPr>
          <a:xfrm flipV="1">
            <a:off x="1331640" y="4581128"/>
            <a:ext cx="3240360" cy="36004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27" name="Inhaltsplatzhalter 1"/>
          <p:cNvSpPr txBox="1">
            <a:spLocks/>
          </p:cNvSpPr>
          <p:nvPr/>
        </p:nvSpPr>
        <p:spPr>
          <a:xfrm>
            <a:off x="4644008" y="4077072"/>
            <a:ext cx="4031564" cy="97197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de-DE" sz="2400" smtClean="0"/>
          </a:p>
          <a:p>
            <a:pPr marL="0" indent="0">
              <a:buNone/>
            </a:pPr>
            <a:r>
              <a:rPr lang="de-DE" sz="2400" smtClean="0">
                <a:solidFill>
                  <a:srgbClr val="FFC000"/>
                </a:solidFill>
              </a:rPr>
              <a:t>verbleibt unberücksichtigt</a:t>
            </a:r>
          </a:p>
        </p:txBody>
      </p:sp>
      <p:sp>
        <p:nvSpPr>
          <p:cNvPr id="15" name="Textfeld 14"/>
          <p:cNvSpPr txBox="1"/>
          <p:nvPr/>
        </p:nvSpPr>
        <p:spPr>
          <a:xfrm>
            <a:off x="4734022" y="5049049"/>
            <a:ext cx="990106" cy="830997"/>
          </a:xfrm>
          <a:prstGeom prst="rect">
            <a:avLst/>
          </a:prstGeom>
          <a:noFill/>
        </p:spPr>
        <p:txBody>
          <a:bodyPr wrap="square" rtlCol="0">
            <a:spAutoFit/>
          </a:bodyPr>
          <a:lstStyle/>
          <a:p>
            <a:r>
              <a:rPr lang="de-DE" sz="2400" smtClean="0">
                <a:solidFill>
                  <a:srgbClr val="52C000"/>
                </a:solidFill>
                <a:latin typeface="Wingdings" panose="05000000000000000000" pitchFamily="2" charset="2"/>
              </a:rPr>
              <a:t>ü</a:t>
            </a:r>
          </a:p>
          <a:p>
            <a:r>
              <a:rPr lang="de-DE" sz="2400">
                <a:solidFill>
                  <a:srgbClr val="52C000"/>
                </a:solidFill>
                <a:latin typeface="Wingdings" panose="05000000000000000000" pitchFamily="2" charset="2"/>
              </a:rPr>
              <a:t>ü</a:t>
            </a:r>
            <a:endParaRPr lang="de-DE">
              <a:solidFill>
                <a:srgbClr val="52C000"/>
              </a:solidFill>
              <a:latin typeface="Wingdings" panose="05000000000000000000" pitchFamily="2" charset="2"/>
            </a:endParaRPr>
          </a:p>
        </p:txBody>
      </p:sp>
      <p:sp>
        <p:nvSpPr>
          <p:cNvPr id="29" name="Inhaltsplatzhalter 1"/>
          <p:cNvSpPr txBox="1">
            <a:spLocks/>
          </p:cNvSpPr>
          <p:nvPr/>
        </p:nvSpPr>
        <p:spPr>
          <a:xfrm>
            <a:off x="4644008" y="3645024"/>
            <a:ext cx="4031564" cy="97197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de-DE" sz="2400" smtClean="0"/>
          </a:p>
          <a:p>
            <a:pPr marL="0" indent="0">
              <a:buNone/>
            </a:pPr>
            <a:r>
              <a:rPr lang="de-DE" sz="2400" smtClean="0">
                <a:solidFill>
                  <a:srgbClr val="0070C0"/>
                </a:solidFill>
              </a:rPr>
              <a:t>zunächst unbekannt</a:t>
            </a:r>
          </a:p>
        </p:txBody>
      </p:sp>
      <p:sp>
        <p:nvSpPr>
          <p:cNvPr id="17" name="Inhaltsplatzhalter 1"/>
          <p:cNvSpPr>
            <a:spLocks noGrp="1"/>
          </p:cNvSpPr>
          <p:nvPr>
            <p:ph idx="1"/>
          </p:nvPr>
        </p:nvSpPr>
        <p:spPr>
          <a:xfrm>
            <a:off x="457200" y="980728"/>
            <a:ext cx="8229600" cy="5145435"/>
          </a:xfrm>
        </p:spPr>
        <p:txBody>
          <a:bodyPr>
            <a:normAutofit/>
          </a:bodyPr>
          <a:lstStyle/>
          <a:p>
            <a:pPr marL="0" indent="0">
              <a:buNone/>
            </a:pPr>
            <a:r>
              <a:rPr lang="de-DE" sz="3200" b="1" smtClean="0"/>
              <a:t>Selbstkonsistentes Potential</a:t>
            </a:r>
          </a:p>
        </p:txBody>
      </p:sp>
      <p:pic>
        <p:nvPicPr>
          <p:cNvPr id="2051"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52570" y="1844824"/>
            <a:ext cx="6659790" cy="4577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151256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15" grpId="0"/>
      <p:bldP spid="2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12</a:t>
            </a:fld>
            <a:endParaRPr lang="de-DE"/>
          </a:p>
        </p:txBody>
      </p:sp>
      <p:sp>
        <p:nvSpPr>
          <p:cNvPr id="7" name="Rechteck 6"/>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1. </a:t>
            </a:r>
            <a:r>
              <a:rPr lang="de-DE" sz="1600" smtClean="0">
                <a:latin typeface="Adobe Arabic" pitchFamily="18" charset="-78"/>
                <a:cs typeface="Adobe Arabic" pitchFamily="18" charset="-78"/>
              </a:rPr>
              <a:t>Problemstellung</a:t>
            </a:r>
          </a:p>
          <a:p>
            <a:pPr algn="ctr"/>
            <a:endParaRPr lang="de-DE" sz="1600">
              <a:solidFill>
                <a:schemeClr val="accent5">
                  <a:lumMod val="50000"/>
                </a:schemeClr>
              </a:solidFill>
              <a:latin typeface="Adobe Arabic" pitchFamily="18" charset="-78"/>
              <a:cs typeface="Adobe Arabic" pitchFamily="18" charset="-78"/>
            </a:endParaRPr>
          </a:p>
        </p:txBody>
      </p:sp>
      <p:sp>
        <p:nvSpPr>
          <p:cNvPr id="17" name="Inhaltsplatzhalter 1"/>
          <p:cNvSpPr>
            <a:spLocks noGrp="1"/>
          </p:cNvSpPr>
          <p:nvPr>
            <p:ph idx="1"/>
          </p:nvPr>
        </p:nvSpPr>
        <p:spPr>
          <a:xfrm>
            <a:off x="457200" y="980728"/>
            <a:ext cx="8229600" cy="5145435"/>
          </a:xfrm>
        </p:spPr>
        <p:txBody>
          <a:bodyPr>
            <a:normAutofit/>
          </a:bodyPr>
          <a:lstStyle/>
          <a:p>
            <a:pPr marL="0" indent="0">
              <a:buNone/>
            </a:pPr>
            <a:r>
              <a:rPr lang="de-DE" sz="3200" b="1" smtClean="0"/>
              <a:t>Selbstkonsistentes Potential</a:t>
            </a:r>
          </a:p>
        </p:txBody>
      </p:sp>
      <p:pic>
        <p:nvPicPr>
          <p:cNvPr id="11"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7584" y="2387260"/>
            <a:ext cx="7596336" cy="4396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83768" y="5699628"/>
            <a:ext cx="4572000" cy="3936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feld 11"/>
          <p:cNvSpPr txBox="1"/>
          <p:nvPr/>
        </p:nvSpPr>
        <p:spPr>
          <a:xfrm>
            <a:off x="2987824" y="2963324"/>
            <a:ext cx="3672408" cy="2677656"/>
          </a:xfrm>
          <a:prstGeom prst="rect">
            <a:avLst/>
          </a:prstGeom>
          <a:noFill/>
        </p:spPr>
        <p:txBody>
          <a:bodyPr wrap="square" rtlCol="0">
            <a:spAutoFit/>
          </a:bodyPr>
          <a:lstStyle/>
          <a:p>
            <a:pPr algn="ctr"/>
            <a:r>
              <a:rPr lang="de-DE" sz="2400" smtClean="0">
                <a:latin typeface="Adobe Arabic" pitchFamily="18" charset="-78"/>
                <a:cs typeface="Adobe Arabic" pitchFamily="18" charset="-78"/>
              </a:rPr>
              <a:t>Liouville-von-Neumann-Gleichung</a:t>
            </a:r>
          </a:p>
          <a:p>
            <a:pPr algn="ctr"/>
            <a:endParaRPr lang="de-DE" sz="2400">
              <a:latin typeface="Adobe Arabic" pitchFamily="18" charset="-78"/>
              <a:cs typeface="Adobe Arabic" pitchFamily="18" charset="-78"/>
            </a:endParaRPr>
          </a:p>
          <a:p>
            <a:pPr algn="ctr"/>
            <a:endParaRPr lang="de-DE" sz="2400" smtClean="0">
              <a:latin typeface="Adobe Arabic" pitchFamily="18" charset="-78"/>
              <a:cs typeface="Adobe Arabic" pitchFamily="18" charset="-78"/>
            </a:endParaRPr>
          </a:p>
          <a:p>
            <a:pPr algn="ctr"/>
            <a:endParaRPr lang="de-DE" sz="2400">
              <a:latin typeface="Adobe Arabic" pitchFamily="18" charset="-78"/>
              <a:cs typeface="Adobe Arabic" pitchFamily="18" charset="-78"/>
            </a:endParaRPr>
          </a:p>
          <a:p>
            <a:pPr algn="ctr"/>
            <a:endParaRPr lang="de-DE" sz="2400" smtClean="0">
              <a:latin typeface="Adobe Arabic" pitchFamily="18" charset="-78"/>
              <a:cs typeface="Adobe Arabic" pitchFamily="18" charset="-78"/>
            </a:endParaRPr>
          </a:p>
          <a:p>
            <a:pPr algn="ctr"/>
            <a:endParaRPr lang="de-DE" sz="2400">
              <a:latin typeface="Adobe Arabic" pitchFamily="18" charset="-78"/>
              <a:cs typeface="Adobe Arabic" pitchFamily="18" charset="-78"/>
            </a:endParaRPr>
          </a:p>
          <a:p>
            <a:pPr algn="ctr"/>
            <a:r>
              <a:rPr lang="de-DE" sz="2400" smtClean="0">
                <a:latin typeface="Adobe Arabic" pitchFamily="18" charset="-78"/>
                <a:cs typeface="Adobe Arabic" pitchFamily="18" charset="-78"/>
              </a:rPr>
              <a:t>Poisson-Gleichung</a:t>
            </a:r>
          </a:p>
        </p:txBody>
      </p:sp>
      <p:pic>
        <p:nvPicPr>
          <p:cNvPr id="4102"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6961" y="1745662"/>
            <a:ext cx="238125" cy="209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3" name="Picture 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806704" y="1655635"/>
            <a:ext cx="223267" cy="1800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Textfeld 12"/>
          <p:cNvSpPr txBox="1"/>
          <p:nvPr/>
        </p:nvSpPr>
        <p:spPr>
          <a:xfrm>
            <a:off x="6516216" y="1239143"/>
            <a:ext cx="2448272" cy="461665"/>
          </a:xfrm>
          <a:prstGeom prst="rect">
            <a:avLst/>
          </a:prstGeom>
          <a:noFill/>
        </p:spPr>
        <p:txBody>
          <a:bodyPr wrap="square" rtlCol="0">
            <a:spAutoFit/>
          </a:bodyPr>
          <a:lstStyle/>
          <a:p>
            <a:r>
              <a:rPr lang="de-DE" sz="2400" i="1" smtClean="0">
                <a:latin typeface="Adobe Arabic" pitchFamily="18" charset="-78"/>
                <a:cs typeface="Adobe Arabic" pitchFamily="18" charset="-78"/>
              </a:rPr>
              <a:t>Initial Guess</a:t>
            </a:r>
            <a:endParaRPr lang="de-DE" sz="2400" i="1">
              <a:latin typeface="Adobe Arabic" pitchFamily="18" charset="-78"/>
              <a:cs typeface="Adobe Arabic" pitchFamily="18" charset="-78"/>
            </a:endParaRPr>
          </a:p>
        </p:txBody>
      </p:sp>
      <p:cxnSp>
        <p:nvCxnSpPr>
          <p:cNvPr id="19" name="Gerade Verbindung mit Pfeil 18"/>
          <p:cNvCxnSpPr/>
          <p:nvPr/>
        </p:nvCxnSpPr>
        <p:spPr>
          <a:xfrm flipH="1">
            <a:off x="5868144" y="1955212"/>
            <a:ext cx="648072" cy="432048"/>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26" name="Bogen 25"/>
          <p:cNvSpPr/>
          <p:nvPr/>
        </p:nvSpPr>
        <p:spPr>
          <a:xfrm>
            <a:off x="6372200" y="3429000"/>
            <a:ext cx="1151576" cy="1728192"/>
          </a:xfrm>
          <a:prstGeom prst="arc">
            <a:avLst>
              <a:gd name="adj1" fmla="val 17228068"/>
              <a:gd name="adj2" fmla="val 5196684"/>
            </a:avLst>
          </a:prstGeom>
          <a:ln w="19050">
            <a:solidFill>
              <a:srgbClr val="52C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35" name="Bogen 34"/>
          <p:cNvSpPr/>
          <p:nvPr/>
        </p:nvSpPr>
        <p:spPr>
          <a:xfrm rot="10800000">
            <a:off x="2123729" y="3501007"/>
            <a:ext cx="1151576" cy="1728192"/>
          </a:xfrm>
          <a:prstGeom prst="arc">
            <a:avLst>
              <a:gd name="adj1" fmla="val 17228068"/>
              <a:gd name="adj2" fmla="val 5196684"/>
            </a:avLst>
          </a:prstGeom>
          <a:ln w="19050">
            <a:solidFill>
              <a:srgbClr val="52C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pic>
        <p:nvPicPr>
          <p:cNvPr id="4104" name="Picture 8"/>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659088" y="4138665"/>
            <a:ext cx="670131" cy="3269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5" name="Picture 9"/>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302163" y="4189563"/>
            <a:ext cx="678755" cy="351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27282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0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10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1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6" grpId="0" animBg="1"/>
      <p:bldP spid="3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13</a:t>
            </a:fld>
            <a:endParaRPr lang="de-DE"/>
          </a:p>
        </p:txBody>
      </p:sp>
      <p:sp>
        <p:nvSpPr>
          <p:cNvPr id="7" name="Rechteck 6"/>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2. </a:t>
            </a:r>
            <a:r>
              <a:rPr lang="de-DE" sz="1600" smtClean="0">
                <a:latin typeface="Adobe Arabic" pitchFamily="18" charset="-78"/>
                <a:cs typeface="Adobe Arabic" pitchFamily="18" charset="-78"/>
              </a:rPr>
              <a:t>FEM</a:t>
            </a:r>
            <a:endParaRPr lang="de-DE" sz="1600" smtClean="0">
              <a:latin typeface="Adobe Arabic" pitchFamily="18" charset="-78"/>
              <a:cs typeface="Adobe Arabic" pitchFamily="18" charset="-78"/>
            </a:endParaRPr>
          </a:p>
          <a:p>
            <a:pPr algn="ctr"/>
            <a:endParaRPr lang="de-DE" sz="1600">
              <a:solidFill>
                <a:schemeClr val="accent5">
                  <a:lumMod val="50000"/>
                </a:schemeClr>
              </a:solidFill>
              <a:latin typeface="Adobe Arabic" pitchFamily="18" charset="-78"/>
              <a:cs typeface="Adobe Arabic" pitchFamily="18" charset="-78"/>
            </a:endParaRPr>
          </a:p>
        </p:txBody>
      </p:sp>
      <p:sp>
        <p:nvSpPr>
          <p:cNvPr id="17" name="Inhaltsplatzhalter 1"/>
          <p:cNvSpPr>
            <a:spLocks noGrp="1"/>
          </p:cNvSpPr>
          <p:nvPr>
            <p:ph idx="1"/>
          </p:nvPr>
        </p:nvSpPr>
        <p:spPr>
          <a:xfrm>
            <a:off x="457200" y="980728"/>
            <a:ext cx="8229600" cy="5145435"/>
          </a:xfrm>
        </p:spPr>
        <p:txBody>
          <a:bodyPr>
            <a:normAutofit/>
          </a:bodyPr>
          <a:lstStyle/>
          <a:p>
            <a:pPr marL="0" indent="0">
              <a:buNone/>
            </a:pPr>
            <a:r>
              <a:rPr lang="de-DE" sz="3200" smtClean="0"/>
              <a:t>Discontinuous Galerkin Verfahren</a:t>
            </a:r>
          </a:p>
          <a:p>
            <a:pPr marL="0" indent="0">
              <a:buNone/>
            </a:pPr>
            <a:r>
              <a:rPr lang="de-DE" sz="3200"/>
              <a:t>	</a:t>
            </a:r>
            <a:r>
              <a:rPr lang="de-DE" sz="3200" smtClean="0"/>
              <a:t>		= erweitertes FEM Verfahren</a:t>
            </a:r>
          </a:p>
          <a:p>
            <a:pPr marL="0" indent="0">
              <a:buNone/>
            </a:pPr>
            <a:r>
              <a:rPr lang="de-DE" sz="3200" smtClean="0"/>
              <a:t>Idee FEM: </a:t>
            </a:r>
          </a:p>
          <a:p>
            <a:pPr marL="514350" indent="-514350">
              <a:buClr>
                <a:srgbClr val="52C000"/>
              </a:buClr>
              <a:buFont typeface="+mj-lt"/>
              <a:buAutoNum type="arabicPeriod"/>
            </a:pPr>
            <a:r>
              <a:rPr lang="de-DE" sz="3200" smtClean="0"/>
              <a:t>Ritz-Galerkin-Ansatz: Formuliere das Problem als Variations-problem zur Minimierung einer Kostenfunktion</a:t>
            </a:r>
          </a:p>
          <a:p>
            <a:pPr marL="514350" indent="-514350">
              <a:buClr>
                <a:srgbClr val="52C000"/>
              </a:buClr>
              <a:buFont typeface="+mj-lt"/>
              <a:buAutoNum type="arabicPeriod"/>
            </a:pPr>
            <a:r>
              <a:rPr lang="de-DE" sz="3200" smtClean="0"/>
              <a:t>Approximiere Lösung               einer pDGL durch       auf endlichdimensionalem Funktionenraum</a:t>
            </a: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07065" y="4356836"/>
            <a:ext cx="580641" cy="4196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02809" y="3891023"/>
            <a:ext cx="966684" cy="3570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32560" y="3997595"/>
            <a:ext cx="435784" cy="2804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107026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14</a:t>
            </a:fld>
            <a:endParaRPr lang="de-DE"/>
          </a:p>
        </p:txBody>
      </p:sp>
      <p:sp>
        <p:nvSpPr>
          <p:cNvPr id="17" name="Inhaltsplatzhalter 1"/>
          <p:cNvSpPr>
            <a:spLocks noGrp="1"/>
          </p:cNvSpPr>
          <p:nvPr>
            <p:ph idx="1"/>
          </p:nvPr>
        </p:nvSpPr>
        <p:spPr>
          <a:xfrm>
            <a:off x="457200" y="980728"/>
            <a:ext cx="8229600" cy="5544616"/>
          </a:xfrm>
        </p:spPr>
        <p:txBody>
          <a:bodyPr>
            <a:normAutofit/>
          </a:bodyPr>
          <a:lstStyle/>
          <a:p>
            <a:pPr marL="514350" indent="-514350">
              <a:buClr>
                <a:srgbClr val="52C000"/>
              </a:buClr>
              <a:buFont typeface="+mj-lt"/>
              <a:buAutoNum type="arabicPeriod"/>
            </a:pPr>
            <a:r>
              <a:rPr lang="de-DE" sz="3200" b="1" smtClean="0"/>
              <a:t>Ritz-Galerkin-Ansatz (Schwache Formulierung)</a:t>
            </a:r>
          </a:p>
          <a:p>
            <a:pPr marL="0" indent="0">
              <a:buNone/>
            </a:pPr>
            <a:endParaRPr lang="de-DE" sz="3200"/>
          </a:p>
          <a:p>
            <a:pPr marL="0" indent="0">
              <a:buNone/>
            </a:pPr>
            <a:endParaRPr lang="de-DE" sz="3200" smtClean="0"/>
          </a:p>
          <a:p>
            <a:pPr marL="0" indent="0">
              <a:buNone/>
            </a:pPr>
            <a:endParaRPr lang="de-DE" sz="3200"/>
          </a:p>
          <a:p>
            <a:pPr marL="0" indent="0">
              <a:buNone/>
            </a:pPr>
            <a:endParaRPr lang="de-DE" sz="3200" smtClean="0"/>
          </a:p>
          <a:p>
            <a:pPr marL="0" indent="0">
              <a:buNone/>
            </a:pPr>
            <a:endParaRPr lang="de-DE" sz="3200"/>
          </a:p>
          <a:p>
            <a:pPr marL="0" indent="0">
              <a:buNone/>
            </a:pPr>
            <a:r>
              <a:rPr lang="de-DE" smtClean="0"/>
              <a:t>Identifiziere im Bsp. Bilinearform und Linearform</a:t>
            </a:r>
          </a:p>
          <a:p>
            <a:pPr marL="0" indent="0">
              <a:buNone/>
            </a:pPr>
            <a:endParaRPr lang="de-DE" sz="4000"/>
          </a:p>
          <a:p>
            <a:pPr marL="0" indent="0">
              <a:buNone/>
            </a:pPr>
            <a:r>
              <a:rPr lang="de-DE" smtClean="0"/>
              <a:t>Schwache Formulierung: Finde           ,  , sodass</a:t>
            </a:r>
          </a:p>
        </p:txBody>
      </p:sp>
      <p:sp>
        <p:nvSpPr>
          <p:cNvPr id="2" name="Rechteck 1"/>
          <p:cNvSpPr/>
          <p:nvPr/>
        </p:nvSpPr>
        <p:spPr>
          <a:xfrm>
            <a:off x="827584" y="1772816"/>
            <a:ext cx="7848872" cy="2664296"/>
          </a:xfrm>
          <a:prstGeom prst="rect">
            <a:avLst/>
          </a:prstGeom>
          <a:noFill/>
          <a:ln>
            <a:solidFill>
              <a:srgbClr val="52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Textfeld 5"/>
          <p:cNvSpPr txBox="1"/>
          <p:nvPr/>
        </p:nvSpPr>
        <p:spPr>
          <a:xfrm>
            <a:off x="899592" y="1844824"/>
            <a:ext cx="4464496" cy="2554545"/>
          </a:xfrm>
          <a:prstGeom prst="rect">
            <a:avLst/>
          </a:prstGeom>
          <a:noFill/>
        </p:spPr>
        <p:txBody>
          <a:bodyPr wrap="square" rtlCol="0">
            <a:spAutoFit/>
          </a:bodyPr>
          <a:lstStyle/>
          <a:p>
            <a:r>
              <a:rPr lang="de-DE" sz="2400" smtClean="0">
                <a:latin typeface="Adobe Arabic" pitchFamily="18" charset="-78"/>
                <a:cs typeface="Adobe Arabic" pitchFamily="18" charset="-78"/>
              </a:rPr>
              <a:t>Bsp. Membran-Problem</a:t>
            </a:r>
          </a:p>
          <a:p>
            <a:endParaRPr lang="de-DE" sz="2400">
              <a:latin typeface="Adobe Arabic" pitchFamily="18" charset="-78"/>
              <a:cs typeface="Adobe Arabic" pitchFamily="18" charset="-78"/>
            </a:endParaRPr>
          </a:p>
          <a:p>
            <a:endParaRPr lang="de-DE" sz="2400" smtClean="0">
              <a:latin typeface="Adobe Arabic" pitchFamily="18" charset="-78"/>
              <a:cs typeface="Adobe Arabic" pitchFamily="18" charset="-78"/>
            </a:endParaRPr>
          </a:p>
          <a:p>
            <a:endParaRPr lang="de-DE" sz="2400">
              <a:latin typeface="Adobe Arabic" pitchFamily="18" charset="-78"/>
              <a:cs typeface="Adobe Arabic" pitchFamily="18" charset="-78"/>
            </a:endParaRPr>
          </a:p>
          <a:p>
            <a:endParaRPr lang="de-DE" sz="1200" smtClean="0">
              <a:latin typeface="Adobe Arabic" pitchFamily="18" charset="-78"/>
              <a:cs typeface="Adobe Arabic" pitchFamily="18" charset="-78"/>
            </a:endParaRPr>
          </a:p>
          <a:p>
            <a:endParaRPr lang="de-DE" sz="2400">
              <a:latin typeface="Adobe Arabic" pitchFamily="18" charset="-78"/>
              <a:cs typeface="Adobe Arabic" pitchFamily="18" charset="-78"/>
            </a:endParaRPr>
          </a:p>
          <a:p>
            <a:r>
              <a:rPr lang="de-DE" sz="2400" smtClean="0">
                <a:latin typeface="Adobe Arabic" pitchFamily="18" charset="-78"/>
                <a:cs typeface="Adobe Arabic" pitchFamily="18" charset="-78"/>
              </a:rPr>
              <a:t>	Euler-Lagrange-Gleichung:</a:t>
            </a:r>
            <a:endParaRPr lang="de-DE">
              <a:latin typeface="Adobe Arabic" pitchFamily="18" charset="-78"/>
              <a:cs typeface="Adobe Arabic" pitchFamily="18" charset="-78"/>
            </a:endParaRPr>
          </a:p>
        </p:txBody>
      </p:sp>
      <p:pic>
        <p:nvPicPr>
          <p:cNvPr id="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76409" y="1988840"/>
            <a:ext cx="1625160" cy="4552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92406" y="2515884"/>
            <a:ext cx="2655193" cy="4854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92406" y="3068454"/>
            <a:ext cx="1675607" cy="4983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43608" y="2381974"/>
            <a:ext cx="3344437" cy="13034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52020" y="3856838"/>
            <a:ext cx="2974107" cy="4956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3" name="Gerade Verbindung mit Pfeil 12"/>
          <p:cNvCxnSpPr/>
          <p:nvPr/>
        </p:nvCxnSpPr>
        <p:spPr>
          <a:xfrm>
            <a:off x="1191816" y="4097060"/>
            <a:ext cx="576064" cy="0"/>
          </a:xfrm>
          <a:prstGeom prst="straightConnector1">
            <a:avLst/>
          </a:prstGeom>
          <a:ln>
            <a:solidFill>
              <a:srgbClr val="52C000"/>
            </a:solidFill>
            <a:tailEnd type="arrow"/>
          </a:ln>
        </p:spPr>
        <p:style>
          <a:lnRef idx="1">
            <a:schemeClr val="accent1"/>
          </a:lnRef>
          <a:fillRef idx="0">
            <a:schemeClr val="accent1"/>
          </a:fillRef>
          <a:effectRef idx="0">
            <a:schemeClr val="accent1"/>
          </a:effectRef>
          <a:fontRef idx="minor">
            <a:schemeClr val="tx1"/>
          </a:fontRef>
        </p:style>
      </p:cxnSp>
      <p:pic>
        <p:nvPicPr>
          <p:cNvPr id="1031" name="Picture 7"/>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606748" y="5085184"/>
            <a:ext cx="4499992" cy="5310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3" name="Picture 9"/>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38501" y="3947726"/>
            <a:ext cx="785068" cy="2281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5" name="Gruppieren 14"/>
          <p:cNvGrpSpPr/>
          <p:nvPr/>
        </p:nvGrpSpPr>
        <p:grpSpPr>
          <a:xfrm>
            <a:off x="5807816" y="5735667"/>
            <a:ext cx="3045105" cy="431528"/>
            <a:chOff x="5697386" y="5735667"/>
            <a:chExt cx="3045105" cy="431528"/>
          </a:xfrm>
        </p:grpSpPr>
        <p:pic>
          <p:nvPicPr>
            <p:cNvPr id="1032" name="Picture 8"/>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697386" y="5735667"/>
              <a:ext cx="1925692" cy="431528"/>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pic>
          <p:nvPicPr>
            <p:cNvPr id="1034" name="Picture 10"/>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722646" y="5803238"/>
              <a:ext cx="1019845" cy="2963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6" name="Rechteck 15"/>
          <p:cNvSpPr/>
          <p:nvPr/>
        </p:nvSpPr>
        <p:spPr>
          <a:xfrm>
            <a:off x="5834558" y="5776568"/>
            <a:ext cx="3057922" cy="365152"/>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35" name="Picture 11"/>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954586" y="5803237"/>
            <a:ext cx="811002" cy="2965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Rechteck 24"/>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Textfeld 25"/>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2. </a:t>
            </a:r>
            <a:r>
              <a:rPr lang="de-DE" sz="1600" smtClean="0">
                <a:latin typeface="Adobe Arabic" pitchFamily="18" charset="-78"/>
                <a:cs typeface="Adobe Arabic" pitchFamily="18" charset="-78"/>
              </a:rPr>
              <a:t>FEM</a:t>
            </a:r>
            <a:endParaRPr lang="de-DE" sz="1600" smtClean="0">
              <a:latin typeface="Adobe Arabic" pitchFamily="18" charset="-78"/>
              <a:cs typeface="Adobe Arabic" pitchFamily="18" charset="-78"/>
            </a:endParaRPr>
          </a:p>
          <a:p>
            <a:pPr algn="ctr"/>
            <a:endParaRPr lang="de-DE" sz="1600">
              <a:solidFill>
                <a:schemeClr val="accent5">
                  <a:lumMod val="50000"/>
                </a:schemeClr>
              </a:solidFill>
              <a:latin typeface="Adobe Arabic" pitchFamily="18" charset="-78"/>
              <a:cs typeface="Adobe Arabic" pitchFamily="18" charset="-78"/>
            </a:endParaRPr>
          </a:p>
        </p:txBody>
      </p:sp>
    </p:spTree>
    <p:extLst>
      <p:ext uri="{BB962C8B-B14F-4D97-AF65-F5344CB8AC3E}">
        <p14:creationId xmlns:p14="http://schemas.microsoft.com/office/powerpoint/2010/main" val="38998368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15</a:t>
            </a:fld>
            <a:endParaRPr lang="de-DE"/>
          </a:p>
        </p:txBody>
      </p:sp>
      <p:sp>
        <p:nvSpPr>
          <p:cNvPr id="17" name="Inhaltsplatzhalter 1"/>
          <p:cNvSpPr>
            <a:spLocks noGrp="1"/>
          </p:cNvSpPr>
          <p:nvPr>
            <p:ph idx="1"/>
          </p:nvPr>
        </p:nvSpPr>
        <p:spPr>
          <a:xfrm>
            <a:off x="457200" y="980728"/>
            <a:ext cx="8229600" cy="5544616"/>
          </a:xfrm>
        </p:spPr>
        <p:txBody>
          <a:bodyPr>
            <a:normAutofit/>
          </a:bodyPr>
          <a:lstStyle/>
          <a:p>
            <a:pPr marL="0" indent="0">
              <a:buNone/>
            </a:pPr>
            <a:r>
              <a:rPr lang="de-DE" sz="3200" b="1" smtClean="0"/>
              <a:t>Sobolev-Raum</a:t>
            </a:r>
          </a:p>
          <a:p>
            <a:pPr marL="0" indent="0">
              <a:buNone/>
            </a:pPr>
            <a:r>
              <a:rPr lang="de-DE" smtClean="0"/>
              <a:t>Starke Form			         Schwache Form</a:t>
            </a:r>
          </a:p>
          <a:p>
            <a:pPr marL="0" indent="0">
              <a:buNone/>
            </a:pPr>
            <a:endParaRPr lang="de-DE"/>
          </a:p>
          <a:p>
            <a:pPr marL="0" indent="0">
              <a:buNone/>
            </a:pPr>
            <a:endParaRPr lang="de-DE" smtClean="0"/>
          </a:p>
          <a:p>
            <a:pPr marL="0" indent="0">
              <a:buNone/>
            </a:pPr>
            <a:r>
              <a:rPr lang="de-DE" smtClean="0"/>
              <a:t>Links: mehr Regularität verlangt</a:t>
            </a:r>
          </a:p>
          <a:p>
            <a:pPr marL="0" indent="0">
              <a:buNone/>
            </a:pPr>
            <a:r>
              <a:rPr lang="de-DE"/>
              <a:t>	</a:t>
            </a:r>
            <a:r>
              <a:rPr lang="de-DE" smtClean="0"/>
              <a:t>Schwache Lösungen sind in Sobolev-Räumen definiert</a:t>
            </a:r>
          </a:p>
          <a:p>
            <a:pPr marL="0" indent="0">
              <a:buNone/>
            </a:pPr>
            <a:endParaRPr lang="de-DE"/>
          </a:p>
          <a:p>
            <a:pPr marL="0" indent="0">
              <a:buNone/>
            </a:pPr>
            <a:endParaRPr lang="de-DE"/>
          </a:p>
          <a:p>
            <a:pPr marL="0" indent="0">
              <a:buNone/>
            </a:pPr>
            <a:endParaRPr lang="de-DE" smtClean="0"/>
          </a:p>
          <a:p>
            <a:pPr marL="0" indent="0">
              <a:buNone/>
            </a:pPr>
            <a:r>
              <a:rPr lang="de-DE" smtClean="0"/>
              <a:t>2. Sobolev‘scher Einbettungssatz	</a:t>
            </a:r>
            <a:endParaRPr lang="de-DE"/>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552" y="2246115"/>
            <a:ext cx="3456384" cy="2520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91082" y="2143344"/>
            <a:ext cx="4029390" cy="4576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Bogen 11"/>
          <p:cNvSpPr/>
          <p:nvPr/>
        </p:nvSpPr>
        <p:spPr>
          <a:xfrm>
            <a:off x="3059832" y="2420888"/>
            <a:ext cx="2592288" cy="540014"/>
          </a:xfrm>
          <a:prstGeom prst="arc">
            <a:avLst>
              <a:gd name="adj1" fmla="val 21505837"/>
              <a:gd name="adj2" fmla="val 10782672"/>
            </a:avLst>
          </a:prstGeom>
          <a:ln>
            <a:solidFill>
              <a:srgbClr val="52C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4" name="Textfeld 13"/>
          <p:cNvSpPr txBox="1"/>
          <p:nvPr/>
        </p:nvSpPr>
        <p:spPr>
          <a:xfrm>
            <a:off x="4572000" y="2937288"/>
            <a:ext cx="2160240" cy="400110"/>
          </a:xfrm>
          <a:prstGeom prst="rect">
            <a:avLst/>
          </a:prstGeom>
          <a:noFill/>
        </p:spPr>
        <p:txBody>
          <a:bodyPr wrap="square" rtlCol="0">
            <a:spAutoFit/>
          </a:bodyPr>
          <a:lstStyle/>
          <a:p>
            <a:r>
              <a:rPr lang="de-DE" sz="2000" smtClean="0">
                <a:latin typeface="Adobe Arabic" pitchFamily="18" charset="-78"/>
                <a:cs typeface="Adobe Arabic" pitchFamily="18" charset="-78"/>
              </a:rPr>
              <a:t>Satz von Gauß</a:t>
            </a:r>
            <a:endParaRPr lang="de-DE" sz="2000">
              <a:latin typeface="Adobe Arabic" pitchFamily="18" charset="-78"/>
              <a:cs typeface="Adobe Arabic" pitchFamily="18" charset="-78"/>
            </a:endParaRPr>
          </a:p>
        </p:txBody>
      </p:sp>
      <p:pic>
        <p:nvPicPr>
          <p:cNvPr id="4101"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26123" y="4149080"/>
            <a:ext cx="4660572" cy="2880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9" name="Gerade Verbindung mit Pfeil 18"/>
          <p:cNvCxnSpPr/>
          <p:nvPr/>
        </p:nvCxnSpPr>
        <p:spPr>
          <a:xfrm>
            <a:off x="539552" y="3861048"/>
            <a:ext cx="72008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Gerade Verbindung mit Pfeil 20"/>
          <p:cNvCxnSpPr/>
          <p:nvPr/>
        </p:nvCxnSpPr>
        <p:spPr>
          <a:xfrm flipV="1">
            <a:off x="5256076" y="4437112"/>
            <a:ext cx="108012" cy="43204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feld 21"/>
          <p:cNvSpPr txBox="1"/>
          <p:nvPr/>
        </p:nvSpPr>
        <p:spPr>
          <a:xfrm>
            <a:off x="4355976" y="4869160"/>
            <a:ext cx="2304256" cy="400110"/>
          </a:xfrm>
          <a:prstGeom prst="rect">
            <a:avLst/>
          </a:prstGeom>
          <a:noFill/>
        </p:spPr>
        <p:txBody>
          <a:bodyPr wrap="square" rtlCol="0">
            <a:spAutoFit/>
          </a:bodyPr>
          <a:lstStyle/>
          <a:p>
            <a:r>
              <a:rPr lang="de-DE" sz="2000" smtClean="0">
                <a:latin typeface="Adobe Arabic" pitchFamily="18" charset="-78"/>
                <a:cs typeface="Adobe Arabic" pitchFamily="18" charset="-78"/>
              </a:rPr>
              <a:t>„Schwache Ableitung“</a:t>
            </a:r>
            <a:endParaRPr lang="de-DE" sz="2000">
              <a:latin typeface="Adobe Arabic" pitchFamily="18" charset="-78"/>
              <a:cs typeface="Adobe Arabic" pitchFamily="18" charset="-78"/>
            </a:endParaRPr>
          </a:p>
        </p:txBody>
      </p:sp>
      <p:pic>
        <p:nvPicPr>
          <p:cNvPr id="4102"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471540" y="5661248"/>
            <a:ext cx="3988892" cy="5128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Rechteck 22"/>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Textfeld 23"/>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2. </a:t>
            </a:r>
            <a:r>
              <a:rPr lang="de-DE" sz="1600" smtClean="0">
                <a:latin typeface="Adobe Arabic" pitchFamily="18" charset="-78"/>
                <a:cs typeface="Adobe Arabic" pitchFamily="18" charset="-78"/>
              </a:rPr>
              <a:t>FEM</a:t>
            </a:r>
            <a:endParaRPr lang="de-DE" sz="1600" smtClean="0">
              <a:latin typeface="Adobe Arabic" pitchFamily="18" charset="-78"/>
              <a:cs typeface="Adobe Arabic" pitchFamily="18" charset="-78"/>
            </a:endParaRPr>
          </a:p>
          <a:p>
            <a:pPr algn="ctr"/>
            <a:endParaRPr lang="de-DE" sz="1600">
              <a:solidFill>
                <a:schemeClr val="accent5">
                  <a:lumMod val="50000"/>
                </a:schemeClr>
              </a:solidFill>
              <a:latin typeface="Adobe Arabic" pitchFamily="18" charset="-78"/>
              <a:cs typeface="Adobe Arabic" pitchFamily="18" charset="-78"/>
            </a:endParaRPr>
          </a:p>
        </p:txBody>
      </p:sp>
    </p:spTree>
    <p:extLst>
      <p:ext uri="{BB962C8B-B14F-4D97-AF65-F5344CB8AC3E}">
        <p14:creationId xmlns:p14="http://schemas.microsoft.com/office/powerpoint/2010/main" val="36718969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16</a:t>
            </a:fld>
            <a:endParaRPr lang="de-DE"/>
          </a:p>
        </p:txBody>
      </p:sp>
      <p:sp>
        <p:nvSpPr>
          <p:cNvPr id="17" name="Inhaltsplatzhalter 1"/>
          <p:cNvSpPr>
            <a:spLocks noGrp="1"/>
          </p:cNvSpPr>
          <p:nvPr>
            <p:ph idx="1"/>
          </p:nvPr>
        </p:nvSpPr>
        <p:spPr>
          <a:xfrm>
            <a:off x="457200" y="980728"/>
            <a:ext cx="8229600" cy="5145435"/>
          </a:xfrm>
        </p:spPr>
        <p:txBody>
          <a:bodyPr>
            <a:normAutofit/>
          </a:bodyPr>
          <a:lstStyle/>
          <a:p>
            <a:pPr marL="514350" indent="-514350">
              <a:buClr>
                <a:srgbClr val="52C000"/>
              </a:buClr>
              <a:buFont typeface="+mj-lt"/>
              <a:buAutoNum type="arabicPeriod" startAt="2"/>
            </a:pPr>
            <a:r>
              <a:rPr lang="de-DE" sz="3200" b="1" smtClean="0"/>
              <a:t>Ritz-Approximation</a:t>
            </a:r>
          </a:p>
          <a:p>
            <a:pPr marL="0" indent="0">
              <a:buNone/>
            </a:pPr>
            <a:r>
              <a:rPr lang="de-DE" smtClean="0"/>
              <a:t>Achtung:       ist unendlich dimensionaler Hilbertraum!</a:t>
            </a:r>
          </a:p>
          <a:p>
            <a:pPr marL="0" indent="0">
              <a:buNone/>
            </a:pPr>
            <a:r>
              <a:rPr lang="de-DE" smtClean="0"/>
              <a:t>Wähle nun endlichdim. Teilraum </a:t>
            </a:r>
          </a:p>
          <a:p>
            <a:pPr marL="0" indent="0">
              <a:buNone/>
            </a:pPr>
            <a:endParaRPr lang="de-DE"/>
          </a:p>
          <a:p>
            <a:pPr marL="0" indent="0">
              <a:buNone/>
            </a:pPr>
            <a:r>
              <a:rPr lang="de-DE"/>
              <a:t>Finde           ,  </a:t>
            </a:r>
            <a:r>
              <a:rPr lang="de-DE" smtClean="0"/>
              <a:t>,     , sodass</a:t>
            </a:r>
          </a:p>
          <a:p>
            <a:pPr marL="0" indent="0">
              <a:buNone/>
            </a:pPr>
            <a:endParaRPr lang="de-DE"/>
          </a:p>
          <a:p>
            <a:pPr marL="0" indent="0">
              <a:buNone/>
            </a:pPr>
            <a:r>
              <a:rPr lang="de-DE" smtClean="0"/>
              <a:t>Galerkin-Orthogonalität:</a:t>
            </a:r>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03496" y="1662344"/>
            <a:ext cx="276225" cy="261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25771" y="2159442"/>
            <a:ext cx="1226318" cy="3179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Abgerundetes Rechteck 11"/>
          <p:cNvSpPr/>
          <p:nvPr/>
        </p:nvSpPr>
        <p:spPr>
          <a:xfrm>
            <a:off x="4788024" y="2159442"/>
            <a:ext cx="360040" cy="31793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2054"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4063" y="4725144"/>
            <a:ext cx="4571993" cy="441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5" name="Picture 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27718" y="3232926"/>
            <a:ext cx="1027779" cy="2364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6" name="Picture 8"/>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762158" y="3173002"/>
            <a:ext cx="4716016" cy="3562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7" name="Picture 9"/>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50448" y="4762807"/>
            <a:ext cx="4525608" cy="3660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Rechteck 17"/>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Textfeld 18"/>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2. </a:t>
            </a:r>
            <a:r>
              <a:rPr lang="de-DE" sz="1600" smtClean="0">
                <a:latin typeface="Adobe Arabic" pitchFamily="18" charset="-78"/>
                <a:cs typeface="Adobe Arabic" pitchFamily="18" charset="-78"/>
              </a:rPr>
              <a:t>FEM</a:t>
            </a:r>
            <a:endParaRPr lang="de-DE" sz="1600" smtClean="0">
              <a:latin typeface="Adobe Arabic" pitchFamily="18" charset="-78"/>
              <a:cs typeface="Adobe Arabic" pitchFamily="18" charset="-78"/>
            </a:endParaRPr>
          </a:p>
          <a:p>
            <a:pPr algn="ctr"/>
            <a:endParaRPr lang="de-DE" sz="1600">
              <a:solidFill>
                <a:schemeClr val="accent5">
                  <a:lumMod val="50000"/>
                </a:schemeClr>
              </a:solidFill>
              <a:latin typeface="Adobe Arabic" pitchFamily="18" charset="-78"/>
              <a:cs typeface="Adobe Arabic" pitchFamily="18" charset="-78"/>
            </a:endParaRPr>
          </a:p>
        </p:txBody>
      </p:sp>
    </p:spTree>
    <p:extLst>
      <p:ext uri="{BB962C8B-B14F-4D97-AF65-F5344CB8AC3E}">
        <p14:creationId xmlns:p14="http://schemas.microsoft.com/office/powerpoint/2010/main" val="3900110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17</a:t>
            </a:fld>
            <a:endParaRPr lang="de-DE"/>
          </a:p>
        </p:txBody>
      </p:sp>
      <p:sp>
        <p:nvSpPr>
          <p:cNvPr id="17" name="Inhaltsplatzhalter 1"/>
          <p:cNvSpPr>
            <a:spLocks noGrp="1"/>
          </p:cNvSpPr>
          <p:nvPr>
            <p:ph idx="1"/>
          </p:nvPr>
        </p:nvSpPr>
        <p:spPr>
          <a:xfrm>
            <a:off x="457200" y="1163885"/>
            <a:ext cx="8229600" cy="5145435"/>
          </a:xfrm>
        </p:spPr>
        <p:txBody>
          <a:bodyPr>
            <a:normAutofit/>
          </a:bodyPr>
          <a:lstStyle/>
          <a:p>
            <a:pPr marL="0" indent="0">
              <a:buNone/>
            </a:pPr>
            <a:endParaRPr lang="de-DE" sz="3200" smtClean="0"/>
          </a:p>
          <a:p>
            <a:pPr marL="0" indent="0">
              <a:buNone/>
            </a:pPr>
            <a:r>
              <a:rPr lang="de-DE" smtClean="0"/>
              <a:t>Nenne     koerziv, iff</a:t>
            </a:r>
          </a:p>
          <a:p>
            <a:pPr marL="0" indent="0">
              <a:buNone/>
            </a:pPr>
            <a:endParaRPr lang="de-DE" sz="1200"/>
          </a:p>
          <a:p>
            <a:pPr marL="0" indent="0">
              <a:buNone/>
            </a:pPr>
            <a:r>
              <a:rPr lang="de-DE" smtClean="0"/>
              <a:t>Nenne     stetig, iff</a:t>
            </a:r>
          </a:p>
          <a:p>
            <a:pPr marL="0" indent="0">
              <a:buNone/>
            </a:pPr>
            <a:endParaRPr lang="de-DE" sz="1400" smtClean="0"/>
          </a:p>
          <a:p>
            <a:pPr marL="0" indent="0">
              <a:buNone/>
            </a:pPr>
            <a:r>
              <a:rPr lang="de-DE" sz="3200" smtClean="0"/>
              <a:t>Cea‘s Lemma</a:t>
            </a:r>
          </a:p>
          <a:p>
            <a:pPr marL="0" indent="0">
              <a:buNone/>
            </a:pPr>
            <a:endParaRPr lang="de-DE" sz="3200"/>
          </a:p>
          <a:p>
            <a:pPr marL="0" indent="0">
              <a:buNone/>
            </a:pPr>
            <a:endParaRPr lang="de-DE" sz="3200" smtClean="0"/>
          </a:p>
          <a:p>
            <a:pPr marL="0" indent="0">
              <a:buNone/>
            </a:pPr>
            <a:r>
              <a:rPr lang="de-DE" sz="3200" smtClean="0"/>
              <a:t>Lax-Milgram</a:t>
            </a:r>
          </a:p>
          <a:p>
            <a:pPr marL="0" indent="0">
              <a:buNone/>
            </a:pPr>
            <a:r>
              <a:rPr lang="de-DE" sz="3200"/>
              <a:t>	</a:t>
            </a:r>
            <a:r>
              <a:rPr lang="de-DE" sz="3200" smtClean="0"/>
              <a:t>		       </a:t>
            </a:r>
            <a:r>
              <a:rPr lang="de-DE" smtClean="0"/>
              <a:t>hat mit                eindeutige Lösung            .</a:t>
            </a:r>
            <a:endParaRPr lang="de-DE" sz="3200"/>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9872" y="1811212"/>
            <a:ext cx="3566529" cy="3839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19872" y="2532037"/>
            <a:ext cx="4752528" cy="3754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38633" y="1854377"/>
            <a:ext cx="223838" cy="257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42125" y="2591161"/>
            <a:ext cx="223838" cy="257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hteck 1"/>
          <p:cNvSpPr/>
          <p:nvPr/>
        </p:nvSpPr>
        <p:spPr>
          <a:xfrm>
            <a:off x="467544" y="972017"/>
            <a:ext cx="2901756" cy="584775"/>
          </a:xfrm>
          <a:prstGeom prst="rect">
            <a:avLst/>
          </a:prstGeom>
        </p:spPr>
        <p:txBody>
          <a:bodyPr wrap="none">
            <a:spAutoFit/>
          </a:bodyPr>
          <a:lstStyle/>
          <a:p>
            <a:r>
              <a:rPr lang="de-DE" sz="3200" b="1">
                <a:latin typeface="Adobe Arabic" pitchFamily="18" charset="-78"/>
                <a:cs typeface="Adobe Arabic" pitchFamily="18" charset="-78"/>
              </a:rPr>
              <a:t>Die wichtigsten Sätze</a:t>
            </a:r>
          </a:p>
        </p:txBody>
      </p:sp>
      <p:pic>
        <p:nvPicPr>
          <p:cNvPr id="3078"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38747" y="3400274"/>
            <a:ext cx="5364088" cy="7775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9"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39552" y="4241068"/>
            <a:ext cx="4390256" cy="6510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9" name="Gerade Verbindung 8"/>
          <p:cNvCxnSpPr/>
          <p:nvPr/>
        </p:nvCxnSpPr>
        <p:spPr>
          <a:xfrm>
            <a:off x="467544" y="3212976"/>
            <a:ext cx="80648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Geschweifte Klammer links 9"/>
          <p:cNvSpPr/>
          <p:nvPr/>
        </p:nvSpPr>
        <p:spPr>
          <a:xfrm>
            <a:off x="323528" y="1854377"/>
            <a:ext cx="144016" cy="1053084"/>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cxnSp>
        <p:nvCxnSpPr>
          <p:cNvPr id="13" name="Gewinkelte Verbindung 12"/>
          <p:cNvCxnSpPr>
            <a:stCxn id="10" idx="1"/>
          </p:cNvCxnSpPr>
          <p:nvPr/>
        </p:nvCxnSpPr>
        <p:spPr>
          <a:xfrm rot="10800000" flipH="1" flipV="1">
            <a:off x="323528" y="2380918"/>
            <a:ext cx="144016" cy="1192097"/>
          </a:xfrm>
          <a:prstGeom prst="bentConnector4">
            <a:avLst>
              <a:gd name="adj1" fmla="val -85979"/>
              <a:gd name="adj2" fmla="val 10058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Gewinkelte Verbindung 23"/>
          <p:cNvCxnSpPr/>
          <p:nvPr/>
        </p:nvCxnSpPr>
        <p:spPr>
          <a:xfrm rot="16200000" flipH="1">
            <a:off x="-527706" y="4305956"/>
            <a:ext cx="1722983" cy="267520"/>
          </a:xfrm>
          <a:prstGeom prst="bentConnector3">
            <a:avLst>
              <a:gd name="adj1" fmla="val 99975"/>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0" name="Gruppieren 39"/>
          <p:cNvGrpSpPr/>
          <p:nvPr/>
        </p:nvGrpSpPr>
        <p:grpSpPr>
          <a:xfrm>
            <a:off x="504041" y="5644012"/>
            <a:ext cx="3045105" cy="431528"/>
            <a:chOff x="5697386" y="5735667"/>
            <a:chExt cx="3045105" cy="431528"/>
          </a:xfrm>
        </p:grpSpPr>
        <p:pic>
          <p:nvPicPr>
            <p:cNvPr id="41" name="Picture 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697386" y="5735667"/>
              <a:ext cx="1925692" cy="431528"/>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pic>
          <p:nvPicPr>
            <p:cNvPr id="42" name="Picture 10"/>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722646" y="5803238"/>
              <a:ext cx="1019845" cy="2963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3080" name="Picture 8"/>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716016" y="5712296"/>
            <a:ext cx="891662" cy="3089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1" name="Picture 9"/>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740352" y="5733256"/>
            <a:ext cx="722990" cy="2646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Rechteck 24"/>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Textfeld 25"/>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2. </a:t>
            </a:r>
            <a:r>
              <a:rPr lang="de-DE" sz="1600" smtClean="0">
                <a:latin typeface="Adobe Arabic" pitchFamily="18" charset="-78"/>
                <a:cs typeface="Adobe Arabic" pitchFamily="18" charset="-78"/>
              </a:rPr>
              <a:t>FEM</a:t>
            </a:r>
            <a:endParaRPr lang="de-DE" sz="1600" smtClean="0">
              <a:latin typeface="Adobe Arabic" pitchFamily="18" charset="-78"/>
              <a:cs typeface="Adobe Arabic" pitchFamily="18" charset="-78"/>
            </a:endParaRPr>
          </a:p>
          <a:p>
            <a:pPr algn="ctr"/>
            <a:endParaRPr lang="de-DE" sz="1600">
              <a:solidFill>
                <a:schemeClr val="accent5">
                  <a:lumMod val="50000"/>
                </a:schemeClr>
              </a:solidFill>
              <a:latin typeface="Adobe Arabic" pitchFamily="18" charset="-78"/>
              <a:cs typeface="Adobe Arabic" pitchFamily="18" charset="-78"/>
            </a:endParaRPr>
          </a:p>
        </p:txBody>
      </p:sp>
    </p:spTree>
    <p:extLst>
      <p:ext uri="{BB962C8B-B14F-4D97-AF65-F5344CB8AC3E}">
        <p14:creationId xmlns:p14="http://schemas.microsoft.com/office/powerpoint/2010/main" val="17982219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18</a:t>
            </a:fld>
            <a:endParaRPr lang="de-DE"/>
          </a:p>
        </p:txBody>
      </p:sp>
      <p:sp>
        <p:nvSpPr>
          <p:cNvPr id="17" name="Inhaltsplatzhalter 1"/>
          <p:cNvSpPr>
            <a:spLocks noGrp="1"/>
          </p:cNvSpPr>
          <p:nvPr>
            <p:ph idx="1"/>
          </p:nvPr>
        </p:nvSpPr>
        <p:spPr>
          <a:xfrm>
            <a:off x="457200" y="1163885"/>
            <a:ext cx="8229600" cy="5145435"/>
          </a:xfrm>
        </p:spPr>
        <p:txBody>
          <a:bodyPr>
            <a:normAutofit/>
          </a:bodyPr>
          <a:lstStyle/>
          <a:p>
            <a:pPr marL="0" indent="0">
              <a:buNone/>
            </a:pPr>
            <a:endParaRPr lang="de-DE" sz="3200" smtClean="0"/>
          </a:p>
          <a:p>
            <a:pPr marL="0" indent="0">
              <a:buNone/>
            </a:pPr>
            <a:endParaRPr lang="de-DE" sz="3200" smtClean="0"/>
          </a:p>
          <a:p>
            <a:pPr marL="0" indent="0">
              <a:buNone/>
            </a:pPr>
            <a:endParaRPr lang="de-DE" sz="3200"/>
          </a:p>
          <a:p>
            <a:pPr marL="0" indent="0">
              <a:buNone/>
            </a:pPr>
            <a:endParaRPr lang="de-DE" sz="3200" smtClean="0"/>
          </a:p>
          <a:p>
            <a:pPr marL="0" indent="0">
              <a:buNone/>
            </a:pPr>
            <a:endParaRPr lang="de-DE" sz="3200"/>
          </a:p>
          <a:p>
            <a:pPr marL="0" indent="0">
              <a:buNone/>
            </a:pPr>
            <a:endParaRPr lang="de-DE" sz="3200" smtClean="0"/>
          </a:p>
          <a:p>
            <a:pPr marL="0" indent="0">
              <a:buNone/>
            </a:pPr>
            <a:r>
              <a:rPr lang="de-DE" sz="3200" smtClean="0"/>
              <a:t>Lemma</a:t>
            </a:r>
          </a:p>
          <a:p>
            <a:pPr marL="0" indent="0">
              <a:buNone/>
            </a:pPr>
            <a:endParaRPr lang="de-DE" sz="3200"/>
          </a:p>
        </p:txBody>
      </p:sp>
      <p:sp>
        <p:nvSpPr>
          <p:cNvPr id="2" name="Rechteck 1"/>
          <p:cNvSpPr/>
          <p:nvPr/>
        </p:nvSpPr>
        <p:spPr>
          <a:xfrm>
            <a:off x="467544" y="972017"/>
            <a:ext cx="4996881" cy="584775"/>
          </a:xfrm>
          <a:prstGeom prst="rect">
            <a:avLst/>
          </a:prstGeom>
        </p:spPr>
        <p:txBody>
          <a:bodyPr wrap="none">
            <a:spAutoFit/>
          </a:bodyPr>
          <a:lstStyle/>
          <a:p>
            <a:r>
              <a:rPr lang="de-DE" sz="3200" b="1">
                <a:latin typeface="Adobe Arabic" pitchFamily="18" charset="-78"/>
                <a:cs typeface="Adobe Arabic" pitchFamily="18" charset="-78"/>
              </a:rPr>
              <a:t>Triangulation, Finite-Elemente-Raum</a:t>
            </a:r>
          </a:p>
        </p:txBody>
      </p:sp>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47664" y="4224882"/>
            <a:ext cx="6444208" cy="343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hteck 9"/>
          <p:cNvSpPr/>
          <p:nvPr/>
        </p:nvSpPr>
        <p:spPr>
          <a:xfrm>
            <a:off x="683568" y="1772816"/>
            <a:ext cx="1512168" cy="1368152"/>
          </a:xfrm>
          <a:prstGeom prst="rect">
            <a:avLst/>
          </a:prstGeom>
          <a:no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3" name="Grafik 12" descr="Gitter1.png"/>
          <p:cNvPicPr>
            <a:picLocks noChangeAspect="1"/>
          </p:cNvPicPr>
          <p:nvPr/>
        </p:nvPicPr>
        <p:blipFill>
          <a:blip r:embed="rId4" cstate="print"/>
          <a:stretch>
            <a:fillRect/>
          </a:stretch>
        </p:blipFill>
        <p:spPr>
          <a:xfrm>
            <a:off x="2771800" y="1772816"/>
            <a:ext cx="1369207" cy="1371777"/>
          </a:xfrm>
          <a:prstGeom prst="rect">
            <a:avLst/>
          </a:prstGeom>
        </p:spPr>
      </p:pic>
      <p:pic>
        <p:nvPicPr>
          <p:cNvPr id="14" name="Grafik 13" descr="Gitter2.png"/>
          <p:cNvPicPr>
            <a:picLocks noChangeAspect="1"/>
          </p:cNvPicPr>
          <p:nvPr/>
        </p:nvPicPr>
        <p:blipFill>
          <a:blip r:embed="rId5" cstate="print"/>
          <a:stretch>
            <a:fillRect/>
          </a:stretch>
        </p:blipFill>
        <p:spPr>
          <a:xfrm>
            <a:off x="4714961" y="1772816"/>
            <a:ext cx="1369207" cy="1371777"/>
          </a:xfrm>
          <a:prstGeom prst="rect">
            <a:avLst/>
          </a:prstGeom>
        </p:spPr>
      </p:pic>
      <p:pic>
        <p:nvPicPr>
          <p:cNvPr id="15" name="Grafik 14" descr="Gitter3.png"/>
          <p:cNvPicPr>
            <a:picLocks noChangeAspect="1"/>
          </p:cNvPicPr>
          <p:nvPr/>
        </p:nvPicPr>
        <p:blipFill>
          <a:blip r:embed="rId6" cstate="print"/>
          <a:stretch>
            <a:fillRect/>
          </a:stretch>
        </p:blipFill>
        <p:spPr>
          <a:xfrm>
            <a:off x="6660192" y="1772816"/>
            <a:ext cx="1369207" cy="1371777"/>
          </a:xfrm>
          <a:prstGeom prst="rect">
            <a:avLst/>
          </a:prstGeom>
        </p:spPr>
      </p:pic>
      <p:pic>
        <p:nvPicPr>
          <p:cNvPr id="1026" name="Picture 2"/>
          <p:cNvPicPr>
            <a:picLocks noChangeAspect="1" noChangeArrowheads="1"/>
          </p:cNvPicPr>
          <p:nvPr/>
        </p:nvPicPr>
        <p:blipFill>
          <a:blip r:embed="rId7" cstate="print"/>
          <a:srcRect/>
          <a:stretch>
            <a:fillRect/>
          </a:stretch>
        </p:blipFill>
        <p:spPr bwMode="auto">
          <a:xfrm>
            <a:off x="1259632" y="2337756"/>
            <a:ext cx="343453" cy="290399"/>
          </a:xfrm>
          <a:prstGeom prst="rect">
            <a:avLst/>
          </a:prstGeom>
          <a:noFill/>
          <a:ln w="9525">
            <a:noFill/>
            <a:miter lim="800000"/>
            <a:headEnd/>
            <a:tailEnd/>
          </a:ln>
        </p:spPr>
      </p:pic>
      <p:pic>
        <p:nvPicPr>
          <p:cNvPr id="1027" name="Picture 3"/>
          <p:cNvPicPr>
            <a:picLocks noChangeAspect="1" noChangeArrowheads="1"/>
          </p:cNvPicPr>
          <p:nvPr/>
        </p:nvPicPr>
        <p:blipFill>
          <a:blip r:embed="rId8" cstate="print"/>
          <a:srcRect/>
          <a:stretch>
            <a:fillRect/>
          </a:stretch>
        </p:blipFill>
        <p:spPr bwMode="auto">
          <a:xfrm>
            <a:off x="539552" y="3212977"/>
            <a:ext cx="371168" cy="216024"/>
          </a:xfrm>
          <a:prstGeom prst="rect">
            <a:avLst/>
          </a:prstGeom>
          <a:noFill/>
          <a:ln w="9525">
            <a:noFill/>
            <a:miter lim="800000"/>
            <a:headEnd/>
            <a:tailEnd/>
          </a:ln>
        </p:spPr>
      </p:pic>
      <p:pic>
        <p:nvPicPr>
          <p:cNvPr id="6" name="Picture 2"/>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005905" y="3429001"/>
            <a:ext cx="1898651" cy="555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7544" y="5301208"/>
            <a:ext cx="7482855" cy="4910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Textfeld 17"/>
          <p:cNvSpPr txBox="1"/>
          <p:nvPr/>
        </p:nvSpPr>
        <p:spPr>
          <a:xfrm>
            <a:off x="8302724" y="2875796"/>
            <a:ext cx="648072" cy="369332"/>
          </a:xfrm>
          <a:prstGeom prst="rect">
            <a:avLst/>
          </a:prstGeom>
          <a:noFill/>
        </p:spPr>
        <p:txBody>
          <a:bodyPr wrap="square" rtlCol="0">
            <a:spAutoFit/>
          </a:bodyPr>
          <a:lstStyle/>
          <a:p>
            <a:r>
              <a:rPr lang="de-DE" smtClean="0"/>
              <a:t>…</a:t>
            </a:r>
            <a:endParaRPr lang="de-DE"/>
          </a:p>
        </p:txBody>
      </p:sp>
      <p:pic>
        <p:nvPicPr>
          <p:cNvPr id="1030" name="Picture 6"/>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39552" y="4233933"/>
            <a:ext cx="890252" cy="3255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Rechteck 19"/>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Textfeld 20"/>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2. </a:t>
            </a:r>
            <a:r>
              <a:rPr lang="de-DE" sz="1600" smtClean="0">
                <a:latin typeface="Adobe Arabic" pitchFamily="18" charset="-78"/>
                <a:cs typeface="Adobe Arabic" pitchFamily="18" charset="-78"/>
              </a:rPr>
              <a:t>FEM</a:t>
            </a:r>
            <a:endParaRPr lang="de-DE" sz="1600" smtClean="0">
              <a:latin typeface="Adobe Arabic" pitchFamily="18" charset="-78"/>
              <a:cs typeface="Adobe Arabic" pitchFamily="18" charset="-78"/>
            </a:endParaRPr>
          </a:p>
          <a:p>
            <a:pPr algn="ctr"/>
            <a:endParaRPr lang="de-DE" sz="1600">
              <a:solidFill>
                <a:schemeClr val="accent5">
                  <a:lumMod val="50000"/>
                </a:schemeClr>
              </a:solidFill>
              <a:latin typeface="Adobe Arabic" pitchFamily="18" charset="-78"/>
              <a:cs typeface="Adobe Arabic" pitchFamily="18" charset="-78"/>
            </a:endParaRPr>
          </a:p>
        </p:txBody>
      </p:sp>
    </p:spTree>
    <p:extLst>
      <p:ext uri="{BB962C8B-B14F-4D97-AF65-F5344CB8AC3E}">
        <p14:creationId xmlns:p14="http://schemas.microsoft.com/office/powerpoint/2010/main" val="26951925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19</a:t>
            </a:fld>
            <a:endParaRPr lang="de-DE"/>
          </a:p>
        </p:txBody>
      </p:sp>
      <p:sp>
        <p:nvSpPr>
          <p:cNvPr id="17" name="Inhaltsplatzhalter 1"/>
          <p:cNvSpPr>
            <a:spLocks noGrp="1"/>
          </p:cNvSpPr>
          <p:nvPr>
            <p:ph idx="1"/>
          </p:nvPr>
        </p:nvSpPr>
        <p:spPr>
          <a:xfrm>
            <a:off x="457200" y="1163885"/>
            <a:ext cx="8229600" cy="5145435"/>
          </a:xfrm>
        </p:spPr>
        <p:txBody>
          <a:bodyPr>
            <a:normAutofit/>
          </a:bodyPr>
          <a:lstStyle/>
          <a:p>
            <a:pPr marL="0" indent="0">
              <a:buNone/>
            </a:pPr>
            <a:endParaRPr lang="de-DE" sz="3200" smtClean="0"/>
          </a:p>
          <a:p>
            <a:pPr marL="0" indent="0">
              <a:buNone/>
            </a:pPr>
            <a:endParaRPr lang="de-DE" sz="3200" smtClean="0"/>
          </a:p>
          <a:p>
            <a:pPr marL="0" indent="0">
              <a:buNone/>
            </a:pPr>
            <a:endParaRPr lang="de-DE" sz="3200"/>
          </a:p>
          <a:p>
            <a:pPr marL="0" indent="0">
              <a:buNone/>
            </a:pPr>
            <a:endParaRPr lang="de-DE" sz="3200" smtClean="0"/>
          </a:p>
          <a:p>
            <a:pPr marL="0" indent="0">
              <a:buNone/>
            </a:pPr>
            <a:endParaRPr lang="de-DE" sz="3200"/>
          </a:p>
          <a:p>
            <a:pPr marL="0" indent="0">
              <a:buNone/>
            </a:pPr>
            <a:endParaRPr lang="de-DE" sz="3200" smtClean="0"/>
          </a:p>
          <a:p>
            <a:pPr marL="0" indent="0">
              <a:buNone/>
            </a:pPr>
            <a:endParaRPr lang="de-DE" sz="3200"/>
          </a:p>
        </p:txBody>
      </p:sp>
      <p:sp>
        <p:nvSpPr>
          <p:cNvPr id="2" name="Rechteck 1"/>
          <p:cNvSpPr/>
          <p:nvPr/>
        </p:nvSpPr>
        <p:spPr>
          <a:xfrm>
            <a:off x="467544" y="972017"/>
            <a:ext cx="1189749" cy="584775"/>
          </a:xfrm>
          <a:prstGeom prst="rect">
            <a:avLst/>
          </a:prstGeom>
        </p:spPr>
        <p:txBody>
          <a:bodyPr wrap="none">
            <a:spAutoFit/>
          </a:bodyPr>
          <a:lstStyle/>
          <a:p>
            <a:r>
              <a:rPr lang="de-DE" sz="3200" b="1" smtClean="0">
                <a:latin typeface="Adobe Arabic" pitchFamily="18" charset="-78"/>
                <a:cs typeface="Adobe Arabic" pitchFamily="18" charset="-78"/>
              </a:rPr>
              <a:t>Bsp. </a:t>
            </a:r>
            <a:r>
              <a:rPr lang="de-DE" sz="3200" b="1" smtClean="0">
                <a:latin typeface="Adobe Arabic" pitchFamily="18" charset="-78"/>
                <a:cs typeface="Adobe Arabic" pitchFamily="18" charset="-78"/>
              </a:rPr>
              <a:t>1D</a:t>
            </a:r>
            <a:endParaRPr lang="de-DE" sz="3200" b="1">
              <a:latin typeface="Adobe Arabic" pitchFamily="18" charset="-78"/>
              <a:cs typeface="Adobe Arabic" pitchFamily="18" charset="-78"/>
            </a:endParaRPr>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5301208"/>
            <a:ext cx="7482855" cy="4910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2" name="Gerade Verbindung mit Pfeil 11"/>
          <p:cNvCxnSpPr/>
          <p:nvPr/>
        </p:nvCxnSpPr>
        <p:spPr>
          <a:xfrm flipV="1">
            <a:off x="4644008" y="5661248"/>
            <a:ext cx="504056" cy="43204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Textfeld 15"/>
          <p:cNvSpPr txBox="1"/>
          <p:nvPr/>
        </p:nvSpPr>
        <p:spPr>
          <a:xfrm>
            <a:off x="3491880" y="6093296"/>
            <a:ext cx="3456384" cy="369332"/>
          </a:xfrm>
          <a:prstGeom prst="rect">
            <a:avLst/>
          </a:prstGeom>
          <a:noFill/>
        </p:spPr>
        <p:txBody>
          <a:bodyPr wrap="square" rtlCol="0">
            <a:spAutoFit/>
          </a:bodyPr>
          <a:lstStyle/>
          <a:p>
            <a:r>
              <a:rPr lang="de-DE" smtClean="0">
                <a:solidFill>
                  <a:srgbClr val="FF0000"/>
                </a:solidFill>
                <a:latin typeface="Adobe Arabic" pitchFamily="18" charset="-78"/>
                <a:cs typeface="Adobe Arabic" pitchFamily="18" charset="-78"/>
              </a:rPr>
              <a:t>Stetige Testfunktion!</a:t>
            </a:r>
            <a:endParaRPr lang="de-DE">
              <a:solidFill>
                <a:srgbClr val="FF0000"/>
              </a:solidFill>
              <a:latin typeface="Adobe Arabic" pitchFamily="18" charset="-78"/>
              <a:cs typeface="Adobe Arabic" pitchFamily="18" charset="-78"/>
            </a:endParaRPr>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2220" y="2420888"/>
            <a:ext cx="6917774" cy="19632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Rechteck 12"/>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Textfeld 13"/>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2. </a:t>
            </a:r>
            <a:r>
              <a:rPr lang="de-DE" sz="1600" smtClean="0">
                <a:latin typeface="Adobe Arabic" pitchFamily="18" charset="-78"/>
                <a:cs typeface="Adobe Arabic" pitchFamily="18" charset="-78"/>
              </a:rPr>
              <a:t>FEM</a:t>
            </a:r>
            <a:endParaRPr lang="de-DE" sz="1600" smtClean="0">
              <a:latin typeface="Adobe Arabic" pitchFamily="18" charset="-78"/>
              <a:cs typeface="Adobe Arabic" pitchFamily="18" charset="-78"/>
            </a:endParaRPr>
          </a:p>
          <a:p>
            <a:pPr algn="ctr"/>
            <a:endParaRPr lang="de-DE" sz="1600">
              <a:solidFill>
                <a:schemeClr val="accent5">
                  <a:lumMod val="50000"/>
                </a:schemeClr>
              </a:solidFill>
              <a:latin typeface="Adobe Arabic" pitchFamily="18" charset="-78"/>
              <a:cs typeface="Adobe Arabic" pitchFamily="18" charset="-78"/>
            </a:endParaRPr>
          </a:p>
        </p:txBody>
      </p:sp>
    </p:spTree>
    <p:extLst>
      <p:ext uri="{BB962C8B-B14F-4D97-AF65-F5344CB8AC3E}">
        <p14:creationId xmlns:p14="http://schemas.microsoft.com/office/powerpoint/2010/main" val="29740513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Inhalt</a:t>
            </a:r>
            <a:endParaRPr lang="de-DE"/>
          </a:p>
        </p:txBody>
      </p:sp>
      <p:sp>
        <p:nvSpPr>
          <p:cNvPr id="3" name="Inhaltsplatzhalter 2"/>
          <p:cNvSpPr>
            <a:spLocks noGrp="1"/>
          </p:cNvSpPr>
          <p:nvPr>
            <p:ph idx="1"/>
          </p:nvPr>
        </p:nvSpPr>
        <p:spPr/>
        <p:txBody>
          <a:bodyPr>
            <a:normAutofit/>
          </a:bodyPr>
          <a:lstStyle/>
          <a:p>
            <a:pPr marL="514350" indent="-514350">
              <a:buFont typeface="+mj-lt"/>
              <a:buAutoNum type="arabicPeriod"/>
            </a:pPr>
            <a:r>
              <a:rPr lang="de-DE" smtClean="0"/>
              <a:t>Problemstellung</a:t>
            </a:r>
          </a:p>
          <a:p>
            <a:pPr marL="514350" indent="-514350">
              <a:buFont typeface="+mj-lt"/>
              <a:buAutoNum type="arabicPeriod"/>
            </a:pPr>
            <a:r>
              <a:rPr lang="de-DE" smtClean="0"/>
              <a:t>FEM-Verfahren</a:t>
            </a:r>
          </a:p>
          <a:p>
            <a:pPr marL="514350" indent="-514350">
              <a:buFont typeface="+mj-lt"/>
              <a:buAutoNum type="arabicPeriod"/>
            </a:pPr>
            <a:r>
              <a:rPr lang="de-DE" smtClean="0"/>
              <a:t>DG-Verfahren</a:t>
            </a:r>
          </a:p>
          <a:p>
            <a:pPr marL="914400" lvl="1" indent="-514350">
              <a:buFont typeface="+mj-lt"/>
              <a:buAutoNum type="alphaLcPeriod"/>
            </a:pPr>
            <a:r>
              <a:rPr lang="de-DE" smtClean="0"/>
              <a:t>Der numerische Fluss</a:t>
            </a:r>
          </a:p>
          <a:p>
            <a:pPr marL="914400" lvl="1" indent="-514350">
              <a:buFont typeface="+mj-lt"/>
              <a:buAutoNum type="alphaLcPeriod"/>
            </a:pPr>
            <a:r>
              <a:rPr lang="de-DE" smtClean="0"/>
              <a:t>In Bilinearform-Schreibweise</a:t>
            </a:r>
            <a:endParaRPr lang="de-DE" smtClean="0"/>
          </a:p>
          <a:p>
            <a:pPr marL="514350" indent="-514350">
              <a:buFont typeface="+mj-lt"/>
              <a:buAutoNum type="arabicPeriod"/>
            </a:pPr>
            <a:r>
              <a:rPr lang="de-DE" smtClean="0"/>
              <a:t>Erste Ergebnisse</a:t>
            </a:r>
          </a:p>
          <a:p>
            <a:pPr marL="514350" indent="-514350">
              <a:buFont typeface="+mj-lt"/>
              <a:buAutoNum type="arabicPeriod"/>
            </a:pPr>
            <a:r>
              <a:rPr lang="de-DE" smtClean="0"/>
              <a:t>Ausblick</a:t>
            </a:r>
            <a:endParaRPr lang="de-DE"/>
          </a:p>
        </p:txBody>
      </p:sp>
      <p:sp>
        <p:nvSpPr>
          <p:cNvPr id="4" name="Datumsplatzhalter 3"/>
          <p:cNvSpPr>
            <a:spLocks noGrp="1"/>
          </p:cNvSpPr>
          <p:nvPr>
            <p:ph type="dt" sz="half" idx="10"/>
          </p:nvPr>
        </p:nvSpPr>
        <p:spPr/>
        <p:txBody>
          <a:bodyPr/>
          <a:lstStyle/>
          <a:p>
            <a:r>
              <a:rPr lang="de-DE" smtClean="0"/>
              <a:t>27.01.2017</a:t>
            </a:r>
            <a:endParaRPr lang="de-DE"/>
          </a:p>
        </p:txBody>
      </p:sp>
      <p:sp>
        <p:nvSpPr>
          <p:cNvPr id="5" name="Fußzeilenplatzhalter 4"/>
          <p:cNvSpPr>
            <a:spLocks noGrp="1"/>
          </p:cNvSpPr>
          <p:nvPr>
            <p:ph type="ftr" sz="quarter" idx="11"/>
          </p:nvPr>
        </p:nvSpPr>
        <p:spPr/>
        <p:txBody>
          <a:bodyPr/>
          <a:lstStyle/>
          <a:p>
            <a:r>
              <a:rPr lang="de-DE" smtClean="0"/>
              <a:t>Transmutation – Matthias Jaeger</a:t>
            </a:r>
            <a:endParaRPr lang="de-DE"/>
          </a:p>
        </p:txBody>
      </p:sp>
      <p:sp>
        <p:nvSpPr>
          <p:cNvPr id="6" name="Foliennummernplatzhalter 5"/>
          <p:cNvSpPr>
            <a:spLocks noGrp="1"/>
          </p:cNvSpPr>
          <p:nvPr>
            <p:ph type="sldNum" sz="quarter" idx="12"/>
          </p:nvPr>
        </p:nvSpPr>
        <p:spPr/>
        <p:txBody>
          <a:bodyPr/>
          <a:lstStyle/>
          <a:p>
            <a:fld id="{1A73E011-4CD9-4D05-A24A-32BCD9CDCEE7}" type="slidenum">
              <a:rPr lang="de-DE" smtClean="0"/>
              <a:pPr/>
              <a:t>2</a:t>
            </a:fld>
            <a:endParaRPr lang="de-DE"/>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20</a:t>
            </a:fld>
            <a:endParaRPr lang="de-DE"/>
          </a:p>
        </p:txBody>
      </p:sp>
      <p:sp>
        <p:nvSpPr>
          <p:cNvPr id="7" name="Rechteck 6"/>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3. </a:t>
            </a:r>
            <a:r>
              <a:rPr lang="de-DE" sz="1600" smtClean="0">
                <a:latin typeface="Adobe Arabic" pitchFamily="18" charset="-78"/>
                <a:cs typeface="Adobe Arabic" pitchFamily="18" charset="-78"/>
              </a:rPr>
              <a:t>DG-Verfahren</a:t>
            </a:r>
          </a:p>
          <a:p>
            <a:pPr algn="ctr"/>
            <a:endParaRPr lang="de-DE" sz="1600">
              <a:solidFill>
                <a:schemeClr val="accent5">
                  <a:lumMod val="50000"/>
                </a:schemeClr>
              </a:solidFill>
              <a:latin typeface="Adobe Arabic" pitchFamily="18" charset="-78"/>
              <a:cs typeface="Adobe Arabic" pitchFamily="18" charset="-78"/>
            </a:endParaRPr>
          </a:p>
        </p:txBody>
      </p:sp>
      <p:sp>
        <p:nvSpPr>
          <p:cNvPr id="17" name="Inhaltsplatzhalter 1"/>
          <p:cNvSpPr>
            <a:spLocks noGrp="1"/>
          </p:cNvSpPr>
          <p:nvPr>
            <p:ph idx="1"/>
          </p:nvPr>
        </p:nvSpPr>
        <p:spPr>
          <a:xfrm>
            <a:off x="457200" y="980728"/>
            <a:ext cx="8229600" cy="5145435"/>
          </a:xfrm>
        </p:spPr>
        <p:txBody>
          <a:bodyPr>
            <a:normAutofit/>
          </a:bodyPr>
          <a:lstStyle/>
          <a:p>
            <a:pPr marL="0" indent="0">
              <a:buNone/>
            </a:pPr>
            <a:r>
              <a:rPr lang="de-DE" sz="3200" smtClean="0"/>
              <a:t>Discontinuous Galerkin Verfahren</a:t>
            </a:r>
          </a:p>
          <a:p>
            <a:pPr marL="0" indent="0">
              <a:buNone/>
            </a:pPr>
            <a:r>
              <a:rPr lang="de-DE" sz="3200"/>
              <a:t>	</a:t>
            </a:r>
            <a:r>
              <a:rPr lang="de-DE" sz="3200" smtClean="0"/>
              <a:t>		= erweitertes FEM Verfahren</a:t>
            </a:r>
          </a:p>
          <a:p>
            <a:pPr marL="0" indent="0">
              <a:buNone/>
            </a:pPr>
            <a:r>
              <a:rPr lang="de-DE" smtClean="0"/>
              <a:t>Idee DG: </a:t>
            </a:r>
          </a:p>
          <a:p>
            <a:pPr marL="514350" indent="-514350">
              <a:buClr>
                <a:srgbClr val="52C000"/>
              </a:buClr>
              <a:buFont typeface="+mj-lt"/>
              <a:buAutoNum type="arabicPeriod"/>
            </a:pPr>
            <a:r>
              <a:rPr lang="de-DE"/>
              <a:t>	</a:t>
            </a:r>
            <a:r>
              <a:rPr lang="de-DE" smtClean="0"/>
              <a:t>				(Nicht-Konformität)</a:t>
            </a:r>
            <a:br>
              <a:rPr lang="de-DE" smtClean="0"/>
            </a:br>
            <a:r>
              <a:rPr lang="de-DE" smtClean="0"/>
              <a:t>Testfunktionen und schwache Lösung sind komplett unstetig. </a:t>
            </a:r>
            <a:r>
              <a:rPr lang="de-DE" smtClean="0"/>
              <a:t/>
            </a:r>
            <a:br>
              <a:rPr lang="de-DE" smtClean="0"/>
            </a:br>
            <a:r>
              <a:rPr lang="de-DE" smtClean="0"/>
              <a:t>Lösung </a:t>
            </a:r>
            <a:r>
              <a:rPr lang="de-DE" smtClean="0"/>
              <a:t>verletzt ggf. sogar Dirichlet-RB.</a:t>
            </a:r>
          </a:p>
          <a:p>
            <a:pPr marL="0" indent="0">
              <a:buNone/>
            </a:pPr>
            <a:endParaRPr lang="de-DE" smtClean="0"/>
          </a:p>
          <a:p>
            <a:pPr marL="514350" indent="-514350">
              <a:buClr>
                <a:srgbClr val="52C000"/>
              </a:buClr>
              <a:buFont typeface="+mj-lt"/>
              <a:buAutoNum type="arabicPeriod" startAt="2"/>
            </a:pPr>
            <a:r>
              <a:rPr lang="de-DE" smtClean="0"/>
              <a:t>Lösbarkeit </a:t>
            </a:r>
            <a:r>
              <a:rPr lang="de-DE"/>
              <a:t>wird erreicht durch geschickte Stabilisierungsterme, die </a:t>
            </a:r>
            <a:r>
              <a:rPr lang="de-DE" smtClean="0"/>
              <a:t>zudem </a:t>
            </a:r>
            <a:r>
              <a:rPr lang="de-DE"/>
              <a:t>so gewählt werden, dass keine Konsistenzfehler auftreten</a:t>
            </a:r>
            <a:r>
              <a:rPr lang="de-DE" smtClean="0"/>
              <a:t>.</a:t>
            </a:r>
          </a:p>
          <a:p>
            <a:pPr marL="514350" indent="-514350">
              <a:buClr>
                <a:srgbClr val="52C000"/>
              </a:buClr>
              <a:buFont typeface="+mj-lt"/>
              <a:buAutoNum type="arabicPeriod" startAt="2"/>
            </a:pPr>
            <a:r>
              <a:rPr lang="de-DE" smtClean="0"/>
              <a:t>DG als Kombination von FEM und FV </a:t>
            </a:r>
            <a:endParaRPr lang="de-DE"/>
          </a:p>
          <a:p>
            <a:pPr marL="0" indent="0">
              <a:buNone/>
            </a:pPr>
            <a:endParaRPr lang="de-DE" sz="3200" smtClean="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5616" y="2708920"/>
            <a:ext cx="3707904" cy="3752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Gerade Verbindung mit Pfeil 5"/>
          <p:cNvCxnSpPr/>
          <p:nvPr/>
        </p:nvCxnSpPr>
        <p:spPr>
          <a:xfrm>
            <a:off x="1619672" y="4221088"/>
            <a:ext cx="134989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Rechteck 8"/>
          <p:cNvSpPr/>
          <p:nvPr/>
        </p:nvSpPr>
        <p:spPr>
          <a:xfrm>
            <a:off x="3419872" y="3959478"/>
            <a:ext cx="4092787" cy="523220"/>
          </a:xfrm>
          <a:prstGeom prst="rect">
            <a:avLst/>
          </a:prstGeom>
        </p:spPr>
        <p:txBody>
          <a:bodyPr wrap="none">
            <a:spAutoFit/>
          </a:bodyPr>
          <a:lstStyle/>
          <a:p>
            <a:r>
              <a:rPr lang="de-DE" sz="2800">
                <a:latin typeface="Adobe Arabic" pitchFamily="18" charset="-78"/>
                <a:cs typeface="Adobe Arabic" pitchFamily="18" charset="-78"/>
              </a:rPr>
              <a:t>Mehr Flexibilität für Diskretisierung</a:t>
            </a:r>
          </a:p>
        </p:txBody>
      </p:sp>
    </p:spTree>
    <p:extLst>
      <p:ext uri="{BB962C8B-B14F-4D97-AF65-F5344CB8AC3E}">
        <p14:creationId xmlns:p14="http://schemas.microsoft.com/office/powerpoint/2010/main" val="4557306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21</a:t>
            </a:fld>
            <a:endParaRPr lang="de-DE"/>
          </a:p>
        </p:txBody>
      </p:sp>
      <p:sp>
        <p:nvSpPr>
          <p:cNvPr id="17" name="Inhaltsplatzhalter 1"/>
          <p:cNvSpPr>
            <a:spLocks noGrp="1"/>
          </p:cNvSpPr>
          <p:nvPr>
            <p:ph idx="1"/>
          </p:nvPr>
        </p:nvSpPr>
        <p:spPr>
          <a:xfrm>
            <a:off x="457200" y="980728"/>
            <a:ext cx="8229600" cy="5145435"/>
          </a:xfrm>
        </p:spPr>
        <p:txBody>
          <a:bodyPr>
            <a:normAutofit/>
          </a:bodyPr>
          <a:lstStyle/>
          <a:p>
            <a:pPr marL="0" indent="0">
              <a:buNone/>
            </a:pPr>
            <a:r>
              <a:rPr lang="de-DE" sz="3200" smtClean="0"/>
              <a:t>Sichtweise A: Der mysteriöse „numerische Fluss“</a:t>
            </a:r>
            <a:endParaRPr lang="de-DE"/>
          </a:p>
          <a:p>
            <a:pPr marL="0" indent="0">
              <a:buNone/>
            </a:pPr>
            <a:endParaRPr lang="de-DE" sz="3200" smtClean="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916832"/>
            <a:ext cx="7830108" cy="17864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3568" y="4221088"/>
            <a:ext cx="880120" cy="2933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feld 1"/>
          <p:cNvSpPr txBox="1"/>
          <p:nvPr/>
        </p:nvSpPr>
        <p:spPr>
          <a:xfrm>
            <a:off x="683568" y="4106164"/>
            <a:ext cx="7848872" cy="1384995"/>
          </a:xfrm>
          <a:prstGeom prst="rect">
            <a:avLst/>
          </a:prstGeom>
          <a:noFill/>
        </p:spPr>
        <p:txBody>
          <a:bodyPr wrap="square" rtlCol="0">
            <a:spAutoFit/>
          </a:bodyPr>
          <a:lstStyle/>
          <a:p>
            <a:r>
              <a:rPr lang="de-DE" smtClean="0"/>
              <a:t>	</a:t>
            </a:r>
            <a:r>
              <a:rPr lang="de-DE" sz="2800" smtClean="0">
                <a:latin typeface="Adobe Arabic" pitchFamily="18" charset="-78"/>
                <a:cs typeface="Adobe Arabic" pitchFamily="18" charset="-78"/>
              </a:rPr>
              <a:t>ist nicht eindeutig definiert. </a:t>
            </a:r>
            <a:br>
              <a:rPr lang="de-DE" sz="2800" smtClean="0">
                <a:latin typeface="Adobe Arabic" pitchFamily="18" charset="-78"/>
                <a:cs typeface="Adobe Arabic" pitchFamily="18" charset="-78"/>
              </a:rPr>
            </a:br>
            <a:r>
              <a:rPr lang="de-DE" sz="2800" smtClean="0">
                <a:latin typeface="Adobe Arabic" pitchFamily="18" charset="-78"/>
                <a:cs typeface="Adobe Arabic" pitchFamily="18" charset="-78"/>
              </a:rPr>
              <a:t>	Neue Freiheitsgrade: 	Lösungsvektor im 1d Fall mit N=1  				doppelt so groß</a:t>
            </a:r>
            <a:endParaRPr lang="de-DE">
              <a:latin typeface="Adobe Arabic" pitchFamily="18" charset="-78"/>
              <a:cs typeface="Adobe Arabic" pitchFamily="18" charset="-78"/>
            </a:endParaRPr>
          </a:p>
        </p:txBody>
      </p:sp>
      <p:cxnSp>
        <p:nvCxnSpPr>
          <p:cNvPr id="11" name="Gerade Verbindung mit Pfeil 10"/>
          <p:cNvCxnSpPr>
            <a:stCxn id="2" idx="1"/>
          </p:cNvCxnSpPr>
          <p:nvPr/>
        </p:nvCxnSpPr>
        <p:spPr>
          <a:xfrm flipV="1">
            <a:off x="683568" y="4798661"/>
            <a:ext cx="792088"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Rechteck 11"/>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Textfeld 12"/>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3 </a:t>
            </a:r>
            <a:r>
              <a:rPr lang="de-DE" sz="1600" smtClean="0">
                <a:latin typeface="Adobe Arabic" pitchFamily="18" charset="-78"/>
                <a:cs typeface="Adobe Arabic" pitchFamily="18" charset="-78"/>
              </a:rPr>
              <a:t>DG-Verfahren - A</a:t>
            </a:r>
            <a:endParaRPr lang="de-DE" sz="1600" smtClean="0">
              <a:latin typeface="Adobe Arabic" pitchFamily="18" charset="-78"/>
              <a:cs typeface="Adobe Arabic" pitchFamily="18" charset="-78"/>
            </a:endParaRPr>
          </a:p>
          <a:p>
            <a:pPr algn="ctr"/>
            <a:endParaRPr lang="de-DE" sz="1600">
              <a:solidFill>
                <a:schemeClr val="accent5">
                  <a:lumMod val="50000"/>
                </a:schemeClr>
              </a:solidFill>
              <a:latin typeface="Adobe Arabic" pitchFamily="18" charset="-78"/>
              <a:cs typeface="Adobe Arabic" pitchFamily="18" charset="-78"/>
            </a:endParaRPr>
          </a:p>
        </p:txBody>
      </p:sp>
    </p:spTree>
    <p:extLst>
      <p:ext uri="{BB962C8B-B14F-4D97-AF65-F5344CB8AC3E}">
        <p14:creationId xmlns:p14="http://schemas.microsoft.com/office/powerpoint/2010/main" val="397084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22</a:t>
            </a:fld>
            <a:endParaRPr lang="de-DE"/>
          </a:p>
        </p:txBody>
      </p:sp>
      <p:sp>
        <p:nvSpPr>
          <p:cNvPr id="17" name="Inhaltsplatzhalter 1"/>
          <p:cNvSpPr>
            <a:spLocks noGrp="1"/>
          </p:cNvSpPr>
          <p:nvPr>
            <p:ph idx="1"/>
          </p:nvPr>
        </p:nvSpPr>
        <p:spPr>
          <a:xfrm>
            <a:off x="457200" y="980728"/>
            <a:ext cx="8229600" cy="5145435"/>
          </a:xfrm>
        </p:spPr>
        <p:txBody>
          <a:bodyPr>
            <a:normAutofit/>
          </a:bodyPr>
          <a:lstStyle/>
          <a:p>
            <a:pPr marL="0" indent="0">
              <a:buNone/>
            </a:pPr>
            <a:r>
              <a:rPr lang="de-DE" sz="3200" smtClean="0"/>
              <a:t>Sichtweise A: Der mysteriöse „numerische Fluss“</a:t>
            </a:r>
            <a:endParaRPr lang="de-DE"/>
          </a:p>
          <a:p>
            <a:pPr marL="0" indent="0">
              <a:buNone/>
            </a:pPr>
            <a:endParaRPr lang="de-DE" sz="3200" smtClean="0"/>
          </a:p>
        </p:txBody>
      </p:sp>
      <p:sp>
        <p:nvSpPr>
          <p:cNvPr id="2" name="Textfeld 1"/>
          <p:cNvSpPr txBox="1"/>
          <p:nvPr/>
        </p:nvSpPr>
        <p:spPr>
          <a:xfrm>
            <a:off x="467544" y="1556792"/>
            <a:ext cx="7848872" cy="4832092"/>
          </a:xfrm>
          <a:prstGeom prst="rect">
            <a:avLst/>
          </a:prstGeom>
          <a:noFill/>
          <a:ln>
            <a:noFill/>
          </a:ln>
        </p:spPr>
        <p:txBody>
          <a:bodyPr wrap="square" rtlCol="0">
            <a:spAutoFit/>
          </a:bodyPr>
          <a:lstStyle/>
          <a:p>
            <a:r>
              <a:rPr lang="de-DE" sz="2800" smtClean="0">
                <a:latin typeface="Adobe Arabic" pitchFamily="18" charset="-78"/>
                <a:cs typeface="Adobe Arabic" pitchFamily="18" charset="-78"/>
              </a:rPr>
              <a:t>	Wie erhalten wir aber eine eindeutige Lösung an den </a:t>
            </a:r>
            <a:br>
              <a:rPr lang="de-DE" sz="2800" smtClean="0">
                <a:latin typeface="Adobe Arabic" pitchFamily="18" charset="-78"/>
                <a:cs typeface="Adobe Arabic" pitchFamily="18" charset="-78"/>
              </a:rPr>
            </a:br>
            <a:r>
              <a:rPr lang="de-DE" sz="2800" smtClean="0">
                <a:latin typeface="Adobe Arabic" pitchFamily="18" charset="-78"/>
                <a:cs typeface="Adobe Arabic" pitchFamily="18" charset="-78"/>
              </a:rPr>
              <a:t>	betroffenen Knoten?</a:t>
            </a:r>
          </a:p>
          <a:p>
            <a:r>
              <a:rPr lang="de-DE" sz="2800" smtClean="0">
                <a:latin typeface="Adobe Arabic" pitchFamily="18" charset="-78"/>
                <a:cs typeface="Adobe Arabic" pitchFamily="18" charset="-78"/>
              </a:rPr>
              <a:t>Antwort: </a:t>
            </a:r>
            <a:br>
              <a:rPr lang="de-DE" sz="2800" smtClean="0">
                <a:latin typeface="Adobe Arabic" pitchFamily="18" charset="-78"/>
                <a:cs typeface="Adobe Arabic" pitchFamily="18" charset="-78"/>
              </a:rPr>
            </a:br>
            <a:r>
              <a:rPr lang="de-DE" sz="2800" smtClean="0">
                <a:latin typeface="Adobe Arabic" pitchFamily="18" charset="-78"/>
                <a:cs typeface="Adobe Arabic" pitchFamily="18" charset="-78"/>
              </a:rPr>
              <a:t>	Per Definition aus dem „numerischen Fluss“</a:t>
            </a:r>
          </a:p>
          <a:p>
            <a:r>
              <a:rPr lang="de-DE" sz="2800" u="sng" smtClean="0">
                <a:solidFill>
                  <a:srgbClr val="52C000"/>
                </a:solidFill>
                <a:latin typeface="Adobe Arabic" pitchFamily="18" charset="-78"/>
                <a:cs typeface="Adobe Arabic" pitchFamily="18" charset="-78"/>
              </a:rPr>
              <a:t>Ein Beispiel</a:t>
            </a:r>
            <a:r>
              <a:rPr lang="de-DE" sz="2800" smtClean="0">
                <a:latin typeface="Adobe Arabic" pitchFamily="18" charset="-78"/>
                <a:cs typeface="Adobe Arabic" pitchFamily="18" charset="-78"/>
              </a:rPr>
              <a:t>: skalare Advektionsgleichung (1D)</a:t>
            </a:r>
          </a:p>
          <a:p>
            <a:endParaRPr lang="de-DE" sz="2800">
              <a:latin typeface="Adobe Arabic" pitchFamily="18" charset="-78"/>
              <a:cs typeface="Adobe Arabic" pitchFamily="18" charset="-78"/>
            </a:endParaRPr>
          </a:p>
          <a:p>
            <a:endParaRPr lang="de-DE" sz="2800" smtClean="0">
              <a:latin typeface="Adobe Arabic" pitchFamily="18" charset="-78"/>
              <a:cs typeface="Adobe Arabic" pitchFamily="18" charset="-78"/>
            </a:endParaRPr>
          </a:p>
          <a:p>
            <a:endParaRPr lang="de-DE" sz="2800">
              <a:latin typeface="Adobe Arabic" pitchFamily="18" charset="-78"/>
              <a:cs typeface="Adobe Arabic" pitchFamily="18" charset="-78"/>
            </a:endParaRPr>
          </a:p>
          <a:p>
            <a:endParaRPr lang="de-DE" sz="2800" smtClean="0">
              <a:latin typeface="Adobe Arabic" pitchFamily="18" charset="-78"/>
              <a:cs typeface="Adobe Arabic" pitchFamily="18" charset="-78"/>
            </a:endParaRPr>
          </a:p>
          <a:p>
            <a:endParaRPr lang="de-DE" sz="2800">
              <a:latin typeface="Adobe Arabic" pitchFamily="18" charset="-78"/>
              <a:cs typeface="Adobe Arabic" pitchFamily="18" charset="-78"/>
            </a:endParaRPr>
          </a:p>
          <a:p>
            <a:r>
              <a:rPr lang="de-DE" sz="2400" smtClean="0">
                <a:latin typeface="Adobe Arabic" pitchFamily="18" charset="-78"/>
                <a:cs typeface="Adobe Arabic" pitchFamily="18" charset="-78"/>
              </a:rPr>
              <a:t>Information fließt von links nach rechts</a:t>
            </a:r>
            <a:endParaRPr lang="de-DE" sz="2800" smtClean="0">
              <a:latin typeface="Adobe Arabic" pitchFamily="18" charset="-78"/>
              <a:cs typeface="Adobe Arabic" pitchFamily="18" charset="-78"/>
            </a:endParaRPr>
          </a:p>
        </p:txBody>
      </p:sp>
      <p:sp>
        <p:nvSpPr>
          <p:cNvPr id="6" name="Rechteck 5"/>
          <p:cNvSpPr/>
          <p:nvPr/>
        </p:nvSpPr>
        <p:spPr>
          <a:xfrm>
            <a:off x="467544" y="3692510"/>
            <a:ext cx="441146" cy="369332"/>
          </a:xfrm>
          <a:prstGeom prst="rect">
            <a:avLst/>
          </a:prstGeom>
        </p:spPr>
        <p:txBody>
          <a:bodyPr wrap="none">
            <a:spAutoFit/>
          </a:bodyPr>
          <a:lstStyle/>
          <a:p>
            <a:r>
              <a:rPr lang="de-DE">
                <a:solidFill>
                  <a:srgbClr val="0070C0"/>
                </a:solidFill>
                <a:latin typeface="Arial" panose="020B0604020202020204" pitchFamily="34" charset="0"/>
                <a:cs typeface="Arial" panose="020B0604020202020204" pitchFamily="34" charset="0"/>
              </a:rPr>
              <a:t>[1]</a:t>
            </a:r>
            <a:endParaRPr lang="de-DE"/>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3767" y="4725144"/>
            <a:ext cx="1695450" cy="3190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62013" y="3921937"/>
            <a:ext cx="5134323" cy="599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83767" y="5252605"/>
            <a:ext cx="3057525" cy="4086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0" name="Gerade Verbindung 9"/>
          <p:cNvCxnSpPr/>
          <p:nvPr/>
        </p:nvCxnSpPr>
        <p:spPr>
          <a:xfrm>
            <a:off x="539552" y="3284984"/>
            <a:ext cx="77768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Rechteck 17"/>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Textfeld 18"/>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3 </a:t>
            </a:r>
            <a:r>
              <a:rPr lang="de-DE" sz="1600" smtClean="0">
                <a:latin typeface="Adobe Arabic" pitchFamily="18" charset="-78"/>
                <a:cs typeface="Adobe Arabic" pitchFamily="18" charset="-78"/>
              </a:rPr>
              <a:t>DG-Verfahren - A</a:t>
            </a:r>
            <a:endParaRPr lang="de-DE" sz="1600" smtClean="0">
              <a:latin typeface="Adobe Arabic" pitchFamily="18" charset="-78"/>
              <a:cs typeface="Adobe Arabic" pitchFamily="18" charset="-78"/>
            </a:endParaRPr>
          </a:p>
          <a:p>
            <a:pPr algn="ctr"/>
            <a:endParaRPr lang="de-DE" sz="1600">
              <a:solidFill>
                <a:schemeClr val="accent5">
                  <a:lumMod val="50000"/>
                </a:schemeClr>
              </a:solidFill>
              <a:latin typeface="Adobe Arabic" pitchFamily="18" charset="-78"/>
              <a:cs typeface="Adobe Arabic" pitchFamily="18" charset="-78"/>
            </a:endParaRPr>
          </a:p>
        </p:txBody>
      </p:sp>
    </p:spTree>
    <p:extLst>
      <p:ext uri="{BB962C8B-B14F-4D97-AF65-F5344CB8AC3E}">
        <p14:creationId xmlns:p14="http://schemas.microsoft.com/office/powerpoint/2010/main" val="16837527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23</a:t>
            </a:fld>
            <a:endParaRPr lang="de-DE"/>
          </a:p>
        </p:txBody>
      </p:sp>
      <p:sp>
        <p:nvSpPr>
          <p:cNvPr id="17" name="Inhaltsplatzhalter 1"/>
          <p:cNvSpPr>
            <a:spLocks noGrp="1"/>
          </p:cNvSpPr>
          <p:nvPr>
            <p:ph idx="1"/>
          </p:nvPr>
        </p:nvSpPr>
        <p:spPr>
          <a:xfrm>
            <a:off x="457200" y="980728"/>
            <a:ext cx="8229600" cy="5145435"/>
          </a:xfrm>
        </p:spPr>
        <p:txBody>
          <a:bodyPr>
            <a:normAutofit/>
          </a:bodyPr>
          <a:lstStyle/>
          <a:p>
            <a:pPr marL="0" indent="0">
              <a:buNone/>
            </a:pPr>
            <a:r>
              <a:rPr lang="de-DE" sz="3200" smtClean="0"/>
              <a:t>Beispiel (Fortsetzung)</a:t>
            </a:r>
          </a:p>
          <a:p>
            <a:pPr marL="0" indent="0">
              <a:buNone/>
            </a:pPr>
            <a:r>
              <a:rPr lang="de-DE" smtClean="0"/>
              <a:t>Partitionierung:</a:t>
            </a:r>
            <a:endParaRPr lang="de-DE"/>
          </a:p>
          <a:p>
            <a:pPr marL="0" indent="0">
              <a:buNone/>
            </a:pPr>
            <a:endParaRPr lang="de-DE" sz="3200" smtClean="0"/>
          </a:p>
          <a:p>
            <a:pPr marL="0" indent="0">
              <a:buNone/>
            </a:pPr>
            <a:endParaRPr lang="de-DE" sz="1600"/>
          </a:p>
          <a:p>
            <a:pPr marL="0" indent="0">
              <a:buNone/>
            </a:pPr>
            <a:r>
              <a:rPr lang="de-DE" smtClean="0"/>
              <a:t>Kopplung:</a:t>
            </a:r>
            <a:br>
              <a:rPr lang="de-DE" smtClean="0"/>
            </a:br>
            <a:r>
              <a:rPr lang="de-DE" smtClean="0"/>
              <a:t>Eine zusätzliche (neue) Randbedingung erzwingt Kontinuität </a:t>
            </a:r>
            <a:r>
              <a:rPr lang="de-DE" u="sng" smtClean="0"/>
              <a:t>der exakten Lösung</a:t>
            </a:r>
            <a:r>
              <a:rPr lang="de-DE" smtClean="0"/>
              <a:t>:	</a:t>
            </a:r>
          </a:p>
          <a:p>
            <a:pPr marL="0" indent="0">
              <a:buNone/>
            </a:pPr>
            <a:endParaRPr lang="de-DE" sz="1400"/>
          </a:p>
          <a:p>
            <a:pPr marL="0" indent="0">
              <a:buNone/>
            </a:pPr>
            <a:r>
              <a:rPr lang="de-DE" smtClean="0"/>
              <a:t>Multiplikation mit      Testfunktion, Integration und partielle Integration</a:t>
            </a:r>
            <a:endParaRPr lang="de-DE" sz="3200" smtClean="0"/>
          </a:p>
        </p:txBody>
      </p:sp>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87624" y="2132856"/>
            <a:ext cx="4896544" cy="7521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91680" y="3933056"/>
            <a:ext cx="2160239" cy="3320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8"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31840" y="5157192"/>
            <a:ext cx="3240360" cy="5118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Ellipse 8"/>
          <p:cNvSpPr/>
          <p:nvPr/>
        </p:nvSpPr>
        <p:spPr>
          <a:xfrm>
            <a:off x="4710113" y="5281613"/>
            <a:ext cx="190500" cy="228600"/>
          </a:xfrm>
          <a:prstGeom prst="ellipse">
            <a:avLst/>
          </a:prstGeom>
          <a:no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9"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876256" y="5805264"/>
            <a:ext cx="1800200" cy="410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1" name="Gerade Verbindung 10"/>
          <p:cNvCxnSpPr>
            <a:stCxn id="9" idx="4"/>
          </p:cNvCxnSpPr>
          <p:nvPr/>
        </p:nvCxnSpPr>
        <p:spPr>
          <a:xfrm flipH="1">
            <a:off x="4283968" y="5510213"/>
            <a:ext cx="521395" cy="5830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12" name="Textfeld 11"/>
          <p:cNvSpPr txBox="1"/>
          <p:nvPr/>
        </p:nvSpPr>
        <p:spPr>
          <a:xfrm>
            <a:off x="3923927" y="6022203"/>
            <a:ext cx="1241475" cy="461665"/>
          </a:xfrm>
          <a:prstGeom prst="rect">
            <a:avLst/>
          </a:prstGeom>
          <a:noFill/>
        </p:spPr>
        <p:txBody>
          <a:bodyPr wrap="square" rtlCol="0">
            <a:spAutoFit/>
          </a:bodyPr>
          <a:lstStyle/>
          <a:p>
            <a:r>
              <a:rPr lang="de-DE" sz="2400" smtClean="0">
                <a:latin typeface="Adobe Arabic" pitchFamily="18" charset="-78"/>
                <a:cs typeface="Adobe Arabic" pitchFamily="18" charset="-78"/>
              </a:rPr>
              <a:t>Fluss</a:t>
            </a:r>
            <a:endParaRPr lang="de-DE">
              <a:latin typeface="Adobe Arabic" pitchFamily="18" charset="-78"/>
              <a:cs typeface="Adobe Arabic" pitchFamily="18" charset="-78"/>
            </a:endParaRPr>
          </a:p>
        </p:txBody>
      </p:sp>
      <p:sp>
        <p:nvSpPr>
          <p:cNvPr id="23" name="Ellipse 22"/>
          <p:cNvSpPr/>
          <p:nvPr/>
        </p:nvSpPr>
        <p:spPr>
          <a:xfrm>
            <a:off x="5694363" y="5287963"/>
            <a:ext cx="190500" cy="228600"/>
          </a:xfrm>
          <a:prstGeom prst="ellipse">
            <a:avLst/>
          </a:prstGeom>
          <a:no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4" name="Gerade Verbindung 13"/>
          <p:cNvCxnSpPr>
            <a:stCxn id="23" idx="4"/>
          </p:cNvCxnSpPr>
          <p:nvPr/>
        </p:nvCxnSpPr>
        <p:spPr>
          <a:xfrm>
            <a:off x="5789613" y="5516563"/>
            <a:ext cx="942627" cy="494057"/>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15" name="Textfeld 14"/>
          <p:cNvSpPr txBox="1"/>
          <p:nvPr/>
        </p:nvSpPr>
        <p:spPr>
          <a:xfrm>
            <a:off x="5984515" y="5757594"/>
            <a:ext cx="199305" cy="369332"/>
          </a:xfrm>
          <a:prstGeom prst="rect">
            <a:avLst/>
          </a:prstGeom>
          <a:noFill/>
        </p:spPr>
        <p:txBody>
          <a:bodyPr wrap="square" rtlCol="0">
            <a:spAutoFit/>
          </a:bodyPr>
          <a:lstStyle/>
          <a:p>
            <a:r>
              <a:rPr lang="de-DE" smtClean="0">
                <a:solidFill>
                  <a:srgbClr val="FFC000"/>
                </a:solidFill>
              </a:rPr>
              <a:t>?</a:t>
            </a:r>
            <a:endParaRPr lang="de-DE">
              <a:solidFill>
                <a:srgbClr val="FFC000"/>
              </a:solidFill>
            </a:endParaRPr>
          </a:p>
        </p:txBody>
      </p:sp>
      <p:pic>
        <p:nvPicPr>
          <p:cNvPr id="3079"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577351" y="4662489"/>
            <a:ext cx="334485" cy="256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9" name="Rechteck 28"/>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Textfeld 29"/>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3 </a:t>
            </a:r>
            <a:r>
              <a:rPr lang="de-DE" sz="1600" smtClean="0">
                <a:latin typeface="Adobe Arabic" pitchFamily="18" charset="-78"/>
                <a:cs typeface="Adobe Arabic" pitchFamily="18" charset="-78"/>
              </a:rPr>
              <a:t>DG-Verfahren - A</a:t>
            </a:r>
            <a:endParaRPr lang="de-DE" sz="1600" smtClean="0">
              <a:latin typeface="Adobe Arabic" pitchFamily="18" charset="-78"/>
              <a:cs typeface="Adobe Arabic" pitchFamily="18" charset="-78"/>
            </a:endParaRPr>
          </a:p>
          <a:p>
            <a:pPr algn="ctr"/>
            <a:endParaRPr lang="de-DE" sz="1600">
              <a:solidFill>
                <a:schemeClr val="accent5">
                  <a:lumMod val="50000"/>
                </a:schemeClr>
              </a:solidFill>
              <a:latin typeface="Adobe Arabic" pitchFamily="18" charset="-78"/>
              <a:cs typeface="Adobe Arabic" pitchFamily="18" charset="-78"/>
            </a:endParaRPr>
          </a:p>
        </p:txBody>
      </p:sp>
    </p:spTree>
    <p:extLst>
      <p:ext uri="{BB962C8B-B14F-4D97-AF65-F5344CB8AC3E}">
        <p14:creationId xmlns:p14="http://schemas.microsoft.com/office/powerpoint/2010/main" val="34136885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24</a:t>
            </a:fld>
            <a:endParaRPr lang="de-DE"/>
          </a:p>
        </p:txBody>
      </p:sp>
      <p:sp>
        <p:nvSpPr>
          <p:cNvPr id="17" name="Inhaltsplatzhalter 1"/>
          <p:cNvSpPr>
            <a:spLocks noGrp="1"/>
          </p:cNvSpPr>
          <p:nvPr>
            <p:ph idx="1"/>
          </p:nvPr>
        </p:nvSpPr>
        <p:spPr>
          <a:xfrm>
            <a:off x="457200" y="980728"/>
            <a:ext cx="8229600" cy="5145435"/>
          </a:xfrm>
        </p:spPr>
        <p:txBody>
          <a:bodyPr>
            <a:normAutofit/>
          </a:bodyPr>
          <a:lstStyle/>
          <a:p>
            <a:pPr marL="0" indent="0">
              <a:buNone/>
            </a:pPr>
            <a:r>
              <a:rPr lang="de-DE" sz="3200" smtClean="0"/>
              <a:t>Beispiel (Fortsetzung)</a:t>
            </a:r>
          </a:p>
          <a:p>
            <a:pPr marL="0" indent="0">
              <a:buNone/>
            </a:pPr>
            <a:r>
              <a:rPr lang="de-DE" smtClean="0"/>
              <a:t>Für die Diskretisierung definiere nun konsistenten numerischen Fluss!</a:t>
            </a:r>
          </a:p>
          <a:p>
            <a:pPr marL="0" indent="0">
              <a:buNone/>
            </a:pPr>
            <a:endParaRPr lang="de-DE"/>
          </a:p>
          <a:p>
            <a:pPr marL="0" indent="0">
              <a:buNone/>
            </a:pPr>
            <a:endParaRPr lang="de-DE" smtClean="0"/>
          </a:p>
          <a:p>
            <a:pPr marL="0" indent="0">
              <a:buNone/>
            </a:pPr>
            <a:endParaRPr lang="de-DE"/>
          </a:p>
          <a:p>
            <a:pPr marL="0" indent="0">
              <a:buNone/>
            </a:pPr>
            <a:endParaRPr lang="de-DE" smtClean="0"/>
          </a:p>
          <a:p>
            <a:pPr marL="0" indent="0">
              <a:buNone/>
            </a:pPr>
            <a:r>
              <a:rPr lang="de-DE" smtClean="0"/>
              <a:t>Wähle dem Problem angepassten </a:t>
            </a:r>
            <a:r>
              <a:rPr lang="de-DE" i="1" smtClean="0"/>
              <a:t>upwind flux</a:t>
            </a:r>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23928" y="3068960"/>
            <a:ext cx="4211960" cy="5120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1560" y="2374857"/>
            <a:ext cx="3240360" cy="5118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Gerade Verbindung mit Pfeil 5"/>
          <p:cNvCxnSpPr/>
          <p:nvPr/>
        </p:nvCxnSpPr>
        <p:spPr>
          <a:xfrm>
            <a:off x="2123728" y="3325005"/>
            <a:ext cx="144016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409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560" y="4725144"/>
            <a:ext cx="6300192" cy="1534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Rechteck 24"/>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Textfeld 25"/>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3 </a:t>
            </a:r>
            <a:r>
              <a:rPr lang="de-DE" sz="1600" smtClean="0">
                <a:latin typeface="Adobe Arabic" pitchFamily="18" charset="-78"/>
                <a:cs typeface="Adobe Arabic" pitchFamily="18" charset="-78"/>
              </a:rPr>
              <a:t>DG-Verfahren - A</a:t>
            </a:r>
            <a:endParaRPr lang="de-DE" sz="1600" smtClean="0">
              <a:latin typeface="Adobe Arabic" pitchFamily="18" charset="-78"/>
              <a:cs typeface="Adobe Arabic" pitchFamily="18" charset="-78"/>
            </a:endParaRPr>
          </a:p>
          <a:p>
            <a:pPr algn="ctr"/>
            <a:endParaRPr lang="de-DE" sz="1600">
              <a:solidFill>
                <a:schemeClr val="accent5">
                  <a:lumMod val="50000"/>
                </a:schemeClr>
              </a:solidFill>
              <a:latin typeface="Adobe Arabic" pitchFamily="18" charset="-78"/>
              <a:cs typeface="Adobe Arabic" pitchFamily="18" charset="-78"/>
            </a:endParaRPr>
          </a:p>
        </p:txBody>
      </p:sp>
    </p:spTree>
    <p:extLst>
      <p:ext uri="{BB962C8B-B14F-4D97-AF65-F5344CB8AC3E}">
        <p14:creationId xmlns:p14="http://schemas.microsoft.com/office/powerpoint/2010/main" val="32457682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25</a:t>
            </a:fld>
            <a:endParaRPr lang="de-DE"/>
          </a:p>
        </p:txBody>
      </p:sp>
      <p:sp>
        <p:nvSpPr>
          <p:cNvPr id="17" name="Inhaltsplatzhalter 1"/>
          <p:cNvSpPr>
            <a:spLocks noGrp="1"/>
          </p:cNvSpPr>
          <p:nvPr>
            <p:ph idx="1"/>
          </p:nvPr>
        </p:nvSpPr>
        <p:spPr>
          <a:xfrm>
            <a:off x="457200" y="980728"/>
            <a:ext cx="8229600" cy="5145435"/>
          </a:xfrm>
        </p:spPr>
        <p:txBody>
          <a:bodyPr>
            <a:normAutofit/>
          </a:bodyPr>
          <a:lstStyle/>
          <a:p>
            <a:pPr marL="0" indent="0">
              <a:buNone/>
            </a:pPr>
            <a:r>
              <a:rPr lang="de-DE" sz="3200" smtClean="0"/>
              <a:t>Sichtweise A: Der mysteriöse „numerische Fluss“</a:t>
            </a:r>
            <a:endParaRPr lang="de-DE"/>
          </a:p>
          <a:p>
            <a:pPr marL="0" indent="0">
              <a:buNone/>
            </a:pPr>
            <a:endParaRPr lang="de-DE" sz="3200" smtClean="0"/>
          </a:p>
        </p:txBody>
      </p:sp>
      <p:sp>
        <p:nvSpPr>
          <p:cNvPr id="2" name="Textfeld 1"/>
          <p:cNvSpPr txBox="1"/>
          <p:nvPr/>
        </p:nvSpPr>
        <p:spPr>
          <a:xfrm>
            <a:off x="467544" y="1556792"/>
            <a:ext cx="8280920" cy="4401205"/>
          </a:xfrm>
          <a:prstGeom prst="rect">
            <a:avLst/>
          </a:prstGeom>
          <a:noFill/>
          <a:ln>
            <a:noFill/>
          </a:ln>
        </p:spPr>
        <p:txBody>
          <a:bodyPr wrap="square" rtlCol="0">
            <a:spAutoFit/>
          </a:bodyPr>
          <a:lstStyle/>
          <a:p>
            <a:r>
              <a:rPr lang="de-DE" sz="2800" smtClean="0">
                <a:latin typeface="Adobe Arabic" pitchFamily="18" charset="-78"/>
                <a:cs typeface="Adobe Arabic" pitchFamily="18" charset="-78"/>
              </a:rPr>
              <a:t>Muss folgende Eigenschaften erfüllen</a:t>
            </a:r>
          </a:p>
          <a:p>
            <a:pPr marL="457200" indent="-457200">
              <a:buFont typeface="Arial" panose="020B0604020202020204" pitchFamily="34" charset="0"/>
              <a:buChar char="•"/>
            </a:pPr>
            <a:r>
              <a:rPr lang="de-DE" sz="2800" smtClean="0">
                <a:latin typeface="Adobe Arabic" pitchFamily="18" charset="-78"/>
                <a:cs typeface="Adobe Arabic" pitchFamily="18" charset="-78"/>
              </a:rPr>
              <a:t>Konsistenz</a:t>
            </a:r>
          </a:p>
          <a:p>
            <a:r>
              <a:rPr lang="de-DE" sz="2800">
                <a:latin typeface="Adobe Arabic" pitchFamily="18" charset="-78"/>
                <a:cs typeface="Adobe Arabic" pitchFamily="18" charset="-78"/>
              </a:rPr>
              <a:t>	</a:t>
            </a:r>
            <a:r>
              <a:rPr lang="de-DE" sz="2800" smtClean="0">
                <a:latin typeface="Adobe Arabic" pitchFamily="18" charset="-78"/>
                <a:cs typeface="Adobe Arabic" pitchFamily="18" charset="-78"/>
              </a:rPr>
              <a:t>Schwache Lösung                    löst auch </a:t>
            </a:r>
            <a:br>
              <a:rPr lang="de-DE" sz="2800" smtClean="0">
                <a:latin typeface="Adobe Arabic" pitchFamily="18" charset="-78"/>
                <a:cs typeface="Adobe Arabic" pitchFamily="18" charset="-78"/>
              </a:rPr>
            </a:br>
            <a:r>
              <a:rPr lang="de-DE" sz="2800" smtClean="0">
                <a:latin typeface="Adobe Arabic" pitchFamily="18" charset="-78"/>
                <a:cs typeface="Adobe Arabic" pitchFamily="18" charset="-78"/>
              </a:rPr>
              <a:t>	gewählte Variationsformulierung</a:t>
            </a:r>
          </a:p>
          <a:p>
            <a:endParaRPr lang="de-DE" sz="2800">
              <a:latin typeface="Adobe Arabic" pitchFamily="18" charset="-78"/>
              <a:cs typeface="Adobe Arabic" pitchFamily="18" charset="-78"/>
            </a:endParaRPr>
          </a:p>
          <a:p>
            <a:pPr marL="457200" indent="-457200">
              <a:buFont typeface="Arial" panose="020B0604020202020204" pitchFamily="34" charset="0"/>
              <a:buChar char="•"/>
            </a:pPr>
            <a:r>
              <a:rPr lang="de-DE" sz="2800" smtClean="0">
                <a:latin typeface="Adobe Arabic" pitchFamily="18" charset="-78"/>
                <a:cs typeface="Adobe Arabic" pitchFamily="18" charset="-78"/>
              </a:rPr>
              <a:t>Stabilität</a:t>
            </a:r>
          </a:p>
          <a:p>
            <a:pPr marL="457200" indent="-457200">
              <a:buFont typeface="Arial" panose="020B0604020202020204" pitchFamily="34" charset="0"/>
              <a:buChar char="•"/>
            </a:pPr>
            <a:endParaRPr lang="de-DE" sz="2800">
              <a:latin typeface="Adobe Arabic" pitchFamily="18" charset="-78"/>
              <a:cs typeface="Adobe Arabic" pitchFamily="18" charset="-78"/>
            </a:endParaRPr>
          </a:p>
          <a:p>
            <a:pPr marL="457200" indent="-457200">
              <a:buFont typeface="Arial" panose="020B0604020202020204" pitchFamily="34" charset="0"/>
              <a:buChar char="•"/>
            </a:pPr>
            <a:endParaRPr lang="de-DE" sz="2800" smtClean="0">
              <a:latin typeface="Adobe Arabic" pitchFamily="18" charset="-78"/>
              <a:cs typeface="Adobe Arabic" pitchFamily="18" charset="-78"/>
            </a:endParaRPr>
          </a:p>
          <a:p>
            <a:r>
              <a:rPr lang="de-DE" sz="2800" smtClean="0">
                <a:latin typeface="Adobe Arabic" pitchFamily="18" charset="-78"/>
                <a:cs typeface="Adobe Arabic" pitchFamily="18" charset="-78"/>
              </a:rPr>
              <a:t>Bonbon: </a:t>
            </a:r>
            <a:br>
              <a:rPr lang="de-DE" sz="2800" smtClean="0">
                <a:latin typeface="Adobe Arabic" pitchFamily="18" charset="-78"/>
                <a:cs typeface="Adobe Arabic" pitchFamily="18" charset="-78"/>
              </a:rPr>
            </a:br>
            <a:r>
              <a:rPr lang="de-DE" sz="2800" smtClean="0">
                <a:latin typeface="Adobe Arabic" pitchFamily="18" charset="-78"/>
                <a:cs typeface="Adobe Arabic" pitchFamily="18" charset="-78"/>
              </a:rPr>
              <a:t>Kann darüber hinaus weitere physikalische Erhaltungsgrößen garantieren</a:t>
            </a:r>
            <a:endParaRPr lang="de-DE" sz="2800" smtClean="0">
              <a:latin typeface="Adobe Arabic" pitchFamily="18" charset="-78"/>
              <a:cs typeface="Adobe Arabic" pitchFamily="18" charset="-78"/>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832" y="3356992"/>
            <a:ext cx="2915989" cy="3608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97146" y="2525680"/>
            <a:ext cx="1239830" cy="3089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47664" y="4216142"/>
            <a:ext cx="2013024" cy="7416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Geschweifte Klammer rechts 10"/>
          <p:cNvSpPr/>
          <p:nvPr/>
        </p:nvSpPr>
        <p:spPr>
          <a:xfrm>
            <a:off x="5940152" y="2060848"/>
            <a:ext cx="576064" cy="2896934"/>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2" name="Textfeld 11"/>
          <p:cNvSpPr txBox="1"/>
          <p:nvPr/>
        </p:nvSpPr>
        <p:spPr>
          <a:xfrm>
            <a:off x="6732240" y="3247705"/>
            <a:ext cx="1584176" cy="523220"/>
          </a:xfrm>
          <a:prstGeom prst="rect">
            <a:avLst/>
          </a:prstGeom>
          <a:noFill/>
          <a:ln>
            <a:solidFill>
              <a:schemeClr val="tx1"/>
            </a:solidFill>
          </a:ln>
        </p:spPr>
        <p:txBody>
          <a:bodyPr wrap="square" rtlCol="0">
            <a:spAutoFit/>
          </a:bodyPr>
          <a:lstStyle/>
          <a:p>
            <a:r>
              <a:rPr lang="de-DE" sz="2800" smtClean="0">
                <a:latin typeface="Adobe Arabic" pitchFamily="18" charset="-78"/>
                <a:cs typeface="Adobe Arabic" pitchFamily="18" charset="-78"/>
              </a:rPr>
              <a:t>Konvergenz</a:t>
            </a:r>
            <a:endParaRPr lang="de-DE" sz="2800">
              <a:latin typeface="Adobe Arabic" pitchFamily="18" charset="-78"/>
              <a:cs typeface="Adobe Arabic" pitchFamily="18" charset="-78"/>
            </a:endParaRPr>
          </a:p>
        </p:txBody>
      </p:sp>
      <p:sp>
        <p:nvSpPr>
          <p:cNvPr id="20" name="Rechteck 19"/>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Textfeld 20"/>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3 </a:t>
            </a:r>
            <a:r>
              <a:rPr lang="de-DE" sz="1600" smtClean="0">
                <a:latin typeface="Adobe Arabic" pitchFamily="18" charset="-78"/>
                <a:cs typeface="Adobe Arabic" pitchFamily="18" charset="-78"/>
              </a:rPr>
              <a:t>DG-Verfahren - A</a:t>
            </a:r>
            <a:endParaRPr lang="de-DE" sz="1600" smtClean="0">
              <a:latin typeface="Adobe Arabic" pitchFamily="18" charset="-78"/>
              <a:cs typeface="Adobe Arabic" pitchFamily="18" charset="-78"/>
            </a:endParaRPr>
          </a:p>
          <a:p>
            <a:pPr algn="ctr"/>
            <a:endParaRPr lang="de-DE" sz="1600">
              <a:solidFill>
                <a:schemeClr val="accent5">
                  <a:lumMod val="50000"/>
                </a:schemeClr>
              </a:solidFill>
              <a:latin typeface="Adobe Arabic" pitchFamily="18" charset="-78"/>
              <a:cs typeface="Adobe Arabic" pitchFamily="18" charset="-78"/>
            </a:endParaRPr>
          </a:p>
        </p:txBody>
      </p:sp>
    </p:spTree>
    <p:extLst>
      <p:ext uri="{BB962C8B-B14F-4D97-AF65-F5344CB8AC3E}">
        <p14:creationId xmlns:p14="http://schemas.microsoft.com/office/powerpoint/2010/main" val="11043844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26</a:t>
            </a:fld>
            <a:endParaRPr lang="de-DE"/>
          </a:p>
        </p:txBody>
      </p:sp>
      <p:sp>
        <p:nvSpPr>
          <p:cNvPr id="17" name="Inhaltsplatzhalter 1"/>
          <p:cNvSpPr>
            <a:spLocks noGrp="1"/>
          </p:cNvSpPr>
          <p:nvPr>
            <p:ph idx="1"/>
          </p:nvPr>
        </p:nvSpPr>
        <p:spPr>
          <a:xfrm>
            <a:off x="457200" y="980728"/>
            <a:ext cx="8229600" cy="5145435"/>
          </a:xfrm>
        </p:spPr>
        <p:txBody>
          <a:bodyPr>
            <a:normAutofit/>
          </a:bodyPr>
          <a:lstStyle/>
          <a:p>
            <a:pPr marL="0" indent="0">
              <a:buClr>
                <a:srgbClr val="52C000"/>
              </a:buClr>
              <a:buNone/>
            </a:pPr>
            <a:r>
              <a:rPr lang="de-DE" sz="3200" smtClean="0"/>
              <a:t>Sichtweise B: Freiheit in der Wahl der Bilinearform</a:t>
            </a:r>
          </a:p>
          <a:p>
            <a:pPr marL="514350" indent="-514350">
              <a:buClr>
                <a:srgbClr val="52C000"/>
              </a:buClr>
              <a:buFont typeface="+mj-lt"/>
              <a:buAutoNum type="arabicPeriod"/>
            </a:pPr>
            <a:endParaRPr lang="de-DE" sz="3200"/>
          </a:p>
          <a:p>
            <a:pPr marL="0" indent="0">
              <a:buClr>
                <a:srgbClr val="52C000"/>
              </a:buClr>
              <a:buNone/>
            </a:pPr>
            <a:endParaRPr lang="de-DE" sz="4000" smtClean="0"/>
          </a:p>
          <a:p>
            <a:pPr marL="0" indent="0">
              <a:buClr>
                <a:srgbClr val="52C000"/>
              </a:buClr>
              <a:buNone/>
            </a:pPr>
            <a:r>
              <a:rPr lang="de-DE" smtClean="0"/>
              <a:t>Cea‘s Lemma wird zum 2. Strang Lemma:</a:t>
            </a:r>
          </a:p>
          <a:p>
            <a:pPr marL="0" indent="0">
              <a:buClr>
                <a:srgbClr val="52C000"/>
              </a:buClr>
              <a:buNone/>
            </a:pPr>
            <a:endParaRPr lang="de-DE"/>
          </a:p>
          <a:p>
            <a:pPr marL="0" indent="0">
              <a:buClr>
                <a:srgbClr val="52C000"/>
              </a:buClr>
              <a:buNone/>
            </a:pPr>
            <a:endParaRPr lang="de-DE" smtClean="0"/>
          </a:p>
          <a:p>
            <a:pPr marL="0" indent="0">
              <a:buClr>
                <a:srgbClr val="52C000"/>
              </a:buClr>
              <a:buNone/>
            </a:pPr>
            <a:endParaRPr lang="de-DE"/>
          </a:p>
          <a:p>
            <a:pPr marL="0" indent="0">
              <a:buClr>
                <a:srgbClr val="52C000"/>
              </a:buClr>
              <a:buNone/>
            </a:pPr>
            <a:r>
              <a:rPr lang="de-DE" smtClean="0"/>
              <a:t>Diskrete Bilinearform können </a:t>
            </a:r>
            <a:r>
              <a:rPr lang="de-DE" smtClean="0"/>
              <a:t>wir </a:t>
            </a:r>
            <a:r>
              <a:rPr lang="de-DE" smtClean="0"/>
              <a:t>aus der pDGL zusammenbasteln mit folgenden Wunscheigenschaften:</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1916832"/>
            <a:ext cx="3264222" cy="3002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3657566"/>
            <a:ext cx="7001794" cy="6297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Geschweifte Klammer links 1"/>
          <p:cNvSpPr/>
          <p:nvPr/>
        </p:nvSpPr>
        <p:spPr>
          <a:xfrm rot="16200000">
            <a:off x="6246186" y="3045219"/>
            <a:ext cx="180019" cy="2664296"/>
          </a:xfrm>
          <a:prstGeom prst="leftBrace">
            <a:avLst>
              <a:gd name="adj1" fmla="val 8333"/>
              <a:gd name="adj2" fmla="val 49667"/>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0" name="Textfeld 9"/>
          <p:cNvSpPr txBox="1"/>
          <p:nvPr/>
        </p:nvSpPr>
        <p:spPr>
          <a:xfrm>
            <a:off x="5508104" y="4437112"/>
            <a:ext cx="3096344" cy="461665"/>
          </a:xfrm>
          <a:prstGeom prst="rect">
            <a:avLst/>
          </a:prstGeom>
          <a:noFill/>
        </p:spPr>
        <p:txBody>
          <a:bodyPr wrap="square" rtlCol="0">
            <a:spAutoFit/>
          </a:bodyPr>
          <a:lstStyle/>
          <a:p>
            <a:r>
              <a:rPr lang="de-DE" sz="2400" smtClean="0">
                <a:latin typeface="Adobe Arabic" pitchFamily="18" charset="-78"/>
                <a:cs typeface="Adobe Arabic" pitchFamily="18" charset="-78"/>
              </a:rPr>
              <a:t>Konsistenzfehler</a:t>
            </a:r>
            <a:endParaRPr lang="de-DE" sz="2400">
              <a:latin typeface="Adobe Arabic" pitchFamily="18" charset="-78"/>
              <a:cs typeface="Adobe Arabic" pitchFamily="18" charset="-78"/>
            </a:endParaRPr>
          </a:p>
        </p:txBody>
      </p:sp>
      <p:pic>
        <p:nvPicPr>
          <p:cNvPr id="3076"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88124" y="2066960"/>
            <a:ext cx="2736304" cy="5538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Wolke 10"/>
          <p:cNvSpPr/>
          <p:nvPr/>
        </p:nvSpPr>
        <p:spPr>
          <a:xfrm>
            <a:off x="5292080" y="1844824"/>
            <a:ext cx="3528392" cy="1152128"/>
          </a:xfrm>
          <a:prstGeom prst="cloud">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Ellipse 13"/>
          <p:cNvSpPr/>
          <p:nvPr/>
        </p:nvSpPr>
        <p:spPr>
          <a:xfrm>
            <a:off x="1763688" y="2708920"/>
            <a:ext cx="216024" cy="144016"/>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Ellipse 19"/>
          <p:cNvSpPr/>
          <p:nvPr/>
        </p:nvSpPr>
        <p:spPr>
          <a:xfrm>
            <a:off x="2411760" y="2648500"/>
            <a:ext cx="216024" cy="132428"/>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Ellipse 20"/>
          <p:cNvSpPr/>
          <p:nvPr/>
        </p:nvSpPr>
        <p:spPr>
          <a:xfrm>
            <a:off x="3131840" y="2564904"/>
            <a:ext cx="216024" cy="135258"/>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Ellipse 21"/>
          <p:cNvSpPr/>
          <p:nvPr/>
        </p:nvSpPr>
        <p:spPr>
          <a:xfrm>
            <a:off x="3995936" y="2492896"/>
            <a:ext cx="216024" cy="14993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Ellipse 22"/>
          <p:cNvSpPr/>
          <p:nvPr/>
        </p:nvSpPr>
        <p:spPr>
          <a:xfrm>
            <a:off x="4779137" y="2420888"/>
            <a:ext cx="224910" cy="211645"/>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Rechteck 24"/>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Textfeld 25"/>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3 </a:t>
            </a:r>
            <a:r>
              <a:rPr lang="de-DE" sz="1600" smtClean="0">
                <a:latin typeface="Adobe Arabic" pitchFamily="18" charset="-78"/>
                <a:cs typeface="Adobe Arabic" pitchFamily="18" charset="-78"/>
              </a:rPr>
              <a:t>DG-Verfahren - B</a:t>
            </a:r>
            <a:endParaRPr lang="de-DE" sz="1600" smtClean="0">
              <a:latin typeface="Adobe Arabic" pitchFamily="18" charset="-78"/>
              <a:cs typeface="Adobe Arabic" pitchFamily="18" charset="-78"/>
            </a:endParaRPr>
          </a:p>
          <a:p>
            <a:pPr algn="ctr"/>
            <a:endParaRPr lang="de-DE" sz="1600">
              <a:solidFill>
                <a:schemeClr val="accent5">
                  <a:lumMod val="50000"/>
                </a:schemeClr>
              </a:solidFill>
              <a:latin typeface="Adobe Arabic" pitchFamily="18" charset="-78"/>
              <a:cs typeface="Adobe Arabic" pitchFamily="18" charset="-78"/>
            </a:endParaRPr>
          </a:p>
        </p:txBody>
      </p:sp>
    </p:spTree>
    <p:extLst>
      <p:ext uri="{BB962C8B-B14F-4D97-AF65-F5344CB8AC3E}">
        <p14:creationId xmlns:p14="http://schemas.microsoft.com/office/powerpoint/2010/main" val="8986370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27</a:t>
            </a:fld>
            <a:endParaRPr lang="de-DE"/>
          </a:p>
        </p:txBody>
      </p:sp>
      <p:sp>
        <p:nvSpPr>
          <p:cNvPr id="17" name="Inhaltsplatzhalter 1"/>
          <p:cNvSpPr>
            <a:spLocks noGrp="1"/>
          </p:cNvSpPr>
          <p:nvPr>
            <p:ph idx="1"/>
          </p:nvPr>
        </p:nvSpPr>
        <p:spPr>
          <a:xfrm>
            <a:off x="457200" y="980728"/>
            <a:ext cx="8229600" cy="5145435"/>
          </a:xfrm>
        </p:spPr>
        <p:txBody>
          <a:bodyPr>
            <a:normAutofit/>
          </a:bodyPr>
          <a:lstStyle/>
          <a:p>
            <a:pPr marL="0" indent="0">
              <a:buNone/>
            </a:pPr>
            <a:r>
              <a:rPr lang="de-DE" sz="3200"/>
              <a:t>Sichtweise B: Wünsche </a:t>
            </a:r>
            <a:r>
              <a:rPr lang="de-DE" sz="3200" smtClean="0"/>
              <a:t>an die Bilineaerform</a:t>
            </a:r>
          </a:p>
          <a:p>
            <a:endParaRPr lang="de-DE" smtClean="0"/>
          </a:p>
          <a:p>
            <a:r>
              <a:rPr lang="de-DE" i="1" smtClean="0"/>
              <a:t>Stetigkeit</a:t>
            </a:r>
            <a:endParaRPr lang="de-DE" i="1" smtClean="0"/>
          </a:p>
          <a:p>
            <a:r>
              <a:rPr lang="de-DE" i="1" smtClean="0"/>
              <a:t>Koerzivität</a:t>
            </a:r>
          </a:p>
          <a:p>
            <a:r>
              <a:rPr lang="de-DE" i="1" smtClean="0"/>
              <a:t>Symmetrie</a:t>
            </a:r>
          </a:p>
          <a:p>
            <a:r>
              <a:rPr lang="de-DE" i="1"/>
              <a:t>Konsistenz</a:t>
            </a:r>
          </a:p>
          <a:p>
            <a:endParaRPr lang="de-DE" i="1" smtClean="0"/>
          </a:p>
        </p:txBody>
      </p:sp>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808" y="2625105"/>
            <a:ext cx="5256584" cy="4728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Gerade Verbindung 5"/>
          <p:cNvCxnSpPr/>
          <p:nvPr/>
        </p:nvCxnSpPr>
        <p:spPr>
          <a:xfrm flipV="1">
            <a:off x="5911552" y="2504377"/>
            <a:ext cx="2088232" cy="72008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Geschweifte Klammer rechts 9"/>
          <p:cNvSpPr/>
          <p:nvPr/>
        </p:nvSpPr>
        <p:spPr>
          <a:xfrm>
            <a:off x="2267744" y="2265064"/>
            <a:ext cx="216024" cy="1091927"/>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2" name="Rechteck 11"/>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Textfeld 12"/>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3 </a:t>
            </a:r>
            <a:r>
              <a:rPr lang="de-DE" sz="1600" smtClean="0">
                <a:latin typeface="Adobe Arabic" pitchFamily="18" charset="-78"/>
                <a:cs typeface="Adobe Arabic" pitchFamily="18" charset="-78"/>
              </a:rPr>
              <a:t>DG-Verfahren - B</a:t>
            </a:r>
            <a:endParaRPr lang="de-DE" sz="1600" smtClean="0">
              <a:latin typeface="Adobe Arabic" pitchFamily="18" charset="-78"/>
              <a:cs typeface="Adobe Arabic" pitchFamily="18" charset="-78"/>
            </a:endParaRPr>
          </a:p>
          <a:p>
            <a:pPr algn="ctr"/>
            <a:endParaRPr lang="de-DE" sz="1600">
              <a:solidFill>
                <a:schemeClr val="accent5">
                  <a:lumMod val="50000"/>
                </a:schemeClr>
              </a:solidFill>
              <a:latin typeface="Adobe Arabic" pitchFamily="18" charset="-78"/>
              <a:cs typeface="Adobe Arabic" pitchFamily="18" charset="-78"/>
            </a:endParaRPr>
          </a:p>
        </p:txBody>
      </p:sp>
    </p:spTree>
    <p:extLst>
      <p:ext uri="{BB962C8B-B14F-4D97-AF65-F5344CB8AC3E}">
        <p14:creationId xmlns:p14="http://schemas.microsoft.com/office/powerpoint/2010/main" val="23759150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28</a:t>
            </a:fld>
            <a:endParaRPr lang="de-DE"/>
          </a:p>
        </p:txBody>
      </p:sp>
      <p:sp>
        <p:nvSpPr>
          <p:cNvPr id="17" name="Inhaltsplatzhalter 1"/>
          <p:cNvSpPr>
            <a:spLocks noGrp="1"/>
          </p:cNvSpPr>
          <p:nvPr>
            <p:ph idx="1"/>
          </p:nvPr>
        </p:nvSpPr>
        <p:spPr>
          <a:xfrm>
            <a:off x="457200" y="980728"/>
            <a:ext cx="8229600" cy="5145435"/>
          </a:xfrm>
        </p:spPr>
        <p:txBody>
          <a:bodyPr>
            <a:normAutofit/>
          </a:bodyPr>
          <a:lstStyle/>
          <a:p>
            <a:pPr marL="0" indent="0">
              <a:buNone/>
            </a:pPr>
            <a:r>
              <a:rPr lang="de-DE" sz="3200" smtClean="0"/>
              <a:t>Stellschrauben im DG-Verfahren</a:t>
            </a:r>
            <a:endParaRPr lang="de-DE" sz="3200" smtClean="0"/>
          </a:p>
          <a:p>
            <a:endParaRPr lang="de-DE" smtClean="0"/>
          </a:p>
          <a:p>
            <a:r>
              <a:rPr lang="de-DE" smtClean="0"/>
              <a:t>Wahl des numerischen Flusses</a:t>
            </a:r>
          </a:p>
          <a:p>
            <a:pPr lvl="1"/>
            <a:r>
              <a:rPr lang="de-DE" smtClean="0"/>
              <a:t>Hieraus resultieren weitere Parameter, z.B. der nominelle Wert für einen „Strafterm“</a:t>
            </a:r>
            <a:endParaRPr lang="de-DE" smtClean="0"/>
          </a:p>
          <a:p>
            <a:r>
              <a:rPr lang="de-DE" smtClean="0"/>
              <a:t>Wahl des Raumes der Testfunktionen – wir wählen Galerkin-Ansatz:</a:t>
            </a:r>
            <a:br>
              <a:rPr lang="de-DE" smtClean="0"/>
            </a:br>
            <a:r>
              <a:rPr lang="de-DE" smtClean="0"/>
              <a:t>Lösungsraum = Testfunktionenraum</a:t>
            </a:r>
          </a:p>
          <a:p>
            <a:r>
              <a:rPr lang="de-DE" smtClean="0"/>
              <a:t>Triangulierung</a:t>
            </a:r>
          </a:p>
          <a:p>
            <a:r>
              <a:rPr lang="de-DE" smtClean="0"/>
              <a:t>Wahl einer Basis des Finite-Elemente-Raumes – wir benutzen Jacobi-Polynome</a:t>
            </a:r>
            <a:endParaRPr lang="de-DE" smtClean="0"/>
          </a:p>
          <a:p>
            <a:endParaRPr lang="de-DE" i="1" smtClean="0"/>
          </a:p>
        </p:txBody>
      </p:sp>
      <p:sp>
        <p:nvSpPr>
          <p:cNvPr id="11" name="Rechteck 10"/>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Textfeld 11"/>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3 </a:t>
            </a:r>
            <a:r>
              <a:rPr lang="de-DE" sz="1600" smtClean="0">
                <a:latin typeface="Adobe Arabic" pitchFamily="18" charset="-78"/>
                <a:cs typeface="Adobe Arabic" pitchFamily="18" charset="-78"/>
              </a:rPr>
              <a:t>DG-Verfahren</a:t>
            </a:r>
            <a:endParaRPr lang="de-DE" sz="1600" smtClean="0">
              <a:latin typeface="Adobe Arabic" pitchFamily="18" charset="-78"/>
              <a:cs typeface="Adobe Arabic" pitchFamily="18" charset="-78"/>
            </a:endParaRPr>
          </a:p>
          <a:p>
            <a:pPr algn="ctr"/>
            <a:endParaRPr lang="de-DE" sz="1600">
              <a:solidFill>
                <a:schemeClr val="accent5">
                  <a:lumMod val="50000"/>
                </a:schemeClr>
              </a:solidFill>
              <a:latin typeface="Adobe Arabic" pitchFamily="18" charset="-78"/>
              <a:cs typeface="Adobe Arabic" pitchFamily="18" charset="-78"/>
            </a:endParaRPr>
          </a:p>
        </p:txBody>
      </p:sp>
    </p:spTree>
    <p:extLst>
      <p:ext uri="{BB962C8B-B14F-4D97-AF65-F5344CB8AC3E}">
        <p14:creationId xmlns:p14="http://schemas.microsoft.com/office/powerpoint/2010/main" val="27026045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29</a:t>
            </a:fld>
            <a:endParaRPr lang="de-DE"/>
          </a:p>
        </p:txBody>
      </p:sp>
      <p:sp>
        <p:nvSpPr>
          <p:cNvPr id="7" name="Rechteck 6"/>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2. </a:t>
            </a:r>
            <a:r>
              <a:rPr lang="de-DE" sz="1600" smtClean="0">
                <a:latin typeface="Adobe Arabic" pitchFamily="18" charset="-78"/>
                <a:cs typeface="Adobe Arabic" pitchFamily="18" charset="-78"/>
              </a:rPr>
              <a:t>DG-Verfahren</a:t>
            </a:r>
          </a:p>
          <a:p>
            <a:pPr algn="ctr"/>
            <a:endParaRPr lang="de-DE" sz="1600">
              <a:solidFill>
                <a:schemeClr val="accent5">
                  <a:lumMod val="50000"/>
                </a:schemeClr>
              </a:solidFill>
              <a:latin typeface="Adobe Arabic" pitchFamily="18" charset="-78"/>
              <a:cs typeface="Adobe Arabic" pitchFamily="18" charset="-78"/>
            </a:endParaRPr>
          </a:p>
        </p:txBody>
      </p:sp>
      <p:sp>
        <p:nvSpPr>
          <p:cNvPr id="17" name="Inhaltsplatzhalter 1"/>
          <p:cNvSpPr>
            <a:spLocks noGrp="1"/>
          </p:cNvSpPr>
          <p:nvPr>
            <p:ph idx="1"/>
          </p:nvPr>
        </p:nvSpPr>
        <p:spPr>
          <a:xfrm>
            <a:off x="457200" y="980728"/>
            <a:ext cx="8229600" cy="5145435"/>
          </a:xfrm>
        </p:spPr>
        <p:txBody>
          <a:bodyPr>
            <a:normAutofit/>
          </a:bodyPr>
          <a:lstStyle/>
          <a:p>
            <a:pPr marL="0" indent="0">
              <a:buNone/>
            </a:pPr>
            <a:r>
              <a:rPr lang="de-DE" sz="3200" smtClean="0"/>
              <a:t>Stellschrauben im DG-Verfahren</a:t>
            </a:r>
            <a:endParaRPr lang="de-DE" sz="3200" smtClean="0"/>
          </a:p>
          <a:p>
            <a:endParaRPr lang="de-DE" smtClean="0"/>
          </a:p>
          <a:p>
            <a:endParaRPr lang="de-DE" i="1" smtClean="0"/>
          </a:p>
        </p:txBody>
      </p:sp>
    </p:spTree>
    <p:extLst>
      <p:ext uri="{BB962C8B-B14F-4D97-AF65-F5344CB8AC3E}">
        <p14:creationId xmlns:p14="http://schemas.microsoft.com/office/powerpoint/2010/main" val="7651644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pPr marL="0" indent="0">
              <a:buNone/>
            </a:pPr>
            <a:r>
              <a:rPr lang="de-DE" sz="3200" b="1" smtClean="0"/>
              <a:t>Übergang geschlossene        offene Systeme</a:t>
            </a:r>
          </a:p>
        </p:txBody>
      </p:sp>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3</a:t>
            </a:fld>
            <a:endParaRPr lang="de-DE"/>
          </a:p>
        </p:txBody>
      </p:sp>
      <p:sp>
        <p:nvSpPr>
          <p:cNvPr id="7" name="Rechteck 6"/>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1. </a:t>
            </a:r>
            <a:r>
              <a:rPr lang="de-DE" sz="1600" smtClean="0">
                <a:latin typeface="Adobe Arabic" pitchFamily="18" charset="-78"/>
                <a:cs typeface="Adobe Arabic" pitchFamily="18" charset="-78"/>
              </a:rPr>
              <a:t>Problemstellung</a:t>
            </a:r>
          </a:p>
          <a:p>
            <a:pPr algn="ctr"/>
            <a:endParaRPr lang="de-DE" sz="1600">
              <a:solidFill>
                <a:schemeClr val="accent5">
                  <a:lumMod val="50000"/>
                </a:schemeClr>
              </a:solidFill>
              <a:latin typeface="Adobe Arabic" pitchFamily="18" charset="-78"/>
              <a:cs typeface="Adobe Arabic" pitchFamily="18" charset="-78"/>
            </a:endParaRPr>
          </a:p>
        </p:txBody>
      </p:sp>
      <p:cxnSp>
        <p:nvCxnSpPr>
          <p:cNvPr id="14" name="Gerade Verbindung mit Pfeil 13"/>
          <p:cNvCxnSpPr/>
          <p:nvPr/>
        </p:nvCxnSpPr>
        <p:spPr>
          <a:xfrm>
            <a:off x="3635896" y="1283926"/>
            <a:ext cx="36004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Abgerundetes Rechteck 14"/>
          <p:cNvSpPr/>
          <p:nvPr/>
        </p:nvSpPr>
        <p:spPr>
          <a:xfrm>
            <a:off x="539552" y="2996952"/>
            <a:ext cx="3168352" cy="194421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Inhaltsplatzhalter 1"/>
          <p:cNvSpPr txBox="1">
            <a:spLocks/>
          </p:cNvSpPr>
          <p:nvPr/>
        </p:nvSpPr>
        <p:spPr>
          <a:xfrm>
            <a:off x="1115616" y="3366778"/>
            <a:ext cx="2016224" cy="128635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de-DE" sz="2400" smtClean="0"/>
              <a:t>Komplizierter </a:t>
            </a:r>
            <a:br>
              <a:rPr lang="de-DE" sz="2400" smtClean="0"/>
            </a:br>
            <a:r>
              <a:rPr lang="de-DE" sz="2400" smtClean="0"/>
              <a:t>Stromkreis</a:t>
            </a:r>
          </a:p>
          <a:p>
            <a:pPr marL="0" indent="0">
              <a:buFont typeface="Arial" pitchFamily="34" charset="0"/>
              <a:buNone/>
            </a:pPr>
            <a:r>
              <a:rPr lang="de-DE" sz="2400" smtClean="0"/>
              <a:t>(samt Quelle)</a:t>
            </a:r>
          </a:p>
        </p:txBody>
      </p:sp>
      <p:cxnSp>
        <p:nvCxnSpPr>
          <p:cNvPr id="19" name="Gerade Verbindung 18"/>
          <p:cNvCxnSpPr>
            <a:stCxn id="15" idx="0"/>
          </p:cNvCxnSpPr>
          <p:nvPr/>
        </p:nvCxnSpPr>
        <p:spPr>
          <a:xfrm flipV="1">
            <a:off x="2123728" y="2348880"/>
            <a:ext cx="0" cy="648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Gerade Verbindung 20"/>
          <p:cNvCxnSpPr/>
          <p:nvPr/>
        </p:nvCxnSpPr>
        <p:spPr>
          <a:xfrm flipV="1">
            <a:off x="2110036" y="4941168"/>
            <a:ext cx="0" cy="648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Gerade Verbindung 22"/>
          <p:cNvCxnSpPr/>
          <p:nvPr/>
        </p:nvCxnSpPr>
        <p:spPr>
          <a:xfrm>
            <a:off x="2123728" y="2348880"/>
            <a:ext cx="43924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Gerade Verbindung 24"/>
          <p:cNvCxnSpPr/>
          <p:nvPr/>
        </p:nvCxnSpPr>
        <p:spPr>
          <a:xfrm>
            <a:off x="2110036" y="5589240"/>
            <a:ext cx="4392488"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Abgerundetes Rechteck 25"/>
          <p:cNvSpPr/>
          <p:nvPr/>
        </p:nvSpPr>
        <p:spPr>
          <a:xfrm>
            <a:off x="5364088" y="3334080"/>
            <a:ext cx="2304256" cy="130445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Inhaltsplatzhalter 1"/>
          <p:cNvSpPr txBox="1">
            <a:spLocks/>
          </p:cNvSpPr>
          <p:nvPr/>
        </p:nvSpPr>
        <p:spPr>
          <a:xfrm>
            <a:off x="6230095" y="3770559"/>
            <a:ext cx="936104" cy="128635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de-DE" sz="2400" smtClean="0"/>
              <a:t>RTD</a:t>
            </a:r>
          </a:p>
        </p:txBody>
      </p:sp>
      <p:cxnSp>
        <p:nvCxnSpPr>
          <p:cNvPr id="29" name="Gerade Verbindung 28"/>
          <p:cNvCxnSpPr>
            <a:endCxn id="26" idx="0"/>
          </p:cNvCxnSpPr>
          <p:nvPr/>
        </p:nvCxnSpPr>
        <p:spPr>
          <a:xfrm>
            <a:off x="6502524" y="2348880"/>
            <a:ext cx="13692" cy="985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Gerade Verbindung 30"/>
          <p:cNvCxnSpPr/>
          <p:nvPr/>
        </p:nvCxnSpPr>
        <p:spPr>
          <a:xfrm>
            <a:off x="6488832" y="4638531"/>
            <a:ext cx="13692" cy="985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Gerade Verbindung 33"/>
          <p:cNvCxnSpPr>
            <a:endCxn id="39" idx="1"/>
          </p:cNvCxnSpPr>
          <p:nvPr/>
        </p:nvCxnSpPr>
        <p:spPr>
          <a:xfrm>
            <a:off x="4258509" y="2133701"/>
            <a:ext cx="237115" cy="4303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Gerade Verbindung 34"/>
          <p:cNvCxnSpPr>
            <a:endCxn id="38" idx="7"/>
          </p:cNvCxnSpPr>
          <p:nvPr/>
        </p:nvCxnSpPr>
        <p:spPr>
          <a:xfrm flipH="1">
            <a:off x="4309426" y="2133701"/>
            <a:ext cx="237115" cy="4303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Ellipse 37"/>
          <p:cNvSpPr/>
          <p:nvPr/>
        </p:nvSpPr>
        <p:spPr>
          <a:xfrm>
            <a:off x="4186501" y="2537695"/>
            <a:ext cx="144016" cy="18002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9" name="Ellipse 38"/>
          <p:cNvSpPr/>
          <p:nvPr/>
        </p:nvSpPr>
        <p:spPr>
          <a:xfrm>
            <a:off x="4474533" y="2537695"/>
            <a:ext cx="144016" cy="18002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2" name="Gerade Verbindung 41"/>
          <p:cNvCxnSpPr>
            <a:endCxn id="45" idx="1"/>
          </p:cNvCxnSpPr>
          <p:nvPr/>
        </p:nvCxnSpPr>
        <p:spPr>
          <a:xfrm>
            <a:off x="4269055" y="5374061"/>
            <a:ext cx="237115" cy="4303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Gerade Verbindung 42"/>
          <p:cNvCxnSpPr>
            <a:endCxn id="44" idx="7"/>
          </p:cNvCxnSpPr>
          <p:nvPr/>
        </p:nvCxnSpPr>
        <p:spPr>
          <a:xfrm flipH="1">
            <a:off x="4319972" y="5374061"/>
            <a:ext cx="237115" cy="4303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Ellipse 43"/>
          <p:cNvSpPr/>
          <p:nvPr/>
        </p:nvSpPr>
        <p:spPr>
          <a:xfrm>
            <a:off x="4197047" y="5778055"/>
            <a:ext cx="144016" cy="18002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Ellipse 44"/>
          <p:cNvSpPr/>
          <p:nvPr/>
        </p:nvSpPr>
        <p:spPr>
          <a:xfrm>
            <a:off x="4485079" y="5778055"/>
            <a:ext cx="144016" cy="18002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44" grpId="0" animBg="1"/>
      <p:bldP spid="4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251520" y="1379909"/>
            <a:ext cx="8496944" cy="5145435"/>
          </a:xfrm>
        </p:spPr>
        <p:txBody>
          <a:bodyPr>
            <a:noAutofit/>
          </a:bodyPr>
          <a:lstStyle/>
          <a:p>
            <a:pPr>
              <a:buNone/>
            </a:pPr>
            <a:r>
              <a:rPr lang="de-DE" sz="1800" smtClean="0"/>
              <a:t>[1] Renn, Ortwin, </a:t>
            </a:r>
            <a:r>
              <a:rPr lang="de-DE" sz="1800" err="1" smtClean="0"/>
              <a:t>ed</a:t>
            </a:r>
            <a:r>
              <a:rPr lang="de-DE" sz="1800" smtClean="0"/>
              <a:t>. Partitionierung und Transmutation: Forschung–Entwicklung–Gesellschaftliche Implikationen. Herbert Utz Verlag, 2014.</a:t>
            </a:r>
          </a:p>
          <a:p>
            <a:pPr>
              <a:buNone/>
            </a:pPr>
            <a:r>
              <a:rPr lang="de-DE" sz="1800" smtClean="0"/>
              <a:t>[2] Huber, Josef, Werner Mester, und Wolfgang Thomas. "Sicherheitsaspekte der Wiederaufbereitung von Kernbrennstoffen." GRS, 1987.</a:t>
            </a:r>
          </a:p>
          <a:p>
            <a:pPr>
              <a:buNone/>
            </a:pPr>
            <a:r>
              <a:rPr lang="de-DE" sz="1800" smtClean="0"/>
              <a:t>[3] Mueller, Alex C. </a:t>
            </a:r>
            <a:r>
              <a:rPr lang="de-DE" sz="1800" err="1" smtClean="0"/>
              <a:t>and</a:t>
            </a:r>
            <a:r>
              <a:rPr lang="de-DE" sz="1800" smtClean="0"/>
              <a:t> Hamid </a:t>
            </a:r>
            <a:r>
              <a:rPr lang="de-DE" sz="1800" err="1" smtClean="0"/>
              <a:t>Ait</a:t>
            </a:r>
            <a:r>
              <a:rPr lang="de-DE" sz="1800" smtClean="0"/>
              <a:t> Abderrahim. "Transmutation von radioaktivem Abfall." In: Physik Journal 11 (2010), Seiten 33-38.</a:t>
            </a:r>
          </a:p>
          <a:p>
            <a:pPr>
              <a:buNone/>
            </a:pPr>
            <a:r>
              <a:rPr lang="de-DE" sz="1800" smtClean="0"/>
              <a:t>[4] </a:t>
            </a:r>
            <a:r>
              <a:rPr lang="de-DE" sz="1800" err="1" smtClean="0"/>
              <a:t>Varaine</a:t>
            </a:r>
            <a:r>
              <a:rPr lang="de-DE" sz="1800" smtClean="0"/>
              <a:t>, F., et al. "</a:t>
            </a:r>
            <a:r>
              <a:rPr lang="de-DE" sz="1800" err="1" smtClean="0"/>
              <a:t>Overview</a:t>
            </a:r>
            <a:r>
              <a:rPr lang="de-DE" sz="1800" smtClean="0"/>
              <a:t> on </a:t>
            </a:r>
            <a:r>
              <a:rPr lang="de-DE" sz="1800" err="1" smtClean="0"/>
              <a:t>homogeneous</a:t>
            </a:r>
            <a:r>
              <a:rPr lang="de-DE" sz="1800" smtClean="0"/>
              <a:t> </a:t>
            </a:r>
            <a:r>
              <a:rPr lang="de-DE" sz="1800" err="1" smtClean="0"/>
              <a:t>and</a:t>
            </a:r>
            <a:r>
              <a:rPr lang="de-DE" sz="1800" smtClean="0"/>
              <a:t> </a:t>
            </a:r>
            <a:r>
              <a:rPr lang="de-DE" sz="1800" err="1" smtClean="0"/>
              <a:t>heterogeneous</a:t>
            </a:r>
            <a:r>
              <a:rPr lang="de-DE" sz="1800" smtClean="0"/>
              <a:t> </a:t>
            </a:r>
            <a:r>
              <a:rPr lang="de-DE" sz="1800" err="1" smtClean="0"/>
              <a:t>transmutation</a:t>
            </a:r>
            <a:r>
              <a:rPr lang="de-DE" sz="1800" smtClean="0"/>
              <a:t> in a </a:t>
            </a:r>
            <a:r>
              <a:rPr lang="de-DE" sz="1800" err="1" smtClean="0"/>
              <a:t>new</a:t>
            </a:r>
            <a:r>
              <a:rPr lang="de-DE" sz="1800" smtClean="0"/>
              <a:t> French SFR: </a:t>
            </a:r>
            <a:r>
              <a:rPr lang="de-DE" sz="1800" err="1" smtClean="0"/>
              <a:t>Reactor</a:t>
            </a:r>
            <a:r>
              <a:rPr lang="de-DE" sz="1800" smtClean="0"/>
              <a:t> </a:t>
            </a:r>
            <a:r>
              <a:rPr lang="de-DE" sz="1800" err="1" smtClean="0"/>
              <a:t>and</a:t>
            </a:r>
            <a:r>
              <a:rPr lang="de-DE" sz="1800" smtClean="0"/>
              <a:t> </a:t>
            </a:r>
            <a:r>
              <a:rPr lang="de-DE" sz="1800" err="1" smtClean="0"/>
              <a:t>fuel</a:t>
            </a:r>
            <a:r>
              <a:rPr lang="de-DE" sz="1800" smtClean="0"/>
              <a:t> </a:t>
            </a:r>
            <a:r>
              <a:rPr lang="de-DE" sz="1800" err="1" smtClean="0"/>
              <a:t>cycle</a:t>
            </a:r>
            <a:r>
              <a:rPr lang="de-DE" sz="1800" smtClean="0"/>
              <a:t> </a:t>
            </a:r>
            <a:r>
              <a:rPr lang="de-DE" sz="1800" err="1" smtClean="0"/>
              <a:t>impact</a:t>
            </a:r>
            <a:r>
              <a:rPr lang="de-DE" sz="1800" smtClean="0"/>
              <a:t>." In: </a:t>
            </a:r>
            <a:r>
              <a:rPr lang="de-DE" sz="1800" err="1" smtClean="0"/>
              <a:t>Actinide</a:t>
            </a:r>
            <a:r>
              <a:rPr lang="de-DE" sz="1800" smtClean="0"/>
              <a:t> </a:t>
            </a:r>
            <a:r>
              <a:rPr lang="de-DE" sz="1800" err="1" smtClean="0"/>
              <a:t>and</a:t>
            </a:r>
            <a:r>
              <a:rPr lang="de-DE" sz="1800" smtClean="0"/>
              <a:t> Fission </a:t>
            </a:r>
            <a:r>
              <a:rPr lang="de-DE" sz="1800" err="1" smtClean="0"/>
              <a:t>Product</a:t>
            </a:r>
            <a:r>
              <a:rPr lang="de-DE" sz="1800" smtClean="0"/>
              <a:t> </a:t>
            </a:r>
            <a:r>
              <a:rPr lang="de-DE" sz="1800" err="1" smtClean="0"/>
              <a:t>Partitioning</a:t>
            </a:r>
            <a:r>
              <a:rPr lang="de-DE" sz="1800" smtClean="0"/>
              <a:t> </a:t>
            </a:r>
            <a:r>
              <a:rPr lang="de-DE" sz="1800" err="1" smtClean="0"/>
              <a:t>and</a:t>
            </a:r>
            <a:r>
              <a:rPr lang="de-DE" sz="1800" smtClean="0"/>
              <a:t> Transmutation (2010), Seiten 113-122.</a:t>
            </a:r>
          </a:p>
          <a:p>
            <a:pPr>
              <a:buNone/>
            </a:pPr>
            <a:r>
              <a:rPr lang="de-DE" sz="1800" smtClean="0"/>
              <a:t>[5] Merk, Bruno, et al. "On </a:t>
            </a:r>
            <a:r>
              <a:rPr lang="de-DE" sz="1800" err="1" smtClean="0"/>
              <a:t>the</a:t>
            </a:r>
            <a:r>
              <a:rPr lang="de-DE" sz="1800" smtClean="0"/>
              <a:t> </a:t>
            </a:r>
            <a:r>
              <a:rPr lang="de-DE" sz="1800" err="1" smtClean="0"/>
              <a:t>use</a:t>
            </a:r>
            <a:r>
              <a:rPr lang="de-DE" sz="1800" smtClean="0"/>
              <a:t> </a:t>
            </a:r>
            <a:r>
              <a:rPr lang="de-DE" sz="1800" err="1" smtClean="0"/>
              <a:t>of</a:t>
            </a:r>
            <a:r>
              <a:rPr lang="de-DE" sz="1800" smtClean="0"/>
              <a:t> a </a:t>
            </a:r>
            <a:r>
              <a:rPr lang="de-DE" sz="1800" err="1" smtClean="0"/>
              <a:t>molten</a:t>
            </a:r>
            <a:r>
              <a:rPr lang="de-DE" sz="1800" smtClean="0"/>
              <a:t> </a:t>
            </a:r>
            <a:r>
              <a:rPr lang="de-DE" sz="1800" err="1" smtClean="0"/>
              <a:t>salt</a:t>
            </a:r>
            <a:r>
              <a:rPr lang="de-DE" sz="1800" smtClean="0"/>
              <a:t> fast </a:t>
            </a:r>
            <a:r>
              <a:rPr lang="de-DE" sz="1800" err="1" smtClean="0"/>
              <a:t>reactor</a:t>
            </a:r>
            <a:r>
              <a:rPr lang="de-DE" sz="1800" smtClean="0"/>
              <a:t> </a:t>
            </a:r>
            <a:r>
              <a:rPr lang="de-DE" sz="1800" err="1" smtClean="0"/>
              <a:t>to</a:t>
            </a:r>
            <a:r>
              <a:rPr lang="de-DE" sz="1800" smtClean="0"/>
              <a:t> </a:t>
            </a:r>
            <a:r>
              <a:rPr lang="de-DE" sz="1800" err="1" smtClean="0"/>
              <a:t>apply</a:t>
            </a:r>
            <a:r>
              <a:rPr lang="de-DE" sz="1800" smtClean="0"/>
              <a:t> an </a:t>
            </a:r>
            <a:r>
              <a:rPr lang="de-DE" sz="1800" err="1" smtClean="0"/>
              <a:t>idealized</a:t>
            </a:r>
            <a:r>
              <a:rPr lang="de-DE" sz="1800" smtClean="0"/>
              <a:t> </a:t>
            </a:r>
            <a:r>
              <a:rPr lang="de-DE" sz="1800" err="1" smtClean="0"/>
              <a:t>transmutation</a:t>
            </a:r>
            <a:r>
              <a:rPr lang="de-DE" sz="1800" smtClean="0"/>
              <a:t> </a:t>
            </a:r>
            <a:r>
              <a:rPr lang="de-DE" sz="1800" err="1" smtClean="0"/>
              <a:t>scenario</a:t>
            </a:r>
            <a:r>
              <a:rPr lang="de-DE" sz="1800" smtClean="0"/>
              <a:t> </a:t>
            </a:r>
            <a:r>
              <a:rPr lang="de-DE" sz="1800" err="1" smtClean="0"/>
              <a:t>for</a:t>
            </a:r>
            <a:r>
              <a:rPr lang="de-DE" sz="1800" smtClean="0"/>
              <a:t> </a:t>
            </a:r>
            <a:r>
              <a:rPr lang="de-DE" sz="1800" err="1" smtClean="0"/>
              <a:t>the</a:t>
            </a:r>
            <a:r>
              <a:rPr lang="de-DE" sz="1800" smtClean="0"/>
              <a:t> </a:t>
            </a:r>
            <a:r>
              <a:rPr lang="de-DE" sz="1800" err="1" smtClean="0"/>
              <a:t>nuclear</a:t>
            </a:r>
            <a:r>
              <a:rPr lang="de-DE" sz="1800" smtClean="0"/>
              <a:t> </a:t>
            </a:r>
            <a:r>
              <a:rPr lang="de-DE" sz="1800" err="1" smtClean="0"/>
              <a:t>phase</a:t>
            </a:r>
            <a:r>
              <a:rPr lang="de-DE" sz="1800" smtClean="0"/>
              <a:t> out." In: </a:t>
            </a:r>
            <a:r>
              <a:rPr lang="de-DE" sz="1800" err="1" smtClean="0"/>
              <a:t>PloS</a:t>
            </a:r>
            <a:r>
              <a:rPr lang="de-DE" sz="1800" smtClean="0"/>
              <a:t> </a:t>
            </a:r>
            <a:r>
              <a:rPr lang="de-DE" sz="1800" err="1" smtClean="0"/>
              <a:t>one</a:t>
            </a:r>
            <a:r>
              <a:rPr lang="de-DE" sz="1800" smtClean="0"/>
              <a:t> 9.4 (2014): e92776.</a:t>
            </a:r>
          </a:p>
          <a:p>
            <a:pPr>
              <a:buNone/>
            </a:pPr>
            <a:r>
              <a:rPr lang="de-DE" sz="1800" smtClean="0"/>
              <a:t>[6] </a:t>
            </a:r>
            <a:r>
              <a:rPr lang="de-DE" sz="1800" smtClean="0">
                <a:hlinkClick r:id="rId2"/>
              </a:rPr>
              <a:t>https://www.welt.de/img/wissenschaft/mobile101678711/1752509087-ci102l-w1024/fp-atom-teaser2-DW-Kultur-Juelich-jpg.jpg</a:t>
            </a:r>
            <a:endParaRPr lang="de-DE" sz="1800" smtClean="0"/>
          </a:p>
          <a:p>
            <a:pPr>
              <a:buNone/>
            </a:pPr>
            <a:r>
              <a:rPr lang="de-DE" sz="1800" smtClean="0"/>
              <a:t>[7] </a:t>
            </a:r>
            <a:r>
              <a:rPr lang="de-DE" sz="1800" err="1" smtClean="0"/>
              <a:t>Malmbeck</a:t>
            </a:r>
            <a:r>
              <a:rPr lang="de-DE" sz="1800" smtClean="0"/>
              <a:t>, R., et al. "</a:t>
            </a:r>
            <a:r>
              <a:rPr lang="de-DE" sz="1800" err="1" smtClean="0"/>
              <a:t>Advanced</a:t>
            </a:r>
            <a:r>
              <a:rPr lang="de-DE" sz="1800" smtClean="0"/>
              <a:t> </a:t>
            </a:r>
            <a:r>
              <a:rPr lang="de-DE" sz="1800" err="1" smtClean="0"/>
              <a:t>fuel</a:t>
            </a:r>
            <a:r>
              <a:rPr lang="de-DE" sz="1800" smtClean="0"/>
              <a:t> </a:t>
            </a:r>
            <a:r>
              <a:rPr lang="de-DE" sz="1800" err="1" smtClean="0"/>
              <a:t>cycle</a:t>
            </a:r>
            <a:r>
              <a:rPr lang="de-DE" sz="1800" smtClean="0"/>
              <a:t> </a:t>
            </a:r>
            <a:r>
              <a:rPr lang="de-DE" sz="1800" err="1" smtClean="0"/>
              <a:t>options</a:t>
            </a:r>
            <a:r>
              <a:rPr lang="de-DE" sz="1800" smtClean="0"/>
              <a:t>." </a:t>
            </a:r>
            <a:r>
              <a:rPr lang="de-DE" sz="1800" err="1" smtClean="0"/>
              <a:t>Energy</a:t>
            </a:r>
            <a:r>
              <a:rPr lang="de-DE" sz="1800" smtClean="0"/>
              <a:t> </a:t>
            </a:r>
            <a:r>
              <a:rPr lang="de-DE" sz="1800" err="1" smtClean="0"/>
              <a:t>Procedia</a:t>
            </a:r>
            <a:r>
              <a:rPr lang="de-DE" sz="1800" smtClean="0"/>
              <a:t> 7 (2011): 93-102.</a:t>
            </a:r>
          </a:p>
          <a:p>
            <a:pPr>
              <a:buNone/>
            </a:pPr>
            <a:r>
              <a:rPr lang="de-DE" sz="1800" smtClean="0"/>
              <a:t>[8] </a:t>
            </a:r>
            <a:r>
              <a:rPr lang="de-DE" sz="1800" smtClean="0">
                <a:hlinkClick r:id="rId3"/>
              </a:rPr>
              <a:t>http://francis.naukas.com/2010/08/11/el-ascenso-y-la-caida-del-rubbiatron-en-zaragoza-laesa-y-el-acelerador-de-energia-propuesto-por-carlo-rubbia/</a:t>
            </a:r>
            <a:endParaRPr lang="de-DE" sz="1800" smtClean="0"/>
          </a:p>
        </p:txBody>
      </p:sp>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30</a:t>
            </a:fld>
            <a:endParaRPr lang="de-DE"/>
          </a:p>
        </p:txBody>
      </p:sp>
      <p:sp>
        <p:nvSpPr>
          <p:cNvPr id="7" name="Titel 1"/>
          <p:cNvSpPr txBox="1">
            <a:spLocks/>
          </p:cNvSpPr>
          <p:nvPr/>
        </p:nvSpPr>
        <p:spPr>
          <a:xfrm>
            <a:off x="467544" y="620688"/>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de-DE" sz="4400" b="0" i="0" u="none" strike="noStrike" kern="1200" cap="none" spc="0" normalizeH="0" baseline="0" noProof="0" smtClean="0">
                <a:ln>
                  <a:noFill/>
                </a:ln>
                <a:solidFill>
                  <a:schemeClr val="tx1"/>
                </a:solidFill>
                <a:effectLst/>
                <a:uLnTx/>
                <a:uFillTx/>
                <a:latin typeface="Adobe Arabic" pitchFamily="18" charset="-78"/>
                <a:ea typeface="+mj-ea"/>
                <a:cs typeface="Adobe Arabic" pitchFamily="18" charset="-78"/>
              </a:rPr>
              <a:t>Quellen</a:t>
            </a:r>
            <a:endParaRPr kumimoji="0" lang="de-DE" sz="4400" b="0" i="0" u="none" strike="noStrike" kern="1200" cap="none" spc="0" normalizeH="0" baseline="0" noProof="0">
              <a:ln>
                <a:noFill/>
              </a:ln>
              <a:solidFill>
                <a:schemeClr val="tx1"/>
              </a:solidFill>
              <a:effectLst/>
              <a:uLnTx/>
              <a:uFillTx/>
              <a:latin typeface="Adobe Arabic" pitchFamily="18" charset="-78"/>
              <a:ea typeface="+mj-ea"/>
              <a:cs typeface="Adobe Arabic" pitchFamily="18" charset="-78"/>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251520" y="1379909"/>
            <a:ext cx="8445624" cy="5145435"/>
          </a:xfrm>
        </p:spPr>
        <p:txBody>
          <a:bodyPr>
            <a:normAutofit/>
          </a:bodyPr>
          <a:lstStyle/>
          <a:p>
            <a:pPr>
              <a:buNone/>
            </a:pPr>
            <a:r>
              <a:rPr lang="de-DE" sz="1800" smtClean="0"/>
              <a:t>[9]   </a:t>
            </a:r>
            <a:r>
              <a:rPr lang="de-DE" sz="1800" smtClean="0">
                <a:hlinkClick r:id="rId2"/>
              </a:rPr>
              <a:t>http://myrrha.sckcen.be/en/</a:t>
            </a:r>
            <a:endParaRPr lang="de-DE" sz="1800" smtClean="0"/>
          </a:p>
          <a:p>
            <a:pPr>
              <a:buNone/>
            </a:pPr>
            <a:r>
              <a:rPr lang="de-DE" sz="1800" smtClean="0"/>
              <a:t>[10] Smidt, Dieter. Reaktor-Sicherheitstechnik: Sicherheitssysteme und Störfallanalyse für Leichtwasserreaktoren und schnelle Brüter. Springer-Verlag, 2013.</a:t>
            </a:r>
          </a:p>
          <a:p>
            <a:pPr>
              <a:buNone/>
            </a:pPr>
            <a:r>
              <a:rPr lang="de-DE" sz="1800" smtClean="0"/>
              <a:t>[11] </a:t>
            </a:r>
            <a:r>
              <a:rPr lang="de-DE" sz="1800" smtClean="0">
                <a:hlinkClick r:id="rId3"/>
              </a:rPr>
              <a:t>https://www.j-parc.jp/Transmutation/en/index.html</a:t>
            </a:r>
            <a:endParaRPr lang="de-DE" sz="1800" smtClean="0"/>
          </a:p>
          <a:p>
            <a:pPr>
              <a:buNone/>
            </a:pPr>
            <a:r>
              <a:rPr lang="de-DE" sz="1800" smtClean="0"/>
              <a:t>[12] </a:t>
            </a:r>
            <a:r>
              <a:rPr lang="de-DE" sz="1800" smtClean="0">
                <a:hlinkClick r:id="rId4"/>
              </a:rPr>
              <a:t>https://www.gen-4.org/gif/jcms/c_59461/generation-iv-systems</a:t>
            </a:r>
            <a:endParaRPr lang="de-DE" sz="1800" smtClean="0"/>
          </a:p>
          <a:p>
            <a:pPr>
              <a:buNone/>
            </a:pPr>
            <a:r>
              <a:rPr lang="de-DE" sz="1800" smtClean="0"/>
              <a:t>[13] </a:t>
            </a:r>
            <a:r>
              <a:rPr lang="de-DE" sz="1800" smtClean="0">
                <a:hlinkClick r:id="rId5"/>
              </a:rPr>
              <a:t>http://www.nndc.bnl.gov/nudat2/</a:t>
            </a:r>
            <a:endParaRPr lang="de-DE" sz="1800" smtClean="0"/>
          </a:p>
          <a:p>
            <a:pPr>
              <a:buNone/>
            </a:pPr>
            <a:r>
              <a:rPr lang="de-DE" sz="1800" smtClean="0"/>
              <a:t>[14] </a:t>
            </a:r>
            <a:r>
              <a:rPr lang="de-DE" sz="1800" err="1" smtClean="0"/>
              <a:t>Bowman</a:t>
            </a:r>
            <a:r>
              <a:rPr lang="de-DE" sz="1800" smtClean="0"/>
              <a:t>, Charles D. "</a:t>
            </a:r>
            <a:r>
              <a:rPr lang="de-DE" sz="1800" err="1" smtClean="0"/>
              <a:t>Accelerator-driven</a:t>
            </a:r>
            <a:r>
              <a:rPr lang="de-DE" sz="1800" smtClean="0"/>
              <a:t> </a:t>
            </a:r>
            <a:r>
              <a:rPr lang="de-DE" sz="1800" err="1" smtClean="0"/>
              <a:t>systems</a:t>
            </a:r>
            <a:r>
              <a:rPr lang="de-DE" sz="1800" smtClean="0"/>
              <a:t> </a:t>
            </a:r>
            <a:r>
              <a:rPr lang="de-DE" sz="1800" err="1" smtClean="0"/>
              <a:t>for</a:t>
            </a:r>
            <a:r>
              <a:rPr lang="de-DE" sz="1800" smtClean="0"/>
              <a:t> </a:t>
            </a:r>
            <a:r>
              <a:rPr lang="de-DE" sz="1800" err="1" smtClean="0"/>
              <a:t>nuclear</a:t>
            </a:r>
            <a:r>
              <a:rPr lang="de-DE" sz="1800" smtClean="0"/>
              <a:t> </a:t>
            </a:r>
            <a:r>
              <a:rPr lang="de-DE" sz="1800" err="1" smtClean="0"/>
              <a:t>waste</a:t>
            </a:r>
            <a:r>
              <a:rPr lang="de-DE" sz="1800" smtClean="0"/>
              <a:t> </a:t>
            </a:r>
            <a:r>
              <a:rPr lang="de-DE" sz="1800" err="1" smtClean="0"/>
              <a:t>transmutation</a:t>
            </a:r>
            <a:r>
              <a:rPr lang="de-DE" sz="1800" smtClean="0"/>
              <a:t>." Annual Review </a:t>
            </a:r>
            <a:r>
              <a:rPr lang="de-DE" sz="1800" err="1" smtClean="0"/>
              <a:t>of</a:t>
            </a:r>
            <a:r>
              <a:rPr lang="de-DE" sz="1800" smtClean="0"/>
              <a:t> </a:t>
            </a:r>
            <a:r>
              <a:rPr lang="de-DE" sz="1800" err="1" smtClean="0"/>
              <a:t>Nuclear</a:t>
            </a:r>
            <a:r>
              <a:rPr lang="de-DE" sz="1800" smtClean="0"/>
              <a:t> </a:t>
            </a:r>
            <a:r>
              <a:rPr lang="de-DE" sz="1800" err="1" smtClean="0"/>
              <a:t>and</a:t>
            </a:r>
            <a:r>
              <a:rPr lang="de-DE" sz="1800" smtClean="0"/>
              <a:t> </a:t>
            </a:r>
            <a:r>
              <a:rPr lang="de-DE" sz="1800" err="1" smtClean="0"/>
              <a:t>Particle</a:t>
            </a:r>
            <a:r>
              <a:rPr lang="de-DE" sz="1800" smtClean="0"/>
              <a:t> Science 48.1 (1998): 505-556.</a:t>
            </a:r>
          </a:p>
          <a:p>
            <a:pPr>
              <a:buNone/>
            </a:pPr>
            <a:r>
              <a:rPr lang="de-DE" sz="1800" smtClean="0"/>
              <a:t>[15] </a:t>
            </a:r>
            <a:r>
              <a:rPr lang="de-DE" sz="1800" err="1" smtClean="0"/>
              <a:t>Nünighoff</a:t>
            </a:r>
            <a:r>
              <a:rPr lang="de-DE" sz="1800" smtClean="0"/>
              <a:t>, Kay. Sicherheitstechnik im Wandel nuklearer Systeme: Strahlenschutz bei </a:t>
            </a:r>
            <a:r>
              <a:rPr lang="de-DE" sz="1800" err="1" smtClean="0"/>
              <a:t>Spallationsneutronenquellen</a:t>
            </a:r>
            <a:r>
              <a:rPr lang="de-DE" sz="1800" smtClean="0"/>
              <a:t> und Transmutationsanlagen. Vol. 40. Forschungszentrum Jülich, 2009.</a:t>
            </a:r>
          </a:p>
          <a:p>
            <a:pPr>
              <a:buNone/>
            </a:pPr>
            <a:endParaRPr lang="de-DE" sz="1800"/>
          </a:p>
        </p:txBody>
      </p:sp>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31</a:t>
            </a:fld>
            <a:endParaRPr lang="de-DE"/>
          </a:p>
        </p:txBody>
      </p:sp>
      <p:sp>
        <p:nvSpPr>
          <p:cNvPr id="6" name="Textplatzhalter 5"/>
          <p:cNvSpPr>
            <a:spLocks noGrp="1"/>
          </p:cNvSpPr>
          <p:nvPr>
            <p:ph type="body" sz="quarter" idx="13"/>
          </p:nvPr>
        </p:nvSpPr>
        <p:spPr/>
        <p:txBody>
          <a:bodyPr/>
          <a:lstStyle/>
          <a:p>
            <a:endParaRPr lang="de-DE"/>
          </a:p>
        </p:txBody>
      </p:sp>
      <p:sp>
        <p:nvSpPr>
          <p:cNvPr id="8" name="Titel 1"/>
          <p:cNvSpPr txBox="1">
            <a:spLocks/>
          </p:cNvSpPr>
          <p:nvPr/>
        </p:nvSpPr>
        <p:spPr>
          <a:xfrm>
            <a:off x="467544" y="620688"/>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de-DE" sz="4400" b="0" i="0" u="none" strike="noStrike" kern="1200" cap="none" spc="0" normalizeH="0" baseline="0" noProof="0" smtClean="0">
                <a:ln>
                  <a:noFill/>
                </a:ln>
                <a:solidFill>
                  <a:schemeClr val="tx1"/>
                </a:solidFill>
                <a:effectLst/>
                <a:uLnTx/>
                <a:uFillTx/>
                <a:latin typeface="Adobe Arabic" pitchFamily="18" charset="-78"/>
                <a:ea typeface="+mj-ea"/>
                <a:cs typeface="Adobe Arabic" pitchFamily="18" charset="-78"/>
              </a:rPr>
              <a:t>Quellen</a:t>
            </a:r>
            <a:endParaRPr kumimoji="0" lang="de-DE" sz="4400" b="0" i="0" u="none" strike="noStrike" kern="1200" cap="none" spc="0" normalizeH="0" baseline="0" noProof="0">
              <a:ln>
                <a:noFill/>
              </a:ln>
              <a:solidFill>
                <a:schemeClr val="tx1"/>
              </a:solidFill>
              <a:effectLst/>
              <a:uLnTx/>
              <a:uFillTx/>
              <a:latin typeface="Adobe Arabic" pitchFamily="18" charset="-78"/>
              <a:ea typeface="+mj-ea"/>
              <a:cs typeface="Adobe Arabic" pitchFamily="18" charset="-78"/>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pPr marL="0" indent="0">
              <a:buNone/>
            </a:pPr>
            <a:r>
              <a:rPr lang="de-DE" sz="3200" b="1" smtClean="0"/>
              <a:t>Übergang geschlossene        offene Systeme</a:t>
            </a:r>
          </a:p>
        </p:txBody>
      </p:sp>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4</a:t>
            </a:fld>
            <a:endParaRPr lang="de-DE"/>
          </a:p>
        </p:txBody>
      </p:sp>
      <p:sp>
        <p:nvSpPr>
          <p:cNvPr id="7" name="Rechteck 6"/>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1. </a:t>
            </a:r>
            <a:r>
              <a:rPr lang="de-DE" sz="1600" smtClean="0">
                <a:latin typeface="Adobe Arabic" pitchFamily="18" charset="-78"/>
                <a:cs typeface="Adobe Arabic" pitchFamily="18" charset="-78"/>
              </a:rPr>
              <a:t>Problemstellung</a:t>
            </a:r>
          </a:p>
          <a:p>
            <a:pPr algn="ctr"/>
            <a:endParaRPr lang="de-DE" sz="1600">
              <a:solidFill>
                <a:schemeClr val="accent5">
                  <a:lumMod val="50000"/>
                </a:schemeClr>
              </a:solidFill>
              <a:latin typeface="Adobe Arabic" pitchFamily="18" charset="-78"/>
              <a:cs typeface="Adobe Arabic" pitchFamily="18" charset="-78"/>
            </a:endParaRPr>
          </a:p>
        </p:txBody>
      </p:sp>
      <p:cxnSp>
        <p:nvCxnSpPr>
          <p:cNvPr id="23" name="Gerade Verbindung 22"/>
          <p:cNvCxnSpPr/>
          <p:nvPr/>
        </p:nvCxnSpPr>
        <p:spPr>
          <a:xfrm>
            <a:off x="3923928" y="2348880"/>
            <a:ext cx="25785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Gerade Verbindung 24"/>
          <p:cNvCxnSpPr/>
          <p:nvPr/>
        </p:nvCxnSpPr>
        <p:spPr>
          <a:xfrm>
            <a:off x="3923928" y="5589240"/>
            <a:ext cx="2564904"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Abgerundetes Rechteck 25"/>
          <p:cNvSpPr/>
          <p:nvPr/>
        </p:nvSpPr>
        <p:spPr>
          <a:xfrm>
            <a:off x="5364088" y="3334080"/>
            <a:ext cx="2304256" cy="130445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Inhaltsplatzhalter 1"/>
          <p:cNvSpPr txBox="1">
            <a:spLocks/>
          </p:cNvSpPr>
          <p:nvPr/>
        </p:nvSpPr>
        <p:spPr>
          <a:xfrm>
            <a:off x="6141318" y="3717293"/>
            <a:ext cx="936104" cy="128635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de-DE" sz="3200" smtClean="0"/>
              <a:t>RTD</a:t>
            </a:r>
          </a:p>
        </p:txBody>
      </p:sp>
      <p:cxnSp>
        <p:nvCxnSpPr>
          <p:cNvPr id="29" name="Gerade Verbindung 28"/>
          <p:cNvCxnSpPr>
            <a:endCxn id="26" idx="0"/>
          </p:cNvCxnSpPr>
          <p:nvPr/>
        </p:nvCxnSpPr>
        <p:spPr>
          <a:xfrm>
            <a:off x="6502524" y="2348880"/>
            <a:ext cx="13692" cy="985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Gerade Verbindung 30"/>
          <p:cNvCxnSpPr/>
          <p:nvPr/>
        </p:nvCxnSpPr>
        <p:spPr>
          <a:xfrm>
            <a:off x="6488832" y="4638531"/>
            <a:ext cx="0" cy="950709"/>
          </a:xfrm>
          <a:prstGeom prst="line">
            <a:avLst/>
          </a:prstGeom>
        </p:spPr>
        <p:style>
          <a:lnRef idx="1">
            <a:schemeClr val="accent1"/>
          </a:lnRef>
          <a:fillRef idx="0">
            <a:schemeClr val="accent1"/>
          </a:fillRef>
          <a:effectRef idx="0">
            <a:schemeClr val="accent1"/>
          </a:effectRef>
          <a:fontRef idx="minor">
            <a:schemeClr val="tx1"/>
          </a:fontRef>
        </p:style>
      </p:cxnSp>
      <p:sp>
        <p:nvSpPr>
          <p:cNvPr id="6" name="Ellipse 5"/>
          <p:cNvSpPr/>
          <p:nvPr/>
        </p:nvSpPr>
        <p:spPr>
          <a:xfrm>
            <a:off x="2483768" y="1628800"/>
            <a:ext cx="1440160" cy="1440160"/>
          </a:xfrm>
          <a:prstGeom prst="ellipse">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Ellipse 15"/>
          <p:cNvSpPr/>
          <p:nvPr/>
        </p:nvSpPr>
        <p:spPr>
          <a:xfrm>
            <a:off x="2483768" y="4869160"/>
            <a:ext cx="1440160" cy="1440160"/>
          </a:xfrm>
          <a:prstGeom prst="ellipse">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Inhaltsplatzhalter 1"/>
          <p:cNvSpPr txBox="1">
            <a:spLocks/>
          </p:cNvSpPr>
          <p:nvPr/>
        </p:nvSpPr>
        <p:spPr>
          <a:xfrm>
            <a:off x="2663788" y="2132856"/>
            <a:ext cx="1404156" cy="128635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de-DE" sz="2400" smtClean="0"/>
              <a:t>Reservoir</a:t>
            </a:r>
          </a:p>
        </p:txBody>
      </p:sp>
      <p:sp>
        <p:nvSpPr>
          <p:cNvPr id="18" name="Inhaltsplatzhalter 1"/>
          <p:cNvSpPr txBox="1">
            <a:spLocks/>
          </p:cNvSpPr>
          <p:nvPr/>
        </p:nvSpPr>
        <p:spPr>
          <a:xfrm>
            <a:off x="2663788" y="5383002"/>
            <a:ext cx="1404156" cy="128635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de-DE" sz="2400" smtClean="0"/>
              <a:t>Reservoir</a:t>
            </a:r>
          </a:p>
        </p:txBody>
      </p:sp>
      <p:sp>
        <p:nvSpPr>
          <p:cNvPr id="19" name="Inhaltsplatzhalter 1"/>
          <p:cNvSpPr txBox="1">
            <a:spLocks/>
          </p:cNvSpPr>
          <p:nvPr/>
        </p:nvSpPr>
        <p:spPr>
          <a:xfrm>
            <a:off x="467544" y="3212976"/>
            <a:ext cx="3456384" cy="147703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sz="2400" smtClean="0"/>
              <a:t>Strom-Spannungs-Kennlinie?</a:t>
            </a:r>
          </a:p>
          <a:p>
            <a:r>
              <a:rPr lang="de-DE" sz="2400" smtClean="0"/>
              <a:t>Elektronendichte ?</a:t>
            </a:r>
          </a:p>
          <a:p>
            <a:r>
              <a:rPr lang="de-DE" sz="2400" smtClean="0"/>
              <a:t>Potentialverlauf ?</a:t>
            </a:r>
          </a:p>
        </p:txBody>
      </p:sp>
      <p:cxnSp>
        <p:nvCxnSpPr>
          <p:cNvPr id="21" name="Gerade Verbindung mit Pfeil 20"/>
          <p:cNvCxnSpPr/>
          <p:nvPr/>
        </p:nvCxnSpPr>
        <p:spPr>
          <a:xfrm>
            <a:off x="3635896" y="1283926"/>
            <a:ext cx="36004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03991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pPr marL="0" indent="0">
              <a:buNone/>
            </a:pPr>
            <a:r>
              <a:rPr lang="de-DE" sz="3200" smtClean="0"/>
              <a:t>Beschreibe Transport von Elektronen </a:t>
            </a:r>
            <a:br>
              <a:rPr lang="de-DE" sz="3200" smtClean="0"/>
            </a:br>
            <a:r>
              <a:rPr lang="de-DE" sz="3200" smtClean="0"/>
              <a:t>in Quantenstruktur        		</a:t>
            </a:r>
          </a:p>
        </p:txBody>
      </p:sp>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5</a:t>
            </a:fld>
            <a:endParaRPr lang="de-DE"/>
          </a:p>
        </p:txBody>
      </p:sp>
      <p:sp>
        <p:nvSpPr>
          <p:cNvPr id="7" name="Rechteck 6"/>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1. </a:t>
            </a:r>
            <a:r>
              <a:rPr lang="de-DE" sz="1600" smtClean="0">
                <a:latin typeface="Adobe Arabic" pitchFamily="18" charset="-78"/>
                <a:cs typeface="Adobe Arabic" pitchFamily="18" charset="-78"/>
              </a:rPr>
              <a:t>Problemstellung</a:t>
            </a:r>
          </a:p>
          <a:p>
            <a:pPr algn="ctr"/>
            <a:endParaRPr lang="de-DE" sz="1600">
              <a:solidFill>
                <a:schemeClr val="accent5">
                  <a:lumMod val="50000"/>
                </a:schemeClr>
              </a:solidFill>
              <a:latin typeface="Adobe Arabic" pitchFamily="18" charset="-78"/>
              <a:cs typeface="Adobe Arabic" pitchFamily="18" charset="-78"/>
            </a:endParaRPr>
          </a:p>
        </p:txBody>
      </p:sp>
      <p:sp>
        <p:nvSpPr>
          <p:cNvPr id="21" name="Inhaltsplatzhalter 1"/>
          <p:cNvSpPr txBox="1">
            <a:spLocks/>
          </p:cNvSpPr>
          <p:nvPr/>
        </p:nvSpPr>
        <p:spPr>
          <a:xfrm>
            <a:off x="3923928" y="1888339"/>
            <a:ext cx="3456384" cy="147703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de-DE" sz="3200" smtClean="0"/>
              <a:t>Bewegungsgleichung</a:t>
            </a:r>
          </a:p>
        </p:txBody>
      </p:sp>
      <p:cxnSp>
        <p:nvCxnSpPr>
          <p:cNvPr id="11" name="Gerade Verbindung mit Pfeil 10"/>
          <p:cNvCxnSpPr/>
          <p:nvPr/>
        </p:nvCxnSpPr>
        <p:spPr>
          <a:xfrm>
            <a:off x="3419872" y="1700808"/>
            <a:ext cx="504056"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Gerade Verbindung mit Pfeil 23"/>
          <p:cNvCxnSpPr/>
          <p:nvPr/>
        </p:nvCxnSpPr>
        <p:spPr>
          <a:xfrm flipH="1">
            <a:off x="3347864" y="2338825"/>
            <a:ext cx="576064"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Inhaltsplatzhalter 1"/>
          <p:cNvSpPr txBox="1">
            <a:spLocks/>
          </p:cNvSpPr>
          <p:nvPr/>
        </p:nvSpPr>
        <p:spPr>
          <a:xfrm>
            <a:off x="827584" y="2672043"/>
            <a:ext cx="5904656" cy="147703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de-DE" sz="3200" smtClean="0"/>
              <a:t>Liouville-von-Neumann-Gleichung (LvN)</a:t>
            </a:r>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5616" y="3723013"/>
            <a:ext cx="4799087" cy="8521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73762" y="4878685"/>
            <a:ext cx="6779588" cy="8474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352504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12105" y="5400257"/>
            <a:ext cx="6939791" cy="4770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Inhaltsplatzhalter 1"/>
          <p:cNvSpPr>
            <a:spLocks noGrp="1"/>
          </p:cNvSpPr>
          <p:nvPr>
            <p:ph idx="1"/>
          </p:nvPr>
        </p:nvSpPr>
        <p:spPr/>
        <p:txBody>
          <a:bodyPr>
            <a:normAutofit/>
          </a:bodyPr>
          <a:lstStyle/>
          <a:p>
            <a:pPr marL="0" indent="0">
              <a:buNone/>
            </a:pPr>
            <a:r>
              <a:rPr lang="de-DE" sz="3200" smtClean="0"/>
              <a:t>Schwerpunkt- und Relativkoordinaten	</a:t>
            </a:r>
          </a:p>
          <a:p>
            <a:pPr marL="0" indent="0">
              <a:buNone/>
            </a:pPr>
            <a:endParaRPr lang="de-DE" sz="3200" smtClean="0"/>
          </a:p>
          <a:p>
            <a:pPr marL="0" indent="0">
              <a:buNone/>
            </a:pPr>
            <a:r>
              <a:rPr lang="de-DE" sz="3200" smtClean="0"/>
              <a:t>Einheitenskalierung</a:t>
            </a:r>
          </a:p>
        </p:txBody>
      </p:sp>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6</a:t>
            </a:fld>
            <a:endParaRPr lang="de-DE"/>
          </a:p>
        </p:txBody>
      </p:sp>
      <p:sp>
        <p:nvSpPr>
          <p:cNvPr id="7" name="Rechteck 6"/>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1. </a:t>
            </a:r>
            <a:r>
              <a:rPr lang="de-DE" sz="1600" smtClean="0">
                <a:latin typeface="Adobe Arabic" pitchFamily="18" charset="-78"/>
                <a:cs typeface="Adobe Arabic" pitchFamily="18" charset="-78"/>
              </a:rPr>
              <a:t>Problemstellung</a:t>
            </a:r>
          </a:p>
          <a:p>
            <a:pPr algn="ctr"/>
            <a:endParaRPr lang="de-DE" sz="1600">
              <a:solidFill>
                <a:schemeClr val="accent5">
                  <a:lumMod val="50000"/>
                </a:schemeClr>
              </a:solidFill>
              <a:latin typeface="Adobe Arabic" pitchFamily="18" charset="-78"/>
              <a:cs typeface="Adobe Arabic" pitchFamily="18" charset="-78"/>
            </a:endParaRPr>
          </a:p>
        </p:txBody>
      </p:sp>
      <p:pic>
        <p:nvPicPr>
          <p:cNvPr id="307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70245" y="1594892"/>
            <a:ext cx="1325768" cy="630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26382" y="1660601"/>
            <a:ext cx="1240732" cy="4986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75856" y="3009787"/>
            <a:ext cx="2000192" cy="12833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27585" y="2811729"/>
            <a:ext cx="1342672" cy="14401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Pfeil nach unten 9"/>
          <p:cNvSpPr/>
          <p:nvPr/>
        </p:nvSpPr>
        <p:spPr>
          <a:xfrm>
            <a:off x="4431926" y="4631744"/>
            <a:ext cx="448644" cy="432048"/>
          </a:xfrm>
          <a:prstGeom prst="downArrow">
            <a:avLst>
              <a:gd name="adj1" fmla="val 39252"/>
              <a:gd name="adj2" fmla="val 54409"/>
            </a:avLst>
          </a:prstGeom>
          <a:solidFill>
            <a:srgbClr val="52C000"/>
          </a:solidFill>
          <a:ln>
            <a:solidFill>
              <a:srgbClr val="52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Inhaltsplatzhalter 1"/>
          <p:cNvSpPr txBox="1">
            <a:spLocks/>
          </p:cNvSpPr>
          <p:nvPr/>
        </p:nvSpPr>
        <p:spPr>
          <a:xfrm>
            <a:off x="3131840" y="5923871"/>
            <a:ext cx="1300086" cy="52946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de-DE" sz="2400" smtClean="0">
                <a:solidFill>
                  <a:schemeClr val="accent1">
                    <a:lumMod val="75000"/>
                  </a:schemeClr>
                </a:solidFill>
              </a:rPr>
              <a:t>Diffusion</a:t>
            </a:r>
          </a:p>
        </p:txBody>
      </p:sp>
      <p:sp>
        <p:nvSpPr>
          <p:cNvPr id="23" name="Inhaltsplatzhalter 1"/>
          <p:cNvSpPr txBox="1">
            <a:spLocks/>
          </p:cNvSpPr>
          <p:nvPr/>
        </p:nvSpPr>
        <p:spPr>
          <a:xfrm>
            <a:off x="5504162" y="5949280"/>
            <a:ext cx="1300086" cy="52946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de-DE" sz="2400" smtClean="0">
                <a:solidFill>
                  <a:srgbClr val="01951A"/>
                </a:solidFill>
              </a:rPr>
              <a:t>Drift</a:t>
            </a:r>
          </a:p>
        </p:txBody>
      </p:sp>
      <p:sp>
        <p:nvSpPr>
          <p:cNvPr id="12" name="Abgerundetes Rechteck 11"/>
          <p:cNvSpPr/>
          <p:nvPr/>
        </p:nvSpPr>
        <p:spPr>
          <a:xfrm>
            <a:off x="3059833" y="5301208"/>
            <a:ext cx="2016224" cy="100811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Abgerundetes Rechteck 12"/>
          <p:cNvSpPr/>
          <p:nvPr/>
        </p:nvSpPr>
        <p:spPr>
          <a:xfrm>
            <a:off x="5320437" y="5301208"/>
            <a:ext cx="2065784" cy="1008112"/>
          </a:xfrm>
          <a:prstGeom prst="roundRect">
            <a:avLst/>
          </a:prstGeom>
          <a:noFill/>
          <a:ln>
            <a:solidFill>
              <a:srgbClr val="52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699692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12" grpId="0" animBg="1"/>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pPr marL="0" indent="0">
              <a:buNone/>
            </a:pPr>
            <a:r>
              <a:rPr lang="de-DE" sz="3200" b="1"/>
              <a:t>Elektronendichte und </a:t>
            </a:r>
            <a:r>
              <a:rPr lang="de-DE" sz="3200" b="1" smtClean="0"/>
              <a:t>Strom</a:t>
            </a:r>
          </a:p>
        </p:txBody>
      </p:sp>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7</a:t>
            </a:fld>
            <a:endParaRPr lang="de-DE"/>
          </a:p>
        </p:txBody>
      </p:sp>
      <p:sp>
        <p:nvSpPr>
          <p:cNvPr id="7" name="Rechteck 6"/>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1. </a:t>
            </a:r>
            <a:r>
              <a:rPr lang="de-DE" sz="1600" smtClean="0">
                <a:latin typeface="Adobe Arabic" pitchFamily="18" charset="-78"/>
                <a:cs typeface="Adobe Arabic" pitchFamily="18" charset="-78"/>
              </a:rPr>
              <a:t>Problemstellung</a:t>
            </a:r>
          </a:p>
          <a:p>
            <a:pPr algn="ctr"/>
            <a:endParaRPr lang="de-DE" sz="1600">
              <a:solidFill>
                <a:schemeClr val="accent5">
                  <a:lumMod val="50000"/>
                </a:schemeClr>
              </a:solidFill>
              <a:latin typeface="Adobe Arabic" pitchFamily="18" charset="-78"/>
              <a:cs typeface="Adobe Arabic" pitchFamily="18" charset="-78"/>
            </a:endParaRPr>
          </a:p>
        </p:txBody>
      </p:sp>
      <p:pic>
        <p:nvPicPr>
          <p:cNvPr id="18"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31639" y="1916832"/>
            <a:ext cx="4073277" cy="6803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2"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62694" y="2861732"/>
            <a:ext cx="3425330" cy="4724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853328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pPr marL="0" indent="0">
              <a:buNone/>
            </a:pPr>
            <a:r>
              <a:rPr lang="de-DE" sz="3200" b="1" smtClean="0"/>
              <a:t>Randbedingungen</a:t>
            </a:r>
            <a:endParaRPr lang="de-DE" sz="2400" b="1" smtClean="0"/>
          </a:p>
        </p:txBody>
      </p:sp>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8</a:t>
            </a:fld>
            <a:endParaRPr lang="de-DE"/>
          </a:p>
        </p:txBody>
      </p:sp>
      <p:sp>
        <p:nvSpPr>
          <p:cNvPr id="7" name="Rechteck 6"/>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1. </a:t>
            </a:r>
            <a:r>
              <a:rPr lang="de-DE" sz="1600" smtClean="0">
                <a:latin typeface="Adobe Arabic" pitchFamily="18" charset="-78"/>
                <a:cs typeface="Adobe Arabic" pitchFamily="18" charset="-78"/>
              </a:rPr>
              <a:t>Problemstellung</a:t>
            </a:r>
          </a:p>
          <a:p>
            <a:pPr algn="ctr"/>
            <a:endParaRPr lang="de-DE" sz="1600">
              <a:solidFill>
                <a:schemeClr val="accent5">
                  <a:lumMod val="50000"/>
                </a:schemeClr>
              </a:solidFill>
              <a:latin typeface="Adobe Arabic" pitchFamily="18" charset="-78"/>
              <a:cs typeface="Adobe Arabic" pitchFamily="18" charset="-78"/>
            </a:endParaRP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99792" y="1772816"/>
            <a:ext cx="4032448" cy="7851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9" name="Gerade Verbindung 8"/>
          <p:cNvCxnSpPr/>
          <p:nvPr/>
        </p:nvCxnSpPr>
        <p:spPr>
          <a:xfrm>
            <a:off x="4499992" y="2708920"/>
            <a:ext cx="0" cy="3744416"/>
          </a:xfrm>
          <a:prstGeom prst="line">
            <a:avLst/>
          </a:prstGeom>
        </p:spPr>
        <p:style>
          <a:lnRef idx="1">
            <a:schemeClr val="accent1"/>
          </a:lnRef>
          <a:fillRef idx="0">
            <a:schemeClr val="accent1"/>
          </a:fillRef>
          <a:effectRef idx="0">
            <a:schemeClr val="accent1"/>
          </a:effectRef>
          <a:fontRef idx="minor">
            <a:schemeClr val="tx1"/>
          </a:fontRef>
        </p:style>
      </p:cxnSp>
      <p:sp>
        <p:nvSpPr>
          <p:cNvPr id="11" name="Inhaltsplatzhalter 1"/>
          <p:cNvSpPr txBox="1">
            <a:spLocks/>
          </p:cNvSpPr>
          <p:nvPr/>
        </p:nvSpPr>
        <p:spPr>
          <a:xfrm>
            <a:off x="395536" y="2746276"/>
            <a:ext cx="3960440" cy="30589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de-DE" sz="2000" smtClean="0"/>
              <a:t>Geschlossenes, konservatives System</a:t>
            </a:r>
          </a:p>
          <a:p>
            <a:pPr marL="0" indent="0">
              <a:buFont typeface="Arial" pitchFamily="34" charset="0"/>
              <a:buNone/>
            </a:pPr>
            <a:endParaRPr lang="de-DE" sz="2000"/>
          </a:p>
          <a:p>
            <a:pPr marL="0" indent="0">
              <a:buFont typeface="Arial" pitchFamily="34" charset="0"/>
              <a:buNone/>
            </a:pPr>
            <a:r>
              <a:rPr lang="de-DE" sz="2000" smtClean="0"/>
              <a:t>Nettostrom durch Oberfläche = 0</a:t>
            </a:r>
          </a:p>
          <a:p>
            <a:pPr marL="0" indent="0">
              <a:buFont typeface="Arial" pitchFamily="34" charset="0"/>
              <a:buNone/>
            </a:pPr>
            <a:endParaRPr lang="de-DE" sz="2000"/>
          </a:p>
          <a:p>
            <a:pPr marL="0" indent="0">
              <a:buNone/>
            </a:pPr>
            <a:r>
              <a:rPr lang="de-DE" sz="2000" smtClean="0"/>
              <a:t>     </a:t>
            </a:r>
            <a:r>
              <a:rPr lang="de-DE" sz="2000" err="1"/>
              <a:t>hermitsch</a:t>
            </a:r>
            <a:r>
              <a:rPr lang="de-DE" sz="2000"/>
              <a:t>	alle Eigenwerte reell</a:t>
            </a:r>
            <a:br>
              <a:rPr lang="de-DE" sz="2000"/>
            </a:br>
            <a:endParaRPr lang="de-DE" sz="2000" smtClean="0"/>
          </a:p>
        </p:txBody>
      </p:sp>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6220" y="4233836"/>
            <a:ext cx="242415" cy="2752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2" name="Gerade Verbindung mit Pfeil 11"/>
          <p:cNvCxnSpPr/>
          <p:nvPr/>
        </p:nvCxnSpPr>
        <p:spPr>
          <a:xfrm>
            <a:off x="1763688" y="4410824"/>
            <a:ext cx="36004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feld 14"/>
          <p:cNvSpPr txBox="1"/>
          <p:nvPr/>
        </p:nvSpPr>
        <p:spPr>
          <a:xfrm>
            <a:off x="1907704" y="3068960"/>
            <a:ext cx="432048" cy="400110"/>
          </a:xfrm>
          <a:prstGeom prst="rect">
            <a:avLst/>
          </a:prstGeom>
          <a:noFill/>
        </p:spPr>
        <p:txBody>
          <a:bodyPr wrap="square" rtlCol="0">
            <a:spAutoFit/>
          </a:bodyPr>
          <a:lstStyle/>
          <a:p>
            <a:r>
              <a:rPr lang="de-DE" sz="2000" smtClean="0">
                <a:latin typeface="Lucida Sans Unicode" panose="020B0602030504020204" pitchFamily="34" charset="0"/>
                <a:cs typeface="Lucida Sans Unicode" panose="020B0602030504020204" pitchFamily="34" charset="0"/>
              </a:rPr>
              <a:t>⇔</a:t>
            </a:r>
            <a:endParaRPr lang="de-DE" sz="2000">
              <a:latin typeface="Lucida Sans Unicode" panose="020B0602030504020204" pitchFamily="34" charset="0"/>
              <a:cs typeface="Lucida Sans Unicode" panose="020B0602030504020204" pitchFamily="34" charset="0"/>
            </a:endParaRPr>
          </a:p>
        </p:txBody>
      </p:sp>
      <p:sp>
        <p:nvSpPr>
          <p:cNvPr id="18" name="Textfeld 17"/>
          <p:cNvSpPr txBox="1"/>
          <p:nvPr/>
        </p:nvSpPr>
        <p:spPr>
          <a:xfrm>
            <a:off x="1907704" y="3863270"/>
            <a:ext cx="432048" cy="400110"/>
          </a:xfrm>
          <a:prstGeom prst="rect">
            <a:avLst/>
          </a:prstGeom>
          <a:noFill/>
        </p:spPr>
        <p:txBody>
          <a:bodyPr wrap="square" rtlCol="0">
            <a:spAutoFit/>
          </a:bodyPr>
          <a:lstStyle/>
          <a:p>
            <a:r>
              <a:rPr lang="de-DE" sz="2000" smtClean="0">
                <a:latin typeface="Lucida Sans Unicode" panose="020B0602030504020204" pitchFamily="34" charset="0"/>
                <a:cs typeface="Lucida Sans Unicode" panose="020B0602030504020204" pitchFamily="34" charset="0"/>
              </a:rPr>
              <a:t>⇔</a:t>
            </a:r>
            <a:endParaRPr lang="de-DE" sz="2000">
              <a:latin typeface="Lucida Sans Unicode" panose="020B0602030504020204" pitchFamily="34" charset="0"/>
              <a:cs typeface="Lucida Sans Unicode" panose="020B0602030504020204" pitchFamily="34" charset="0"/>
            </a:endParaRPr>
          </a:p>
        </p:txBody>
      </p:sp>
      <p:sp>
        <p:nvSpPr>
          <p:cNvPr id="19" name="Inhaltsplatzhalter 1"/>
          <p:cNvSpPr txBox="1">
            <a:spLocks/>
          </p:cNvSpPr>
          <p:nvPr/>
        </p:nvSpPr>
        <p:spPr>
          <a:xfrm>
            <a:off x="4716016" y="2746276"/>
            <a:ext cx="4176464" cy="30589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de-DE" sz="2000" smtClean="0"/>
              <a:t>Offenes System</a:t>
            </a:r>
          </a:p>
          <a:p>
            <a:pPr marL="0" indent="0">
              <a:buFont typeface="Arial" pitchFamily="34" charset="0"/>
              <a:buNone/>
            </a:pPr>
            <a:endParaRPr lang="de-DE" sz="2000"/>
          </a:p>
          <a:p>
            <a:pPr marL="0" indent="0">
              <a:buFont typeface="Arial" pitchFamily="34" charset="0"/>
              <a:buNone/>
            </a:pPr>
            <a:r>
              <a:rPr lang="de-DE" sz="2000" smtClean="0"/>
              <a:t>Nettostrom durch Oberfläche </a:t>
            </a:r>
            <a:r>
              <a:rPr lang="de-DE" sz="2000" smtClean="0">
                <a:latin typeface="Lucida Sans Unicode"/>
                <a:cs typeface="Lucida Sans Unicode"/>
              </a:rPr>
              <a:t>≠ </a:t>
            </a:r>
            <a:r>
              <a:rPr lang="de-DE" sz="2000" smtClean="0"/>
              <a:t>0</a:t>
            </a:r>
          </a:p>
          <a:p>
            <a:pPr marL="0" indent="0">
              <a:buFont typeface="Arial" pitchFamily="34" charset="0"/>
              <a:buNone/>
            </a:pPr>
            <a:endParaRPr lang="de-DE" sz="2000"/>
          </a:p>
          <a:p>
            <a:pPr marL="0" indent="0">
              <a:buNone/>
            </a:pPr>
            <a:r>
              <a:rPr lang="de-DE" sz="2000" smtClean="0"/>
              <a:t>     nicht-</a:t>
            </a:r>
            <a:r>
              <a:rPr lang="de-DE" sz="2000" err="1" smtClean="0"/>
              <a:t>hermitsch</a:t>
            </a:r>
            <a:r>
              <a:rPr lang="de-DE" sz="2000"/>
              <a:t>	</a:t>
            </a:r>
            <a:endParaRPr lang="de-DE" sz="2000" smtClean="0"/>
          </a:p>
          <a:p>
            <a:pPr marL="0" indent="0">
              <a:buNone/>
            </a:pPr>
            <a:r>
              <a:rPr lang="de-DE" sz="2000">
                <a:latin typeface="Lucida Sans Unicode"/>
                <a:cs typeface="Lucida Sans Unicode"/>
              </a:rPr>
              <a:t> </a:t>
            </a:r>
            <a:r>
              <a:rPr lang="de-DE" sz="2000" smtClean="0">
                <a:latin typeface="Lucida Sans Unicode"/>
                <a:cs typeface="Lucida Sans Unicode"/>
              </a:rPr>
              <a:t>          </a:t>
            </a:r>
            <a:r>
              <a:rPr lang="de-DE" sz="1800" smtClean="0">
                <a:latin typeface="Lucida Sans Unicode"/>
                <a:cs typeface="Lucida Sans Unicode"/>
              </a:rPr>
              <a:t>∃</a:t>
            </a:r>
            <a:r>
              <a:rPr lang="de-DE" sz="2000" smtClean="0"/>
              <a:t>  mind. ein komplexer Eigenwert</a:t>
            </a:r>
            <a:r>
              <a:rPr lang="de-DE" sz="2000"/>
              <a:t/>
            </a:r>
            <a:br>
              <a:rPr lang="de-DE" sz="2000"/>
            </a:br>
            <a:endParaRPr lang="de-DE" sz="2000" smtClean="0"/>
          </a:p>
        </p:txBody>
      </p:sp>
      <p:pic>
        <p:nvPicPr>
          <p:cNvPr id="20"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61633" y="4233836"/>
            <a:ext cx="242415" cy="2752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1" name="Gerade Verbindung mit Pfeil 20"/>
          <p:cNvCxnSpPr/>
          <p:nvPr/>
        </p:nvCxnSpPr>
        <p:spPr>
          <a:xfrm>
            <a:off x="5184068" y="4749512"/>
            <a:ext cx="36004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feld 21"/>
          <p:cNvSpPr txBox="1"/>
          <p:nvPr/>
        </p:nvSpPr>
        <p:spPr>
          <a:xfrm rot="5400000">
            <a:off x="5761444" y="3074680"/>
            <a:ext cx="432048" cy="400110"/>
          </a:xfrm>
          <a:prstGeom prst="rect">
            <a:avLst/>
          </a:prstGeom>
          <a:noFill/>
        </p:spPr>
        <p:txBody>
          <a:bodyPr wrap="square" rtlCol="0">
            <a:spAutoFit/>
          </a:bodyPr>
          <a:lstStyle/>
          <a:p>
            <a:r>
              <a:rPr lang="de-DE" sz="2000" smtClean="0">
                <a:latin typeface="Lucida Sans Unicode"/>
                <a:cs typeface="Lucida Sans Unicode"/>
              </a:rPr>
              <a:t>⇐</a:t>
            </a:r>
            <a:endParaRPr lang="de-DE" sz="2000">
              <a:latin typeface="Lucida Sans Unicode" panose="020B0602030504020204" pitchFamily="34" charset="0"/>
              <a:cs typeface="Lucida Sans Unicode" panose="020B0602030504020204" pitchFamily="34" charset="0"/>
            </a:endParaRPr>
          </a:p>
        </p:txBody>
      </p:sp>
      <p:sp>
        <p:nvSpPr>
          <p:cNvPr id="16" name="Rechteck 15"/>
          <p:cNvSpPr/>
          <p:nvPr/>
        </p:nvSpPr>
        <p:spPr>
          <a:xfrm rot="5400000">
            <a:off x="5764910" y="3875341"/>
            <a:ext cx="425116" cy="400110"/>
          </a:xfrm>
          <a:prstGeom prst="rect">
            <a:avLst/>
          </a:prstGeom>
        </p:spPr>
        <p:txBody>
          <a:bodyPr wrap="none">
            <a:spAutoFit/>
          </a:bodyPr>
          <a:lstStyle/>
          <a:p>
            <a:r>
              <a:rPr lang="de-DE" sz="2000">
                <a:latin typeface="Lucida Sans Unicode"/>
                <a:cs typeface="Lucida Sans Unicode"/>
              </a:rPr>
              <a:t>⇒</a:t>
            </a:r>
            <a:endParaRPr lang="de-DE"/>
          </a:p>
        </p:txBody>
      </p:sp>
      <p:cxnSp>
        <p:nvCxnSpPr>
          <p:cNvPr id="23" name="Gerade Verbindung mit Pfeil 22"/>
          <p:cNvCxnSpPr/>
          <p:nvPr/>
        </p:nvCxnSpPr>
        <p:spPr>
          <a:xfrm flipH="1">
            <a:off x="6808440" y="4941168"/>
            <a:ext cx="427856" cy="2270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Inhaltsplatzhalter 1"/>
          <p:cNvSpPr txBox="1">
            <a:spLocks/>
          </p:cNvSpPr>
          <p:nvPr/>
        </p:nvSpPr>
        <p:spPr>
          <a:xfrm>
            <a:off x="4868416" y="5016252"/>
            <a:ext cx="4456112" cy="146642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de-DE" sz="2000" smtClean="0"/>
              <a:t>positiver </a:t>
            </a:r>
            <a:r>
              <a:rPr lang="de-DE" sz="2000" err="1" smtClean="0"/>
              <a:t>Imaginärteil</a:t>
            </a:r>
            <a:endParaRPr lang="de-DE" sz="2000" smtClean="0"/>
          </a:p>
        </p:txBody>
      </p:sp>
      <p:sp>
        <p:nvSpPr>
          <p:cNvPr id="27" name="Textfeld 26"/>
          <p:cNvSpPr txBox="1"/>
          <p:nvPr/>
        </p:nvSpPr>
        <p:spPr>
          <a:xfrm rot="10800000">
            <a:off x="4959052" y="5405153"/>
            <a:ext cx="432048" cy="400110"/>
          </a:xfrm>
          <a:prstGeom prst="rect">
            <a:avLst/>
          </a:prstGeom>
          <a:noFill/>
        </p:spPr>
        <p:txBody>
          <a:bodyPr wrap="square" rtlCol="0">
            <a:spAutoFit/>
          </a:bodyPr>
          <a:lstStyle/>
          <a:p>
            <a:r>
              <a:rPr lang="de-DE" sz="2000" smtClean="0">
                <a:latin typeface="Lucida Sans Unicode"/>
                <a:cs typeface="Lucida Sans Unicode"/>
              </a:rPr>
              <a:t>⇐</a:t>
            </a:r>
            <a:endParaRPr lang="de-DE" sz="2000">
              <a:latin typeface="Lucida Sans Unicode" panose="020B0602030504020204" pitchFamily="34" charset="0"/>
              <a:cs typeface="Lucida Sans Unicode" panose="020B0602030504020204" pitchFamily="34" charset="0"/>
            </a:endParaRPr>
          </a:p>
        </p:txBody>
      </p:sp>
      <p:sp>
        <p:nvSpPr>
          <p:cNvPr id="29" name="Inhaltsplatzhalter 1"/>
          <p:cNvSpPr txBox="1">
            <a:spLocks/>
          </p:cNvSpPr>
          <p:nvPr/>
        </p:nvSpPr>
        <p:spPr>
          <a:xfrm>
            <a:off x="5364088" y="5432332"/>
            <a:ext cx="3600400" cy="68041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de-DE" sz="1800" smtClean="0">
                <a:latin typeface="Lucida Sans Unicode"/>
                <a:cs typeface="Lucida Sans Unicode"/>
              </a:rPr>
              <a:t>∃</a:t>
            </a:r>
            <a:r>
              <a:rPr lang="de-DE" sz="1800" smtClean="0"/>
              <a:t>  </a:t>
            </a:r>
            <a:r>
              <a:rPr lang="de-DE" sz="2000" smtClean="0"/>
              <a:t>instabile, </a:t>
            </a:r>
            <a:r>
              <a:rPr lang="de-DE" sz="2000" err="1" smtClean="0"/>
              <a:t>unphysikalische</a:t>
            </a:r>
            <a:r>
              <a:rPr lang="de-DE" sz="2000" smtClean="0"/>
              <a:t> Lösung</a:t>
            </a:r>
            <a:r>
              <a:rPr lang="de-DE" sz="1800"/>
              <a:t/>
            </a:r>
            <a:br>
              <a:rPr lang="de-DE" sz="1800"/>
            </a:br>
            <a:endParaRPr lang="de-DE" sz="1800" smtClean="0"/>
          </a:p>
        </p:txBody>
      </p:sp>
      <p:sp>
        <p:nvSpPr>
          <p:cNvPr id="31" name="Inhaltsplatzhalter 1"/>
          <p:cNvSpPr txBox="1">
            <a:spLocks/>
          </p:cNvSpPr>
          <p:nvPr/>
        </p:nvSpPr>
        <p:spPr>
          <a:xfrm>
            <a:off x="5436096" y="5923012"/>
            <a:ext cx="3491880" cy="55966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de-DE" sz="1800" smtClean="0"/>
              <a:t>   </a:t>
            </a:r>
            <a:r>
              <a:rPr lang="de-DE" sz="2000" smtClean="0"/>
              <a:t>brauchen Zeit-irreversible RB!  </a:t>
            </a:r>
            <a:r>
              <a:rPr lang="de-DE" sz="1400" smtClean="0">
                <a:solidFill>
                  <a:srgbClr val="0070C0"/>
                </a:solidFill>
                <a:latin typeface="Arial" panose="020B0604020202020204" pitchFamily="34" charset="0"/>
                <a:cs typeface="Arial" panose="020B0604020202020204" pitchFamily="34" charset="0"/>
              </a:rPr>
              <a:t>[1]</a:t>
            </a:r>
          </a:p>
        </p:txBody>
      </p:sp>
      <p:cxnSp>
        <p:nvCxnSpPr>
          <p:cNvPr id="32" name="Gerade Verbindung mit Pfeil 31"/>
          <p:cNvCxnSpPr/>
          <p:nvPr/>
        </p:nvCxnSpPr>
        <p:spPr>
          <a:xfrm>
            <a:off x="5148828" y="6112748"/>
            <a:ext cx="36004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9104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9" grpId="0"/>
      <p:bldP spid="3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pPr marL="0" indent="0">
              <a:buNone/>
            </a:pPr>
            <a:r>
              <a:rPr lang="de-DE" sz="3200" b="1" smtClean="0"/>
              <a:t>Randbedingungen</a:t>
            </a:r>
          </a:p>
          <a:p>
            <a:pPr marL="0" indent="0">
              <a:buNone/>
            </a:pPr>
            <a:r>
              <a:rPr lang="de-DE" smtClean="0"/>
              <a:t>Reservoire als schwarze Strahler</a:t>
            </a:r>
          </a:p>
        </p:txBody>
      </p:sp>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9</a:t>
            </a:fld>
            <a:endParaRPr lang="de-DE"/>
          </a:p>
        </p:txBody>
      </p:sp>
      <p:sp>
        <p:nvSpPr>
          <p:cNvPr id="7" name="Rechteck 6"/>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1. </a:t>
            </a:r>
            <a:r>
              <a:rPr lang="de-DE" sz="1600" smtClean="0">
                <a:latin typeface="Adobe Arabic" pitchFamily="18" charset="-78"/>
                <a:cs typeface="Adobe Arabic" pitchFamily="18" charset="-78"/>
              </a:rPr>
              <a:t>Problemstellung</a:t>
            </a:r>
          </a:p>
          <a:p>
            <a:pPr algn="ctr"/>
            <a:endParaRPr lang="de-DE" sz="1600">
              <a:solidFill>
                <a:schemeClr val="accent5">
                  <a:lumMod val="50000"/>
                </a:schemeClr>
              </a:solidFill>
              <a:latin typeface="Adobe Arabic" pitchFamily="18" charset="-78"/>
              <a:cs typeface="Adobe Arabic" pitchFamily="18" charset="-78"/>
            </a:endParaRPr>
          </a:p>
        </p:txBody>
      </p:sp>
      <p:grpSp>
        <p:nvGrpSpPr>
          <p:cNvPr id="10" name="Gruppieren 9"/>
          <p:cNvGrpSpPr/>
          <p:nvPr/>
        </p:nvGrpSpPr>
        <p:grpSpPr>
          <a:xfrm>
            <a:off x="611560" y="3129906"/>
            <a:ext cx="3024336" cy="2940327"/>
            <a:chOff x="2483768" y="1628800"/>
            <a:chExt cx="5184576" cy="5040560"/>
          </a:xfrm>
        </p:grpSpPr>
        <p:cxnSp>
          <p:nvCxnSpPr>
            <p:cNvPr id="50" name="Gerade Verbindung 49"/>
            <p:cNvCxnSpPr/>
            <p:nvPr/>
          </p:nvCxnSpPr>
          <p:spPr>
            <a:xfrm>
              <a:off x="3923928" y="2348880"/>
              <a:ext cx="25785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Gerade Verbindung 50"/>
            <p:cNvCxnSpPr/>
            <p:nvPr/>
          </p:nvCxnSpPr>
          <p:spPr>
            <a:xfrm>
              <a:off x="3923928" y="5589240"/>
              <a:ext cx="2564904" cy="0"/>
            </a:xfrm>
            <a:prstGeom prst="line">
              <a:avLst/>
            </a:prstGeom>
          </p:spPr>
          <p:style>
            <a:lnRef idx="1">
              <a:schemeClr val="accent1"/>
            </a:lnRef>
            <a:fillRef idx="0">
              <a:schemeClr val="accent1"/>
            </a:fillRef>
            <a:effectRef idx="0">
              <a:schemeClr val="accent1"/>
            </a:effectRef>
            <a:fontRef idx="minor">
              <a:schemeClr val="tx1"/>
            </a:fontRef>
          </p:style>
        </p:cxnSp>
        <p:sp>
          <p:nvSpPr>
            <p:cNvPr id="52" name="Abgerundetes Rechteck 51"/>
            <p:cNvSpPr/>
            <p:nvPr/>
          </p:nvSpPr>
          <p:spPr>
            <a:xfrm>
              <a:off x="5364088" y="3334080"/>
              <a:ext cx="2304256" cy="130445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3" name="Inhaltsplatzhalter 1"/>
            <p:cNvSpPr txBox="1">
              <a:spLocks/>
            </p:cNvSpPr>
            <p:nvPr/>
          </p:nvSpPr>
          <p:spPr>
            <a:xfrm>
              <a:off x="6141318" y="3717293"/>
              <a:ext cx="936104" cy="128635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de-DE" sz="1800" smtClean="0"/>
                <a:t>RTD</a:t>
              </a:r>
            </a:p>
          </p:txBody>
        </p:sp>
        <p:cxnSp>
          <p:nvCxnSpPr>
            <p:cNvPr id="54" name="Gerade Verbindung 53"/>
            <p:cNvCxnSpPr>
              <a:endCxn id="52" idx="0"/>
            </p:cNvCxnSpPr>
            <p:nvPr/>
          </p:nvCxnSpPr>
          <p:spPr>
            <a:xfrm>
              <a:off x="6502524" y="2348880"/>
              <a:ext cx="13692" cy="985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Gerade Verbindung 54"/>
            <p:cNvCxnSpPr/>
            <p:nvPr/>
          </p:nvCxnSpPr>
          <p:spPr>
            <a:xfrm>
              <a:off x="6488832" y="4638531"/>
              <a:ext cx="0" cy="950709"/>
            </a:xfrm>
            <a:prstGeom prst="line">
              <a:avLst/>
            </a:prstGeom>
          </p:spPr>
          <p:style>
            <a:lnRef idx="1">
              <a:schemeClr val="accent1"/>
            </a:lnRef>
            <a:fillRef idx="0">
              <a:schemeClr val="accent1"/>
            </a:fillRef>
            <a:effectRef idx="0">
              <a:schemeClr val="accent1"/>
            </a:effectRef>
            <a:fontRef idx="minor">
              <a:schemeClr val="tx1"/>
            </a:fontRef>
          </p:style>
        </p:cxnSp>
        <p:sp>
          <p:nvSpPr>
            <p:cNvPr id="56" name="Ellipse 55"/>
            <p:cNvSpPr/>
            <p:nvPr/>
          </p:nvSpPr>
          <p:spPr>
            <a:xfrm>
              <a:off x="2483768" y="1628800"/>
              <a:ext cx="1440160" cy="1440160"/>
            </a:xfrm>
            <a:prstGeom prst="ellipse">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7" name="Ellipse 56"/>
            <p:cNvSpPr/>
            <p:nvPr/>
          </p:nvSpPr>
          <p:spPr>
            <a:xfrm>
              <a:off x="2483768" y="4869160"/>
              <a:ext cx="1440160" cy="1440160"/>
            </a:xfrm>
            <a:prstGeom prst="ellipse">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8" name="Inhaltsplatzhalter 1"/>
            <p:cNvSpPr txBox="1">
              <a:spLocks/>
            </p:cNvSpPr>
            <p:nvPr/>
          </p:nvSpPr>
          <p:spPr>
            <a:xfrm>
              <a:off x="2663788" y="2132856"/>
              <a:ext cx="1404156" cy="128635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de-DE" sz="1400" smtClean="0"/>
                <a:t>Reservoir</a:t>
              </a:r>
            </a:p>
          </p:txBody>
        </p:sp>
        <p:sp>
          <p:nvSpPr>
            <p:cNvPr id="59" name="Inhaltsplatzhalter 1"/>
            <p:cNvSpPr txBox="1">
              <a:spLocks/>
            </p:cNvSpPr>
            <p:nvPr/>
          </p:nvSpPr>
          <p:spPr>
            <a:xfrm>
              <a:off x="2663788" y="5383002"/>
              <a:ext cx="1404156" cy="128635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de-DE" sz="1400" smtClean="0"/>
                <a:t>Reservoir</a:t>
              </a:r>
            </a:p>
          </p:txBody>
        </p:sp>
      </p:grpSp>
      <p:sp>
        <p:nvSpPr>
          <p:cNvPr id="60" name="Inhaltsplatzhalter 1"/>
          <p:cNvSpPr txBox="1">
            <a:spLocks/>
          </p:cNvSpPr>
          <p:nvPr/>
        </p:nvSpPr>
        <p:spPr>
          <a:xfrm>
            <a:off x="496901" y="2348880"/>
            <a:ext cx="5042520" cy="49124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de-DE" sz="1800" smtClean="0"/>
              <a:t>Emission mit thermischer </a:t>
            </a:r>
            <a:br>
              <a:rPr lang="de-DE" sz="1800" smtClean="0"/>
            </a:br>
            <a:r>
              <a:rPr lang="de-DE" sz="1800" smtClean="0"/>
              <a:t>Gleichgewichts-Verteilung</a:t>
            </a:r>
          </a:p>
        </p:txBody>
      </p:sp>
      <p:sp>
        <p:nvSpPr>
          <p:cNvPr id="13" name="Ellipse 12"/>
          <p:cNvSpPr/>
          <p:nvPr/>
        </p:nvSpPr>
        <p:spPr>
          <a:xfrm>
            <a:off x="1551092" y="3288412"/>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1" name="Ellipse 60"/>
          <p:cNvSpPr/>
          <p:nvPr/>
        </p:nvSpPr>
        <p:spPr>
          <a:xfrm>
            <a:off x="1763688" y="3334132"/>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2" name="Ellipse 61"/>
          <p:cNvSpPr/>
          <p:nvPr/>
        </p:nvSpPr>
        <p:spPr>
          <a:xfrm>
            <a:off x="1691680" y="3423939"/>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3" name="Ellipse 62"/>
          <p:cNvSpPr/>
          <p:nvPr/>
        </p:nvSpPr>
        <p:spPr>
          <a:xfrm>
            <a:off x="1600409" y="3573016"/>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4" name="Ellipse 63"/>
          <p:cNvSpPr/>
          <p:nvPr/>
        </p:nvSpPr>
        <p:spPr>
          <a:xfrm>
            <a:off x="1907704" y="3606160"/>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5" name="Ellipse 64"/>
          <p:cNvSpPr/>
          <p:nvPr/>
        </p:nvSpPr>
        <p:spPr>
          <a:xfrm>
            <a:off x="1701880" y="3750356"/>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7" name="Gerade Verbindung mit Pfeil 16"/>
          <p:cNvCxnSpPr/>
          <p:nvPr/>
        </p:nvCxnSpPr>
        <p:spPr>
          <a:xfrm>
            <a:off x="2051720" y="3311272"/>
            <a:ext cx="432048" cy="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Gerade Verbindung mit Pfeil 65"/>
          <p:cNvCxnSpPr/>
          <p:nvPr/>
        </p:nvCxnSpPr>
        <p:spPr>
          <a:xfrm>
            <a:off x="2204120" y="3463672"/>
            <a:ext cx="432048" cy="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7" name="Gerade Verbindung mit Pfeil 66"/>
          <p:cNvCxnSpPr/>
          <p:nvPr/>
        </p:nvCxnSpPr>
        <p:spPr>
          <a:xfrm>
            <a:off x="2140496" y="3717032"/>
            <a:ext cx="432048" cy="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8" name="Ellipse 67"/>
          <p:cNvSpPr/>
          <p:nvPr/>
        </p:nvSpPr>
        <p:spPr>
          <a:xfrm>
            <a:off x="1564591" y="5199484"/>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9" name="Ellipse 68"/>
          <p:cNvSpPr/>
          <p:nvPr/>
        </p:nvSpPr>
        <p:spPr>
          <a:xfrm>
            <a:off x="1777187" y="5245204"/>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0" name="Ellipse 69"/>
          <p:cNvSpPr/>
          <p:nvPr/>
        </p:nvSpPr>
        <p:spPr>
          <a:xfrm>
            <a:off x="1705179" y="5335011"/>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1" name="Ellipse 70"/>
          <p:cNvSpPr/>
          <p:nvPr/>
        </p:nvSpPr>
        <p:spPr>
          <a:xfrm>
            <a:off x="1613908" y="5484088"/>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2" name="Ellipse 71"/>
          <p:cNvSpPr/>
          <p:nvPr/>
        </p:nvSpPr>
        <p:spPr>
          <a:xfrm>
            <a:off x="1921203" y="5517232"/>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3" name="Ellipse 72"/>
          <p:cNvSpPr/>
          <p:nvPr/>
        </p:nvSpPr>
        <p:spPr>
          <a:xfrm>
            <a:off x="1715379" y="5661428"/>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74" name="Gerade Verbindung mit Pfeil 73"/>
          <p:cNvCxnSpPr/>
          <p:nvPr/>
        </p:nvCxnSpPr>
        <p:spPr>
          <a:xfrm>
            <a:off x="2065219" y="5222344"/>
            <a:ext cx="432048" cy="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5" name="Gerade Verbindung mit Pfeil 74"/>
          <p:cNvCxnSpPr/>
          <p:nvPr/>
        </p:nvCxnSpPr>
        <p:spPr>
          <a:xfrm>
            <a:off x="2217619" y="5374744"/>
            <a:ext cx="432048" cy="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6" name="Gerade Verbindung mit Pfeil 75"/>
          <p:cNvCxnSpPr/>
          <p:nvPr/>
        </p:nvCxnSpPr>
        <p:spPr>
          <a:xfrm>
            <a:off x="2153995" y="5628104"/>
            <a:ext cx="432048" cy="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77" name="Gruppieren 76"/>
          <p:cNvGrpSpPr/>
          <p:nvPr/>
        </p:nvGrpSpPr>
        <p:grpSpPr>
          <a:xfrm>
            <a:off x="5364088" y="3140968"/>
            <a:ext cx="3024336" cy="2940327"/>
            <a:chOff x="2483768" y="1628800"/>
            <a:chExt cx="5184576" cy="5040560"/>
          </a:xfrm>
        </p:grpSpPr>
        <p:cxnSp>
          <p:nvCxnSpPr>
            <p:cNvPr id="78" name="Gerade Verbindung 77"/>
            <p:cNvCxnSpPr/>
            <p:nvPr/>
          </p:nvCxnSpPr>
          <p:spPr>
            <a:xfrm>
              <a:off x="3923928" y="2348880"/>
              <a:ext cx="25785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Gerade Verbindung 78"/>
            <p:cNvCxnSpPr/>
            <p:nvPr/>
          </p:nvCxnSpPr>
          <p:spPr>
            <a:xfrm>
              <a:off x="3923928" y="5589240"/>
              <a:ext cx="2564904" cy="0"/>
            </a:xfrm>
            <a:prstGeom prst="line">
              <a:avLst/>
            </a:prstGeom>
          </p:spPr>
          <p:style>
            <a:lnRef idx="1">
              <a:schemeClr val="accent1"/>
            </a:lnRef>
            <a:fillRef idx="0">
              <a:schemeClr val="accent1"/>
            </a:fillRef>
            <a:effectRef idx="0">
              <a:schemeClr val="accent1"/>
            </a:effectRef>
            <a:fontRef idx="minor">
              <a:schemeClr val="tx1"/>
            </a:fontRef>
          </p:style>
        </p:cxnSp>
        <p:sp>
          <p:nvSpPr>
            <p:cNvPr id="80" name="Abgerundetes Rechteck 79"/>
            <p:cNvSpPr/>
            <p:nvPr/>
          </p:nvSpPr>
          <p:spPr>
            <a:xfrm>
              <a:off x="5364088" y="3334080"/>
              <a:ext cx="2304256" cy="130445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1" name="Inhaltsplatzhalter 1"/>
            <p:cNvSpPr txBox="1">
              <a:spLocks/>
            </p:cNvSpPr>
            <p:nvPr/>
          </p:nvSpPr>
          <p:spPr>
            <a:xfrm>
              <a:off x="6141318" y="3717293"/>
              <a:ext cx="936104" cy="128635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de-DE" sz="1800" smtClean="0"/>
                <a:t>RTD</a:t>
              </a:r>
            </a:p>
          </p:txBody>
        </p:sp>
        <p:cxnSp>
          <p:nvCxnSpPr>
            <p:cNvPr id="82" name="Gerade Verbindung 81"/>
            <p:cNvCxnSpPr>
              <a:endCxn id="80" idx="0"/>
            </p:cNvCxnSpPr>
            <p:nvPr/>
          </p:nvCxnSpPr>
          <p:spPr>
            <a:xfrm>
              <a:off x="6502524" y="2348880"/>
              <a:ext cx="13692" cy="985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Gerade Verbindung 82"/>
            <p:cNvCxnSpPr/>
            <p:nvPr/>
          </p:nvCxnSpPr>
          <p:spPr>
            <a:xfrm>
              <a:off x="6488832" y="4638531"/>
              <a:ext cx="0" cy="950709"/>
            </a:xfrm>
            <a:prstGeom prst="line">
              <a:avLst/>
            </a:prstGeom>
          </p:spPr>
          <p:style>
            <a:lnRef idx="1">
              <a:schemeClr val="accent1"/>
            </a:lnRef>
            <a:fillRef idx="0">
              <a:schemeClr val="accent1"/>
            </a:fillRef>
            <a:effectRef idx="0">
              <a:schemeClr val="accent1"/>
            </a:effectRef>
            <a:fontRef idx="minor">
              <a:schemeClr val="tx1"/>
            </a:fontRef>
          </p:style>
        </p:cxnSp>
        <p:sp>
          <p:nvSpPr>
            <p:cNvPr id="84" name="Ellipse 83"/>
            <p:cNvSpPr/>
            <p:nvPr/>
          </p:nvSpPr>
          <p:spPr>
            <a:xfrm>
              <a:off x="2483768" y="1628800"/>
              <a:ext cx="1440160" cy="1440160"/>
            </a:xfrm>
            <a:prstGeom prst="ellipse">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5" name="Ellipse 84"/>
            <p:cNvSpPr/>
            <p:nvPr/>
          </p:nvSpPr>
          <p:spPr>
            <a:xfrm>
              <a:off x="2483768" y="4869160"/>
              <a:ext cx="1440160" cy="1440160"/>
            </a:xfrm>
            <a:prstGeom prst="ellipse">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6" name="Inhaltsplatzhalter 1"/>
            <p:cNvSpPr txBox="1">
              <a:spLocks/>
            </p:cNvSpPr>
            <p:nvPr/>
          </p:nvSpPr>
          <p:spPr>
            <a:xfrm>
              <a:off x="2663788" y="2132856"/>
              <a:ext cx="1404156" cy="128635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de-DE" sz="1400" smtClean="0"/>
                <a:t>Reservoir</a:t>
              </a:r>
            </a:p>
          </p:txBody>
        </p:sp>
        <p:sp>
          <p:nvSpPr>
            <p:cNvPr id="87" name="Inhaltsplatzhalter 1"/>
            <p:cNvSpPr txBox="1">
              <a:spLocks/>
            </p:cNvSpPr>
            <p:nvPr/>
          </p:nvSpPr>
          <p:spPr>
            <a:xfrm>
              <a:off x="2663788" y="5383002"/>
              <a:ext cx="1404156" cy="128635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de-DE" sz="1400" smtClean="0"/>
                <a:t>Reservoir</a:t>
              </a:r>
            </a:p>
          </p:txBody>
        </p:sp>
      </p:grpSp>
      <p:sp>
        <p:nvSpPr>
          <p:cNvPr id="88" name="Inhaltsplatzhalter 1"/>
          <p:cNvSpPr txBox="1">
            <a:spLocks/>
          </p:cNvSpPr>
          <p:nvPr/>
        </p:nvSpPr>
        <p:spPr>
          <a:xfrm>
            <a:off x="4976399" y="2348880"/>
            <a:ext cx="5042520" cy="49124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de-DE" sz="1800" smtClean="0"/>
              <a:t>Vollständige Absorption</a:t>
            </a:r>
          </a:p>
        </p:txBody>
      </p:sp>
      <p:sp>
        <p:nvSpPr>
          <p:cNvPr id="89" name="Ellipse 88"/>
          <p:cNvSpPr/>
          <p:nvPr/>
        </p:nvSpPr>
        <p:spPr>
          <a:xfrm>
            <a:off x="6933411" y="3406412"/>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0" name="Ellipse 89"/>
          <p:cNvSpPr/>
          <p:nvPr/>
        </p:nvSpPr>
        <p:spPr>
          <a:xfrm>
            <a:off x="7807248" y="3773216"/>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1" name="Ellipse 90"/>
          <p:cNvSpPr/>
          <p:nvPr/>
        </p:nvSpPr>
        <p:spPr>
          <a:xfrm>
            <a:off x="7376884" y="3420511"/>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2" name="Ellipse 91"/>
          <p:cNvSpPr/>
          <p:nvPr/>
        </p:nvSpPr>
        <p:spPr>
          <a:xfrm>
            <a:off x="7285613" y="3569588"/>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3" name="Ellipse 92"/>
          <p:cNvSpPr/>
          <p:nvPr/>
        </p:nvSpPr>
        <p:spPr>
          <a:xfrm>
            <a:off x="7592908" y="3602732"/>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5" name="Ellipse 94"/>
          <p:cNvSpPr/>
          <p:nvPr/>
        </p:nvSpPr>
        <p:spPr>
          <a:xfrm>
            <a:off x="5940152" y="3334132"/>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6" name="Ellipse 95"/>
          <p:cNvSpPr/>
          <p:nvPr/>
        </p:nvSpPr>
        <p:spPr>
          <a:xfrm>
            <a:off x="5580112" y="3745970"/>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7" name="Ellipse 96"/>
          <p:cNvSpPr/>
          <p:nvPr/>
        </p:nvSpPr>
        <p:spPr>
          <a:xfrm>
            <a:off x="5917292" y="3654434"/>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98" name="Gerade Verbindung mit Pfeil 97"/>
          <p:cNvCxnSpPr/>
          <p:nvPr/>
        </p:nvCxnSpPr>
        <p:spPr>
          <a:xfrm flipH="1">
            <a:off x="7092280" y="3274566"/>
            <a:ext cx="500628" cy="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1" name="Gerade Verbindung mit Pfeil 100"/>
          <p:cNvCxnSpPr/>
          <p:nvPr/>
        </p:nvCxnSpPr>
        <p:spPr>
          <a:xfrm flipH="1">
            <a:off x="6543647" y="3677294"/>
            <a:ext cx="500628" cy="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2" name="Ellipse 101"/>
          <p:cNvSpPr/>
          <p:nvPr/>
        </p:nvSpPr>
        <p:spPr>
          <a:xfrm>
            <a:off x="6933411" y="5320732"/>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3" name="Ellipse 102"/>
          <p:cNvSpPr/>
          <p:nvPr/>
        </p:nvSpPr>
        <p:spPr>
          <a:xfrm>
            <a:off x="7801879" y="5243590"/>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4" name="Ellipse 103"/>
          <p:cNvSpPr/>
          <p:nvPr/>
        </p:nvSpPr>
        <p:spPr>
          <a:xfrm>
            <a:off x="7376884" y="5334831"/>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5" name="Ellipse 104"/>
          <p:cNvSpPr/>
          <p:nvPr/>
        </p:nvSpPr>
        <p:spPr>
          <a:xfrm>
            <a:off x="7285613" y="5483908"/>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6" name="Ellipse 105"/>
          <p:cNvSpPr/>
          <p:nvPr/>
        </p:nvSpPr>
        <p:spPr>
          <a:xfrm>
            <a:off x="7592908" y="5517052"/>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7" name="Ellipse 106"/>
          <p:cNvSpPr/>
          <p:nvPr/>
        </p:nvSpPr>
        <p:spPr>
          <a:xfrm>
            <a:off x="7592908" y="5075710"/>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8" name="Ellipse 107"/>
          <p:cNvSpPr/>
          <p:nvPr/>
        </p:nvSpPr>
        <p:spPr>
          <a:xfrm>
            <a:off x="5940152" y="5248452"/>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11" name="Gerade Verbindung mit Pfeil 110"/>
          <p:cNvCxnSpPr/>
          <p:nvPr/>
        </p:nvCxnSpPr>
        <p:spPr>
          <a:xfrm flipH="1">
            <a:off x="7092280" y="5188886"/>
            <a:ext cx="500628" cy="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2" name="Gerade Verbindung mit Pfeil 111"/>
          <p:cNvCxnSpPr/>
          <p:nvPr/>
        </p:nvCxnSpPr>
        <p:spPr>
          <a:xfrm flipH="1">
            <a:off x="6543647" y="5591614"/>
            <a:ext cx="500628" cy="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9" name="Textfeld 98"/>
          <p:cNvSpPr txBox="1"/>
          <p:nvPr/>
        </p:nvSpPr>
        <p:spPr>
          <a:xfrm>
            <a:off x="3131840" y="3129906"/>
            <a:ext cx="1008112" cy="369332"/>
          </a:xfrm>
          <a:prstGeom prst="rect">
            <a:avLst/>
          </a:prstGeom>
          <a:noFill/>
        </p:spPr>
        <p:txBody>
          <a:bodyPr wrap="square" rtlCol="0">
            <a:spAutoFit/>
          </a:bodyPr>
          <a:lstStyle/>
          <a:p>
            <a:r>
              <a:rPr lang="de-DE" i="1" err="1" smtClean="0">
                <a:latin typeface="Adobe Arabic" pitchFamily="18" charset="-78"/>
                <a:cs typeface="Adobe Arabic" pitchFamily="18" charset="-78"/>
              </a:rPr>
              <a:t>Inflow</a:t>
            </a:r>
            <a:endParaRPr lang="de-DE" i="1">
              <a:latin typeface="Adobe Arabic" pitchFamily="18" charset="-78"/>
              <a:cs typeface="Adobe Arabic" pitchFamily="18" charset="-78"/>
            </a:endParaRPr>
          </a:p>
        </p:txBody>
      </p:sp>
      <p:sp>
        <p:nvSpPr>
          <p:cNvPr id="94" name="Textfeld 93"/>
          <p:cNvSpPr txBox="1"/>
          <p:nvPr/>
        </p:nvSpPr>
        <p:spPr>
          <a:xfrm>
            <a:off x="7884368" y="3140968"/>
            <a:ext cx="1008112" cy="369332"/>
          </a:xfrm>
          <a:prstGeom prst="rect">
            <a:avLst/>
          </a:prstGeom>
          <a:noFill/>
        </p:spPr>
        <p:txBody>
          <a:bodyPr wrap="square" rtlCol="0">
            <a:spAutoFit/>
          </a:bodyPr>
          <a:lstStyle/>
          <a:p>
            <a:r>
              <a:rPr lang="de-DE" i="1" err="1" smtClean="0">
                <a:latin typeface="Adobe Arabic" pitchFamily="18" charset="-78"/>
                <a:cs typeface="Adobe Arabic" pitchFamily="18" charset="-78"/>
              </a:rPr>
              <a:t>Outflow</a:t>
            </a:r>
            <a:endParaRPr lang="de-DE" i="1">
              <a:latin typeface="Adobe Arabic" pitchFamily="18" charset="-78"/>
              <a:cs typeface="Adobe Arabic" pitchFamily="18" charset="-78"/>
            </a:endParaRPr>
          </a:p>
        </p:txBody>
      </p:sp>
    </p:spTree>
    <p:extLst>
      <p:ext uri="{BB962C8B-B14F-4D97-AF65-F5344CB8AC3E}">
        <p14:creationId xmlns:p14="http://schemas.microsoft.com/office/powerpoint/2010/main" val="4134709709"/>
      </p:ext>
    </p:extLst>
  </p:cSld>
  <p:clrMapOvr>
    <a:masterClrMapping/>
  </p:clrMapOvr>
  <p:timing>
    <p:tnLst>
      <p:par>
        <p:cTn id="1" dur="indefinite" restart="never" nodeType="tmRoot"/>
      </p:par>
    </p:tnLst>
  </p:timing>
</p:sld>
</file>

<file path=ppt/theme/theme1.xml><?xml version="1.0" encoding="utf-8"?>
<a:theme xmlns:a="http://schemas.openxmlformats.org/drawingml/2006/main" name="Larissa-Design">
  <a:themeElements>
    <a:clrScheme name="Benutzerdefiniert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48DD4"/>
      </a:hlink>
      <a:folHlink>
        <a:srgbClr val="548DD4"/>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1273</Words>
  <Application>Microsoft Office PowerPoint</Application>
  <PresentationFormat>Bildschirmpräsentation (4:3)</PresentationFormat>
  <Paragraphs>422</Paragraphs>
  <Slides>31</Slides>
  <Notes>29</Notes>
  <HiddenSlides>0</HiddenSlides>
  <MMClips>0</MMClips>
  <ScaleCrop>false</ScaleCrop>
  <HeadingPairs>
    <vt:vector size="4" baseType="variant">
      <vt:variant>
        <vt:lpstr>Design</vt:lpstr>
      </vt:variant>
      <vt:variant>
        <vt:i4>1</vt:i4>
      </vt:variant>
      <vt:variant>
        <vt:lpstr>Folientitel</vt:lpstr>
      </vt:variant>
      <vt:variant>
        <vt:i4>31</vt:i4>
      </vt:variant>
    </vt:vector>
  </HeadingPairs>
  <TitlesOfParts>
    <vt:vector size="32" baseType="lpstr">
      <vt:lpstr>Larissa-Design</vt:lpstr>
      <vt:lpstr>DG</vt:lpstr>
      <vt:lpstr>Inhalt</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Frost-RL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Matze</dc:creator>
  <cp:lastModifiedBy>Matthias Jäger</cp:lastModifiedBy>
  <cp:revision>349</cp:revision>
  <dcterms:created xsi:type="dcterms:W3CDTF">2017-01-21T10:43:37Z</dcterms:created>
  <dcterms:modified xsi:type="dcterms:W3CDTF">2019-03-13T17:30:23Z</dcterms:modified>
</cp:coreProperties>
</file>