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8"/>
  </p:notesMasterIdLst>
  <p:sldIdLst>
    <p:sldId id="256" r:id="rId2"/>
    <p:sldId id="338" r:id="rId3"/>
    <p:sldId id="334" r:id="rId4"/>
    <p:sldId id="333" r:id="rId5"/>
    <p:sldId id="337" r:id="rId6"/>
    <p:sldId id="28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F1"/>
    <a:srgbClr val="E7F5E7"/>
    <a:srgbClr val="52C000"/>
    <a:srgbClr val="0000FF"/>
    <a:srgbClr val="01951A"/>
    <a:srgbClr val="275C00"/>
    <a:srgbClr val="DE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73" autoAdjust="0"/>
  </p:normalViewPr>
  <p:slideViewPr>
    <p:cSldViewPr>
      <p:cViewPr>
        <p:scale>
          <a:sx n="100" d="100"/>
          <a:sy n="100" d="100"/>
        </p:scale>
        <p:origin x="-194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A3E4-08F7-470B-B28A-F7F44AD1D267}" type="datetimeFigureOut">
              <a:rPr lang="de-DE" smtClean="0"/>
              <a:pPr/>
              <a:t>28.01.2020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6EB7-B8C5-4A13-A184-8A045D6E94E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ToDo:</a:t>
            </a:r>
            <a:r>
              <a:rPr lang="de-DE" baseline="0" smtClean="0"/>
              <a:t> Potentialverlauf dazu malen</a:t>
            </a:r>
            <a:endParaRPr lang="de-DE" smtClean="0"/>
          </a:p>
          <a:p>
            <a:r>
              <a:rPr lang="de-DE" smtClean="0"/>
              <a:t>Annahmen:</a:t>
            </a:r>
            <a:br>
              <a:rPr lang="de-DE" smtClean="0"/>
            </a:br>
            <a:r>
              <a:rPr lang="de-DE" smtClean="0"/>
              <a:t>1. Teilchenerhaltung innerhalb der Struktur</a:t>
            </a:r>
            <a:br>
              <a:rPr lang="de-DE" smtClean="0"/>
            </a:br>
            <a:r>
              <a:rPr lang="de-DE" smtClean="0"/>
              <a:t>2. Ausschließlich elastische Streuprozesse (kohörenter</a:t>
            </a:r>
            <a:r>
              <a:rPr lang="de-DE" baseline="0" smtClean="0"/>
              <a:t> Grenzfall)</a:t>
            </a:r>
            <a:br>
              <a:rPr lang="de-DE" baseline="0" smtClean="0"/>
            </a:br>
            <a:r>
              <a:rPr lang="de-DE" baseline="0" smtClean="0"/>
              <a:t>3. Reservoire verhalten sich wie schwarze Strahler, </a:t>
            </a:r>
            <a:r>
              <a:rPr lang="de-DE" smtClean="0"/>
              <a:t>Elektronen werden hier erzeugt / absorbiert</a:t>
            </a:r>
          </a:p>
          <a:p>
            <a:r>
              <a:rPr lang="de-DE" smtClean="0"/>
              <a:t>4. Halbleiterschichten sind unendlich ausgedehnt</a:t>
            </a:r>
            <a:br>
              <a:rPr lang="de-DE" smtClean="0"/>
            </a:br>
            <a:r>
              <a:rPr lang="de-DE" smtClean="0"/>
              <a:t>5. zugrundeliegendes Kristallgitter</a:t>
            </a:r>
            <a:r>
              <a:rPr lang="de-DE" baseline="0" smtClean="0"/>
              <a:t> wird durch konstante effektive Masse beschrieben</a:t>
            </a:r>
          </a:p>
          <a:p>
            <a:r>
              <a:rPr lang="de-DE" baseline="0" smtClean="0"/>
              <a:t>6. Mean-Field-Näherung</a:t>
            </a:r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>
            <a:lvl1pPr>
              <a:defRPr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>
            <a:normAutofit/>
          </a:bodyPr>
          <a:lstStyle>
            <a:lvl1pPr>
              <a:defRPr sz="2800">
                <a:latin typeface="Adobe Arabic" pitchFamily="18" charset="-78"/>
                <a:cs typeface="Adobe Arabic" pitchFamily="18" charset="-78"/>
              </a:defRPr>
            </a:lvl1pPr>
            <a:lvl2pPr>
              <a:defRPr sz="2400">
                <a:latin typeface="Adobe Arabic" pitchFamily="18" charset="-78"/>
                <a:cs typeface="Adobe Arabic" pitchFamily="18" charset="-78"/>
              </a:defRPr>
            </a:lvl2pPr>
            <a:lvl3pPr>
              <a:defRPr sz="2000">
                <a:latin typeface="Adobe Arabic" pitchFamily="18" charset="-78"/>
                <a:cs typeface="Adobe Arabic" pitchFamily="18" charset="-78"/>
              </a:defRPr>
            </a:lvl3pPr>
            <a:lvl4pPr>
              <a:defRPr sz="1800">
                <a:latin typeface="Adobe Arabic" pitchFamily="18" charset="-78"/>
                <a:cs typeface="Adobe Arabic" pitchFamily="18" charset="-78"/>
              </a:defRPr>
            </a:lvl4pPr>
            <a:lvl5pPr>
              <a:defRPr sz="18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>
            <a:normAutofit/>
          </a:bodyPr>
          <a:lstStyle>
            <a:lvl1pPr>
              <a:defRPr sz="2800">
                <a:latin typeface="Adobe Arabic" pitchFamily="18" charset="-78"/>
                <a:cs typeface="Adobe Arabic" pitchFamily="18" charset="-78"/>
              </a:defRPr>
            </a:lvl1pPr>
            <a:lvl2pPr>
              <a:defRPr sz="2400">
                <a:latin typeface="Adobe Arabic" pitchFamily="18" charset="-78"/>
                <a:cs typeface="Adobe Arabic" pitchFamily="18" charset="-78"/>
              </a:defRPr>
            </a:lvl2pPr>
            <a:lvl3pPr>
              <a:defRPr sz="2000">
                <a:latin typeface="Adobe Arabic" pitchFamily="18" charset="-78"/>
                <a:cs typeface="Adobe Arabic" pitchFamily="18" charset="-78"/>
              </a:defRPr>
            </a:lvl3pPr>
            <a:lvl4pPr>
              <a:defRPr sz="1800">
                <a:latin typeface="Adobe Arabic" pitchFamily="18" charset="-78"/>
                <a:cs typeface="Adobe Arabic" pitchFamily="18" charset="-78"/>
              </a:defRPr>
            </a:lvl4pPr>
            <a:lvl5pPr>
              <a:defRPr sz="18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>
              <a:defRPr sz="3200">
                <a:latin typeface="Adobe Arabic" pitchFamily="18" charset="-78"/>
                <a:cs typeface="Adobe Arabic" pitchFamily="18" charset="-78"/>
              </a:defRPr>
            </a:lvl1pPr>
            <a:lvl2pPr>
              <a:defRPr sz="2800">
                <a:latin typeface="Adobe Arabic" pitchFamily="18" charset="-78"/>
                <a:cs typeface="Adobe Arabic" pitchFamily="18" charset="-78"/>
              </a:defRPr>
            </a:lvl2pPr>
            <a:lvl3pPr>
              <a:defRPr sz="2400">
                <a:latin typeface="Adobe Arabic" pitchFamily="18" charset="-78"/>
                <a:cs typeface="Adobe Arabic" pitchFamily="18" charset="-78"/>
              </a:defRPr>
            </a:lvl3pPr>
            <a:lvl4pPr>
              <a:defRPr sz="2000">
                <a:latin typeface="Adobe Arabic" pitchFamily="18" charset="-78"/>
                <a:cs typeface="Adobe Arabic" pitchFamily="18" charset="-78"/>
              </a:defRPr>
            </a:lvl4pPr>
            <a:lvl5pPr>
              <a:defRPr sz="20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92280" y="5445224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pPr lvl="0"/>
            <a:r>
              <a:rPr lang="de-DE" dirty="0" smtClean="0"/>
              <a:t>Quelle: 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-2402" y="6381328"/>
            <a:ext cx="2171700" cy="39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2257105" y="6381328"/>
            <a:ext cx="82235" cy="39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-165530" y="6410611"/>
            <a:ext cx="252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1. Einleitung</a:t>
            </a:r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03.02.2020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40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DG-Verfahren für die LNG</a:t>
            </a:r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8" r:id="rId3"/>
    <p:sldLayoutId id="2147483674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Adobe Arabic" pitchFamily="18" charset="-78"/>
          <a:ea typeface="+mj-ea"/>
          <a:cs typeface="Adobe Arabic" pitchFamily="18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516624"/>
            <a:ext cx="8280920" cy="2595025"/>
          </a:xfrm>
        </p:spPr>
        <p:txBody>
          <a:bodyPr>
            <a:normAutofit/>
          </a:bodyPr>
          <a:lstStyle/>
          <a:p>
            <a:r>
              <a:rPr lang="de-DE" sz="4000" smtClean="0"/>
              <a:t>Diskontinuierlich-Galerkin-Verfahren  </a:t>
            </a:r>
            <a:br>
              <a:rPr lang="de-DE" sz="4000" smtClean="0"/>
            </a:br>
            <a:r>
              <a:rPr lang="de-DE" sz="4000" smtClean="0"/>
              <a:t>	für </a:t>
            </a:r>
            <a:r>
              <a:rPr lang="de-DE" sz="4000" smtClean="0"/>
              <a:t>die </a:t>
            </a:r>
            <a:r>
              <a:rPr lang="de-DE" sz="4000" smtClean="0"/>
              <a:t/>
            </a:r>
            <a:br>
              <a:rPr lang="de-DE" sz="4000" smtClean="0"/>
            </a:br>
            <a:r>
              <a:rPr lang="de-DE" sz="4000" smtClean="0"/>
              <a:t>		Liouville-von-Neumann-Gleichung</a:t>
            </a:r>
            <a:endParaRPr lang="de-DE" sz="400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5580112" y="548797"/>
            <a:ext cx="1616710" cy="297918"/>
          </a:xfrm>
        </p:spPr>
        <p:txBody>
          <a:bodyPr/>
          <a:lstStyle/>
          <a:p>
            <a:r>
              <a:rPr lang="de-DE" sz="1800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03.02.2020</a:t>
            </a:r>
            <a:endParaRPr lang="de-DE" sz="1800">
              <a:solidFill>
                <a:schemeClr val="tx1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5580112" y="855956"/>
            <a:ext cx="2808312" cy="301227"/>
          </a:xfrm>
        </p:spPr>
        <p:txBody>
          <a:bodyPr/>
          <a:lstStyle/>
          <a:p>
            <a:r>
              <a:rPr lang="de-DE" sz="1800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Matthias Jaeger &amp; Asena </a:t>
            </a:r>
            <a:r>
              <a:rPr lang="de-DE" sz="1800" smtClean="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rPr>
              <a:t>Oelschläger</a:t>
            </a:r>
            <a:endParaRPr lang="de-DE" sz="1800">
              <a:solidFill>
                <a:schemeClr val="tx1"/>
              </a:solidFill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029" name="Picture 5" descr="C:\Users\jaeger\Documents\Repos\Masterarbeit\Abschlussvortrag\tud_logo_negativ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4" y="476251"/>
            <a:ext cx="431958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dobe Arabic" pitchFamily="18" charset="-78"/>
                <a:ea typeface="+mj-ea"/>
                <a:cs typeface="Adobe Arabic" pitchFamily="18" charset="-78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mtClean="0"/>
              <a:t>Inhalt</a:t>
            </a:r>
            <a:endParaRPr lang="de-DE" sz="320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smtClean="0"/>
              <a:t>Einleitung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Modell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DG-Verfahren</a:t>
            </a:r>
          </a:p>
          <a:p>
            <a:pPr marL="914400" lvl="1" indent="-514350">
              <a:buFont typeface="+mj-lt"/>
              <a:buAutoNum type="alphaLcPeriod"/>
            </a:pPr>
            <a:r>
              <a:rPr lang="de-DE" sz="2000" smtClean="0"/>
              <a:t>Punkt a</a:t>
            </a:r>
          </a:p>
          <a:p>
            <a:pPr marL="914400" lvl="1" indent="-514350">
              <a:buFont typeface="+mj-lt"/>
              <a:buAutoNum type="alphaLcPeriod"/>
            </a:pPr>
            <a:r>
              <a:rPr lang="de-DE" sz="2000" smtClean="0"/>
              <a:t>Punkt b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Ergebnisse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Fazit</a:t>
            </a:r>
            <a:endParaRPr lang="de-DE" sz="2400" dirty="0"/>
          </a:p>
        </p:txBody>
      </p:sp>
      <p:sp>
        <p:nvSpPr>
          <p:cNvPr id="5" name="Datumsplatzhalter 3"/>
          <p:cNvSpPr txBox="1">
            <a:spLocks/>
          </p:cNvSpPr>
          <p:nvPr/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>
                <a:solidFill>
                  <a:schemeClr val="tx1"/>
                </a:solidFill>
              </a:rPr>
              <a:t>03.02.2020</a:t>
            </a:r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/>
              <a:t>DG-Verfahren für die LNG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64227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30" name="Picture 6" descr="Portemonnaie, Brieftasche, Maßband, Sparsam, Abga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2096133" cy="13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ine, Hauptplatine, Motherboard, Mainboard, Elk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58792"/>
            <a:ext cx="1920180" cy="1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1"/>
          <p:cNvSpPr txBox="1">
            <a:spLocks/>
          </p:cNvSpPr>
          <p:nvPr/>
        </p:nvSpPr>
        <p:spPr>
          <a:xfrm>
            <a:off x="882800" y="908720"/>
            <a:ext cx="1882552" cy="2016224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C000"/>
              </a:buClr>
              <a:buFont typeface="Arial" pitchFamily="34" charset="0"/>
              <a:buNone/>
            </a:pPr>
            <a:r>
              <a:rPr lang="de-DE" sz="2000" smtClean="0">
                <a:solidFill>
                  <a:schemeClr val="bg1"/>
                </a:solidFill>
              </a:rPr>
              <a:t>NEGF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	QTBM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Wigner-Formalismus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	LVN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Monte-Carlo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	Krylov</a:t>
            </a:r>
          </a:p>
        </p:txBody>
      </p:sp>
      <p:pic>
        <p:nvPicPr>
          <p:cNvPr id="1032" name="Picture 8" descr="Sand, Sandkasten, Sandburg, Kind, Spielplat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24944"/>
            <a:ext cx="2800195" cy="190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iße Männchen, 3D Model, Freigestellt, 3D, Mode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7" y="3567113"/>
            <a:ext cx="2616225" cy="2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/>
          <p:cNvCxnSpPr>
            <a:stCxn id="1030" idx="3"/>
            <a:endCxn id="1028" idx="1"/>
          </p:cNvCxnSpPr>
          <p:nvPr/>
        </p:nvCxnSpPr>
        <p:spPr>
          <a:xfrm>
            <a:off x="4003837" y="1391407"/>
            <a:ext cx="2584387" cy="60644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2843808" y="2399519"/>
            <a:ext cx="3456384" cy="167755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 noChangeAspect="1"/>
          </p:cNvCxnSpPr>
          <p:nvPr/>
        </p:nvCxnSpPr>
        <p:spPr>
          <a:xfrm flipV="1">
            <a:off x="5508104" y="2399519"/>
            <a:ext cx="1078591" cy="525425"/>
          </a:xfrm>
          <a:prstGeom prst="straightConnector1">
            <a:avLst/>
          </a:prstGeom>
          <a:ln w="254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nhaltsplatzhalter 1"/>
          <p:cNvSpPr txBox="1">
            <a:spLocks/>
          </p:cNvSpPr>
          <p:nvPr/>
        </p:nvSpPr>
        <p:spPr>
          <a:xfrm>
            <a:off x="4686900" y="3351089"/>
            <a:ext cx="1715616" cy="432048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52C000"/>
              </a:buClr>
              <a:buFont typeface="Arial" pitchFamily="34" charset="0"/>
              <a:buNone/>
            </a:pPr>
            <a:r>
              <a:rPr lang="de-DE" sz="2000" smtClean="0">
                <a:solidFill>
                  <a:schemeClr val="bg1"/>
                </a:solidFill>
              </a:rPr>
              <a:t>RTD</a:t>
            </a:r>
          </a:p>
        </p:txBody>
      </p:sp>
      <p:pic>
        <p:nvPicPr>
          <p:cNvPr id="1036" name="Picture 12" descr="Männlich, Kaufmann, Asiatische, Anzug, Krawat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146" y="981632"/>
            <a:ext cx="795188" cy="24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 p14:presetBounceEnd="13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 p14:bounceEnd="13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endParaRPr lang="de-DE" smtClean="0"/>
          </a:p>
          <a:p>
            <a:endParaRPr lang="de-DE" i="1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3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609600" y="11331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2C000"/>
              </a:buClr>
            </a:pPr>
            <a:r>
              <a:rPr lang="de-DE" smtClean="0"/>
              <a:t>Flexible Diskretisierung (</a:t>
            </a:r>
            <a:r>
              <a:rPr lang="de-DE" sz="2000" i="1" smtClean="0">
                <a:latin typeface="Latin Modern Math" pitchFamily="50" charset="0"/>
                <a:ea typeface="Latin Modern Math" pitchFamily="50" charset="0"/>
              </a:rPr>
              <a:t>hp</a:t>
            </a:r>
            <a:r>
              <a:rPr lang="de-DE" smtClean="0"/>
              <a:t>-Adaptivität)</a:t>
            </a:r>
          </a:p>
          <a:p>
            <a:pPr lvl="1">
              <a:buClr>
                <a:srgbClr val="52C000"/>
              </a:buClr>
            </a:pPr>
            <a:r>
              <a:rPr lang="de-DE" smtClean="0"/>
              <a:t>komplexe Geometrien möglich</a:t>
            </a:r>
          </a:p>
          <a:p>
            <a:pPr lvl="1">
              <a:buClr>
                <a:srgbClr val="52C000"/>
              </a:buClr>
            </a:pPr>
            <a:r>
              <a:rPr lang="de-DE" smtClean="0"/>
              <a:t>vorteilhaft vor Allem im Mehrdimensionalen</a:t>
            </a:r>
          </a:p>
          <a:p>
            <a:pPr>
              <a:buClr>
                <a:srgbClr val="52C000"/>
              </a:buClr>
            </a:pPr>
            <a:r>
              <a:rPr lang="de-DE" smtClean="0"/>
              <a:t>Lokale Erhaltungseigenschaft kann durch numerischen Fluss sichgergestellt werden</a:t>
            </a:r>
          </a:p>
          <a:p>
            <a:pPr>
              <a:buClr>
                <a:srgbClr val="52C000"/>
              </a:buClr>
            </a:pPr>
            <a:r>
              <a:rPr lang="de-DE" smtClean="0"/>
              <a:t>Flexibilität durch Wahl des numerischen Flusses</a:t>
            </a:r>
          </a:p>
          <a:p>
            <a:pPr>
              <a:buClr>
                <a:srgbClr val="52C000"/>
              </a:buClr>
            </a:pPr>
            <a:r>
              <a:rPr lang="de-DE" smtClean="0"/>
              <a:t>Zeitschritt-Verfahren gibt es quasi gratis</a:t>
            </a:r>
          </a:p>
          <a:p>
            <a:pPr>
              <a:buClr>
                <a:srgbClr val="52C000"/>
              </a:buClr>
            </a:pPr>
            <a:r>
              <a:rPr lang="de-DE" smtClean="0"/>
              <a:t>Bislang keine Veröffentlichungen</a:t>
            </a:r>
          </a:p>
          <a:p>
            <a:pPr>
              <a:buClr>
                <a:srgbClr val="52C000"/>
              </a:buClr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20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379909"/>
            <a:ext cx="8496944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smtClean="0"/>
              <a:t>[1] </a:t>
            </a:r>
            <a:r>
              <a:rPr lang="en-US" sz="1800"/>
              <a:t>William R Frensley. </a:t>
            </a:r>
            <a:r>
              <a:rPr lang="en-US" sz="1800" i="1" smtClean="0"/>
              <a:t>Wigner-function </a:t>
            </a:r>
            <a:r>
              <a:rPr lang="en-US" sz="1800" i="1"/>
              <a:t>model of a resonant-tunneling </a:t>
            </a:r>
            <a:r>
              <a:rPr lang="en-US" sz="1800" i="1" smtClean="0"/>
              <a:t>semiconductor device</a:t>
            </a:r>
            <a:r>
              <a:rPr lang="en-US" sz="1800" smtClean="0"/>
              <a:t>. </a:t>
            </a:r>
            <a:r>
              <a:rPr lang="en-US" sz="1800"/>
              <a:t>In: </a:t>
            </a:r>
            <a:r>
              <a:rPr lang="en-US" sz="1800" i="1"/>
              <a:t>Physical Review </a:t>
            </a:r>
            <a:r>
              <a:rPr lang="en-US" sz="1800" i="1" smtClean="0"/>
              <a:t>B</a:t>
            </a:r>
          </a:p>
          <a:p>
            <a:pPr marL="342000" indent="0">
              <a:buNone/>
            </a:pPr>
            <a:r>
              <a:rPr lang="en-US" sz="1800" smtClean="0"/>
              <a:t>36.3 </a:t>
            </a:r>
            <a:r>
              <a:rPr lang="en-US" sz="1800"/>
              <a:t>(1987), S. 1570</a:t>
            </a:r>
            <a:r>
              <a:rPr lang="en-US" sz="1800" smtClean="0"/>
              <a:t>.</a:t>
            </a:r>
            <a:endParaRPr lang="de-DE" sz="1800" smtClean="0"/>
          </a:p>
          <a:p>
            <a:pPr>
              <a:buNone/>
            </a:pPr>
            <a:r>
              <a:rPr lang="de-DE" sz="1800"/>
              <a:t>[2] Kreuzer, C</a:t>
            </a:r>
            <a:r>
              <a:rPr lang="de-DE" sz="1800" smtClean="0"/>
              <a:t>. </a:t>
            </a:r>
            <a:r>
              <a:rPr lang="de-DE" sz="1800"/>
              <a:t>Vorlesungsskript </a:t>
            </a:r>
            <a:r>
              <a:rPr lang="de-DE" sz="1800" i="1" smtClean="0"/>
              <a:t>Finite </a:t>
            </a:r>
            <a:r>
              <a:rPr lang="de-DE" sz="1800" i="1"/>
              <a:t>Elemente </a:t>
            </a:r>
            <a:r>
              <a:rPr lang="de-DE" sz="1800" i="1" smtClean="0"/>
              <a:t>Methoden</a:t>
            </a:r>
            <a:r>
              <a:rPr lang="de-DE" sz="1800" smtClean="0"/>
              <a:t>. </a:t>
            </a:r>
            <a:r>
              <a:rPr lang="de-DE" sz="1800"/>
              <a:t>TU Dortmund, 2019.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[3] Verfürth, R. Vorlesungsskript </a:t>
            </a:r>
            <a:r>
              <a:rPr lang="de-DE" sz="1800" i="1" smtClean="0"/>
              <a:t>Numerik II, Finite Elemente</a:t>
            </a:r>
            <a:r>
              <a:rPr lang="de-DE" sz="1800" smtClean="0"/>
              <a:t>. Ruhr-Universität Bochum, 2016. </a:t>
            </a:r>
          </a:p>
          <a:p>
            <a:pPr>
              <a:buNone/>
            </a:pPr>
            <a:r>
              <a:rPr lang="de-DE" sz="1800" smtClean="0"/>
              <a:t>[4] </a:t>
            </a:r>
            <a:r>
              <a:rPr lang="de-DE" sz="1800"/>
              <a:t>Hesthaven, J. S., &amp; Warburton, T</a:t>
            </a:r>
            <a:r>
              <a:rPr lang="de-DE" sz="1800" smtClean="0"/>
              <a:t>. </a:t>
            </a:r>
            <a:r>
              <a:rPr lang="de-DE" sz="1800" i="1"/>
              <a:t>Nodal discontinuous Galerkin methods: algorithms, analysis, and applications</a:t>
            </a:r>
            <a:r>
              <a:rPr lang="de-DE" sz="1800"/>
              <a:t>. Springer Science &amp; Business </a:t>
            </a:r>
            <a:r>
              <a:rPr lang="de-DE" sz="1800" smtClean="0"/>
              <a:t>Media, 2007.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Arabic" pitchFamily="18" charset="-78"/>
                <a:ea typeface="+mj-ea"/>
                <a:cs typeface="Adobe Arabic" pitchFamily="18" charset="-78"/>
              </a:rPr>
              <a:t>Quellen</a:t>
            </a:r>
            <a:endParaRPr kumimoji="0" lang="de-DE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Arabic" pitchFamily="18" charset="-78"/>
              <a:ea typeface="+mj-ea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pektive">
    <a:dk1>
      <a:sysClr val="windowText" lastClr="000000"/>
    </a:dk1>
    <a:lt1>
      <a:sysClr val="window" lastClr="FFFFFF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Bildschirmpräsentation (4:3)</PresentationFormat>
  <Paragraphs>46</Paragraphs>
  <Slides>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Perspektive</vt:lpstr>
      <vt:lpstr>Diskontinuierlich-Galerkin-Verfahren    für die    Liouville-von-Neumann-Gleichung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Matze</dc:creator>
  <cp:lastModifiedBy>Matthias Jäger</cp:lastModifiedBy>
  <cp:revision>398</cp:revision>
  <dcterms:created xsi:type="dcterms:W3CDTF">2017-01-21T10:43:37Z</dcterms:created>
  <dcterms:modified xsi:type="dcterms:W3CDTF">2020-01-28T14:28:54Z</dcterms:modified>
</cp:coreProperties>
</file>