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7" r:id="rId3"/>
    <p:sldId id="260" r:id="rId4"/>
    <p:sldId id="300" r:id="rId5"/>
    <p:sldId id="301" r:id="rId6"/>
    <p:sldId id="302" r:id="rId7"/>
    <p:sldId id="308" r:id="rId8"/>
    <p:sldId id="304" r:id="rId9"/>
    <p:sldId id="305" r:id="rId10"/>
    <p:sldId id="306" r:id="rId11"/>
    <p:sldId id="303" r:id="rId12"/>
    <p:sldId id="307" r:id="rId13"/>
    <p:sldId id="309" r:id="rId14"/>
    <p:sldId id="311" r:id="rId15"/>
    <p:sldId id="315" r:id="rId16"/>
    <p:sldId id="312" r:id="rId17"/>
    <p:sldId id="313" r:id="rId18"/>
    <p:sldId id="314" r:id="rId19"/>
    <p:sldId id="319" r:id="rId20"/>
    <p:sldId id="316" r:id="rId21"/>
    <p:sldId id="320" r:id="rId22"/>
    <p:sldId id="322" r:id="rId23"/>
    <p:sldId id="323" r:id="rId24"/>
    <p:sldId id="324" r:id="rId25"/>
    <p:sldId id="325" r:id="rId26"/>
    <p:sldId id="317" r:id="rId27"/>
    <p:sldId id="318" r:id="rId28"/>
    <p:sldId id="326" r:id="rId29"/>
    <p:sldId id="327" r:id="rId30"/>
    <p:sldId id="328" r:id="rId31"/>
    <p:sldId id="329" r:id="rId32"/>
    <p:sldId id="330" r:id="rId33"/>
    <p:sldId id="331" r:id="rId34"/>
    <p:sldId id="332" r:id="rId35"/>
    <p:sldId id="333" r:id="rId36"/>
    <p:sldId id="287" r:id="rId3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000"/>
    <a:srgbClr val="0000FF"/>
    <a:srgbClr val="01951A"/>
    <a:srgbClr val="275C00"/>
    <a:srgbClr val="DE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4" autoAdjust="0"/>
  </p:normalViewPr>
  <p:slideViewPr>
    <p:cSldViewPr>
      <p:cViewPr>
        <p:scale>
          <a:sx n="100" d="100"/>
          <a:sy n="100" d="100"/>
        </p:scale>
        <p:origin x="-1944" y="-240"/>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0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1A3E4-08F7-470B-B28A-F7F44AD1D267}" type="datetimeFigureOut">
              <a:rPr lang="de-DE" smtClean="0"/>
              <a:pPr/>
              <a:t>19.03.2019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C6EB7-B8C5-4A13-A184-8A045D6E94E6}" type="slidenum">
              <a:rPr lang="de-DE" smtClean="0"/>
              <a:pPr/>
              <a:t>‹Nr.›</a:t>
            </a:fld>
            <a:endParaRPr lang="de-DE"/>
          </a:p>
        </p:txBody>
      </p:sp>
    </p:spTree>
    <p:extLst>
      <p:ext uri="{BB962C8B-B14F-4D97-AF65-F5344CB8AC3E}">
        <p14:creationId xmlns:p14="http://schemas.microsoft.com/office/powerpoint/2010/main" val="253351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f_l,r  bekommen wir aus der Fermi-Dirac-Statistik freier Teilchen. Integration über die zwei senkrechten k-Richtungen kann analytisch durchgeführt werden</a:t>
            </a:r>
          </a:p>
          <a:p>
            <a:endParaRPr lang="de-DE" smtClean="0"/>
          </a:p>
          <a:p>
            <a:r>
              <a:rPr lang="de-DE" smtClean="0"/>
              <a:t>Für q=L_q/2</a:t>
            </a:r>
            <a:r>
              <a:rPr lang="de-DE" baseline="0" smtClean="0"/>
              <a:t> könnte man 0 setzen -&gt; Problem der Reflexion, daher complex absorbing potential … Lukas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Kostenfunktion, z.B. Energie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Energie als Kostenfunktion</a:t>
            </a:r>
          </a:p>
          <a:p>
            <a:pPr marL="0" marR="0" indent="0" algn="l" defTabSz="914400" rtl="0" eaLnBrk="1" fontAlgn="auto" latinLnBrk="0" hangingPunct="1">
              <a:lnSpc>
                <a:spcPct val="100000"/>
              </a:lnSpc>
              <a:spcBef>
                <a:spcPts val="0"/>
              </a:spcBef>
              <a:spcAft>
                <a:spcPts val="0"/>
              </a:spcAft>
              <a:buClrTx/>
              <a:buSzTx/>
              <a:buFontTx/>
              <a:buNone/>
              <a:tabLst/>
              <a:defRPr/>
            </a:pPr>
            <a:r>
              <a:rPr lang="de-DE" smtClean="0"/>
              <a:t>Sigma: </a:t>
            </a:r>
            <a:r>
              <a:rPr lang="de-DE" smtClean="0"/>
              <a:t>Oberflächenspannung</a:t>
            </a:r>
          </a:p>
          <a:p>
            <a:pPr marL="0" marR="0" indent="0" algn="l" defTabSz="914400" rtl="0" eaLnBrk="1" fontAlgn="auto" latinLnBrk="0" hangingPunct="1">
              <a:lnSpc>
                <a:spcPct val="100000"/>
              </a:lnSpc>
              <a:spcBef>
                <a:spcPts val="0"/>
              </a:spcBef>
              <a:spcAft>
                <a:spcPts val="0"/>
              </a:spcAft>
              <a:buClrTx/>
              <a:buSzTx/>
              <a:buFontTx/>
              <a:buNone/>
              <a:tabLst/>
              <a:defRPr/>
            </a:pPr>
            <a:r>
              <a:rPr lang="de-DE" smtClean="0"/>
              <a:t>GalerkinGleichung</a:t>
            </a:r>
            <a:endParaRPr lang="de-DE" smtClean="0"/>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Unten:</a:t>
            </a:r>
            <a:r>
              <a:rPr lang="de-DE" baseline="0" smtClean="0"/>
              <a:t> Insbesondere, wenn s größer gleich 1 und d=2 sind schwache Lösungen stetig</a:t>
            </a:r>
            <a:endParaRPr lang="de-DE" smtClean="0"/>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Cea‘s Lemma: das Gleichheitszeichen nutzt die Galerkin-Orthogonalität.</a:t>
            </a:r>
            <a:r>
              <a:rPr lang="de-DE" baseline="0" smtClean="0"/>
              <a:t> Es kommt darauf an, wie gut V_N den eigentlichen Funktionenraum V approximiert!</a:t>
            </a:r>
          </a:p>
          <a:p>
            <a:r>
              <a:rPr lang="de-DE" baseline="0" smtClean="0"/>
              <a:t>Falls die Distanz (der inf Term hinten) für N gegen unendlich gegen 0 geht, geht also die Ritz-Approximation gegen die echte Lösung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Stückweise Polynome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19</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Konsistenzfehler entstehen durch die</a:t>
            </a:r>
            <a:r>
              <a:rPr lang="de-DE" baseline="0" smtClean="0"/>
              <a:t> Diskretisierung der Bilinearform</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20</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Konsistenzfehler entstehen durch die</a:t>
            </a:r>
            <a:r>
              <a:rPr lang="de-DE" baseline="0" smtClean="0"/>
              <a:t> Diskretisierung der Bilinearform</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21</a:t>
            </a:fld>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22</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smtClean="0"/>
              <a:t>Als Fluss definieren wir alles, was hinter der Divergenz (hier der 1. Ableitung) in der pDGL steht, da dieser Teil durch die partielle Integration auf der Oberfläche des Gebietes betrachtet werden muss. </a:t>
            </a:r>
            <a:br>
              <a:rPr lang="de-DE" baseline="0" smtClean="0"/>
            </a:br>
            <a:r>
              <a:rPr lang="de-DE" smtClean="0"/>
              <a:t>Durch die partielle Integration ist nicht klar, was am Rand von D_i</a:t>
            </a:r>
            <a:r>
              <a:rPr lang="de-DE" baseline="0" smtClean="0"/>
              <a:t> für diskretisierte v bzw. w eingesetzt werden soll, da diese Funktionen unstetig sind. Wir beseitigen diese Unklarheit durch die Kopplung, indem wir mit Hilfe des numerischen Flusses schwache Randbedingungen stellen. Der numerische Fluss ist dann der Oberflächenteil nach der partiellen Integration.</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23</a:t>
            </a:fld>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Man drückt den numerischen Fluss dann immer mit Hilfe des Sprungs und des Mittelwerts aus. Jetzt</a:t>
            </a:r>
            <a:r>
              <a:rPr lang="de-DE" baseline="0" smtClean="0"/>
              <a:t> haben wir nur noch 2 Unbekannte, statt 4. Allgemein kommen wir auf N = Anzahl Dreiecke mal Np (für 1d Problem  z.B. Polynomgrad+1)</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25</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27</a:t>
            </a:fld>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28</a:t>
            </a:fld>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29</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a:t>
            </a:fld>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30</a:t>
            </a:fld>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Multiplikation mit Testfunktion ell_i, Integration über Element K und partielle Integration für den divergenz Teil liefern:</a:t>
            </a:r>
          </a:p>
          <a:p>
            <a:r>
              <a:rPr lang="de-DE" smtClean="0"/>
              <a:t>Randbedingungen stecken jetzt im numerischen Fluss</a:t>
            </a:r>
          </a:p>
          <a:p>
            <a:r>
              <a:rPr lang="de-DE" smtClean="0"/>
              <a:t>„Weil das schon alles garnicht mehr auf die Folie passt, führen wir schnell geeignete Matrizen ein“</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31</a:t>
            </a:fld>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 hut ist das Referenzelement, denn wir berechnen</a:t>
            </a:r>
            <a:r>
              <a:rPr lang="de-DE" baseline="0" smtClean="0"/>
              <a:t> M einmalig und nutzen dann nur noch für jedes Element die Trafoformel</a:t>
            </a:r>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32</a:t>
            </a:fld>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Im Wesentlichen zentraler Fluss, tau als Strafterm</a:t>
            </a:r>
            <a:r>
              <a:rPr lang="de-DE" baseline="0" smtClean="0"/>
              <a:t> (ohne geht nichts!)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33</a:t>
            </a:fld>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34</a:t>
            </a:fld>
            <a:endParaRPr lang="de-D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Achtung, hier steht zwar </a:t>
            </a:r>
            <a:r>
              <a:rPr lang="de-DE" err="1" smtClean="0"/>
              <a:t>x,y</a:t>
            </a:r>
            <a:r>
              <a:rPr lang="de-DE" smtClean="0"/>
              <a:t> aber das physikalische</a:t>
            </a:r>
            <a:r>
              <a:rPr lang="de-DE" baseline="0" smtClean="0"/>
              <a:t> Problem ist eindimensional. Die DGL hingegen 2-dimensional.</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Ignorieren wir mal kurz die Zeitabhängigkeit von L, dann ist die Lösung sowas wie </a:t>
            </a:r>
            <a:r>
              <a:rPr lang="de-DE" err="1" smtClean="0"/>
              <a:t>exp</a:t>
            </a:r>
            <a:r>
              <a:rPr lang="de-DE" smtClean="0"/>
              <a:t>(L/i </a:t>
            </a:r>
            <a:r>
              <a:rPr lang="de-DE" err="1" smtClean="0"/>
              <a:t>hquer</a:t>
            </a:r>
            <a:r>
              <a:rPr lang="de-DE" baseline="0" smtClean="0"/>
              <a:t> * t)</a:t>
            </a:r>
            <a:br>
              <a:rPr lang="de-DE" baseline="0" smtClean="0"/>
            </a:br>
            <a:r>
              <a:rPr lang="de-DE" baseline="0" smtClean="0"/>
              <a:t>Für positiven </a:t>
            </a:r>
            <a:r>
              <a:rPr lang="de-DE" baseline="0" err="1" smtClean="0"/>
              <a:t>Imaginärteil</a:t>
            </a:r>
            <a:r>
              <a:rPr lang="de-DE" baseline="0" smtClean="0"/>
              <a:t> eines Eigenwertes von L existieren instabile Lösungen</a:t>
            </a:r>
          </a:p>
          <a:p>
            <a:endParaRPr lang="de-DE" baseline="0" smtClean="0"/>
          </a:p>
          <a:p>
            <a:r>
              <a:rPr lang="de-DE" baseline="0" smtClean="0"/>
              <a:t>Zeit-reversible Randbedingungen führen zu symmetrischen </a:t>
            </a:r>
            <a:r>
              <a:rPr lang="de-DE" baseline="0" err="1" smtClean="0"/>
              <a:t>Imaginärteilen</a:t>
            </a:r>
            <a:r>
              <a:rPr lang="de-DE" baseline="0" smtClean="0"/>
              <a:t> der Eigenwerte, daher ex. Zu jedem negativen EW auch ein positiver. -&gt; Schlecht</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19.03.2019</a:t>
            </a:r>
            <a:endParaRPr lang="de-DE"/>
          </a:p>
        </p:txBody>
      </p:sp>
      <p:sp>
        <p:nvSpPr>
          <p:cNvPr id="5" name="Fußzeilenplatzhalter 4"/>
          <p:cNvSpPr>
            <a:spLocks noGrp="1"/>
          </p:cNvSpPr>
          <p:nvPr>
            <p:ph type="ftr" sz="quarter" idx="11"/>
          </p:nvPr>
        </p:nvSpPr>
        <p:spPr/>
        <p:txBody>
          <a:bodyPr/>
          <a:lstStyle/>
          <a:p>
            <a:r>
              <a:rPr lang="de-DE" smtClean="0"/>
              <a:t>DG-Verfahren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
        <p:nvSpPr>
          <p:cNvPr id="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9"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
        <p:nvSpPr>
          <p:cNvPr id="7"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8"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
        <p:nvSpPr>
          <p:cNvPr id="7"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8"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19.03.2019</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DG-Verfahren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0728"/>
            <a:ext cx="8229600" cy="5145435"/>
          </a:xfrm>
        </p:spPr>
        <p:txBody>
          <a:bodyPr>
            <a:normAutofit/>
          </a:bodyPr>
          <a:lstStyle>
            <a:lvl1pPr>
              <a:defRPr sz="2800"/>
            </a:lvl1pPr>
            <a:lvl2pPr>
              <a:defRPr sz="2400"/>
            </a:lvl2pPr>
            <a:lvl3pPr>
              <a:defRPr sz="2000"/>
            </a:lvl3pPr>
            <a:lvl4pPr>
              <a:defRPr sz="1800"/>
            </a:lvl4pPr>
            <a:lvl5pPr>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
        <p:nvSpPr>
          <p:cNvPr id="7"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8"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
        <p:nvSpPr>
          <p:cNvPr id="9"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0"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
        <p:nvSpPr>
          <p:cNvPr id="1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1"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9" name="Foliennummernplatzhalter 8"/>
          <p:cNvSpPr>
            <a:spLocks noGrp="1"/>
          </p:cNvSpPr>
          <p:nvPr>
            <p:ph type="sldNum" sz="quarter" idx="12"/>
          </p:nvPr>
        </p:nvSpPr>
        <p:spPr/>
        <p:txBody>
          <a:bodyPr/>
          <a:lstStyle/>
          <a:p>
            <a:fld id="{1A73E011-4CD9-4D05-A24A-32BCD9CDCEE7}" type="slidenum">
              <a:rPr lang="de-DE" smtClean="0"/>
              <a:pPr/>
              <a:t>‹Nr.›</a:t>
            </a:fld>
            <a:endParaRPr lang="de-DE"/>
          </a:p>
        </p:txBody>
      </p:sp>
      <p:sp>
        <p:nvSpPr>
          <p:cNvPr id="1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1"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‹Nr.›</a:t>
            </a:fld>
            <a:endParaRPr lang="de-DE"/>
          </a:p>
        </p:txBody>
      </p:sp>
      <p:sp>
        <p:nvSpPr>
          <p:cNvPr id="6"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7"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1A73E011-4CD9-4D05-A24A-32BCD9CDCEE7}" type="slidenum">
              <a:rPr lang="de-DE" smtClean="0"/>
              <a:pPr/>
              <a:t>‹Nr.›</a:t>
            </a:fld>
            <a:endParaRPr lang="de-DE"/>
          </a:p>
        </p:txBody>
      </p:sp>
      <p:sp>
        <p:nvSpPr>
          <p:cNvPr id="5"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6"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
        <p:nvSpPr>
          <p:cNvPr id="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9"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6597352"/>
            <a:ext cx="9144000" cy="260648"/>
          </a:xfrm>
          <a:prstGeom prst="rect">
            <a:avLst/>
          </a:prstGeom>
          <a:gradFill flip="none" rotWithShape="1">
            <a:gsLst>
              <a:gs pos="0">
                <a:srgbClr val="52C000">
                  <a:tint val="66000"/>
                  <a:satMod val="160000"/>
                </a:srgbClr>
              </a:gs>
              <a:gs pos="50000">
                <a:srgbClr val="52C000">
                  <a:tint val="44500"/>
                  <a:satMod val="160000"/>
                </a:srgbClr>
              </a:gs>
              <a:gs pos="100000">
                <a:srgbClr val="52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629816"/>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600" y="654775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smtClean="0"/>
              <a:t>19.03.2019</a:t>
            </a:r>
            <a:endParaRPr lang="de-DE"/>
          </a:p>
        </p:txBody>
      </p:sp>
      <p:sp>
        <p:nvSpPr>
          <p:cNvPr id="5" name="Fußzeilenplatzhalter 4"/>
          <p:cNvSpPr>
            <a:spLocks noGrp="1"/>
          </p:cNvSpPr>
          <p:nvPr>
            <p:ph type="ftr" sz="quarter" idx="3"/>
          </p:nvPr>
        </p:nvSpPr>
        <p:spPr>
          <a:xfrm>
            <a:off x="3120600" y="654775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de-DE" smtClean="0"/>
              <a:t>DG-Verfahren – Matthias Jaeger</a:t>
            </a:r>
            <a:endParaRPr lang="de-DE"/>
          </a:p>
        </p:txBody>
      </p:sp>
      <p:sp>
        <p:nvSpPr>
          <p:cNvPr id="6" name="Foliennummernplatzhalter 5"/>
          <p:cNvSpPr>
            <a:spLocks noGrp="1"/>
          </p:cNvSpPr>
          <p:nvPr>
            <p:ph type="sldNum" sz="quarter" idx="4"/>
          </p:nvPr>
        </p:nvSpPr>
        <p:spPr>
          <a:xfrm>
            <a:off x="7006800" y="654775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73E011-4CD9-4D05-A24A-32BCD9CDCEE7}" type="slidenum">
              <a:rPr lang="de-DE" smtClean="0"/>
              <a:pPr/>
              <a:t>‹Nr.›</a:t>
            </a:fld>
            <a:endParaRPr lang="de-DE"/>
          </a:p>
        </p:txBody>
      </p:sp>
      <p:pic>
        <p:nvPicPr>
          <p:cNvPr id="10" name="Grafik 9" descr="tud_logo_cmyk.jpg"/>
          <p:cNvPicPr>
            <a:picLocks noChangeAspect="1"/>
          </p:cNvPicPr>
          <p:nvPr/>
        </p:nvPicPr>
        <p:blipFill>
          <a:blip r:embed="rId14" cstate="print"/>
          <a:stretch>
            <a:fillRect/>
          </a:stretch>
        </p:blipFill>
        <p:spPr>
          <a:xfrm>
            <a:off x="179512" y="44624"/>
            <a:ext cx="2520280" cy="4066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Adobe Arabic" pitchFamily="18" charset="-78"/>
          <a:ea typeface="+mj-ea"/>
          <a:cs typeface="Adobe Arabic" pitchFamily="18" charset="-78"/>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83.png"/><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6.png"/><Relationship Id="rId4" Type="http://schemas.openxmlformats.org/officeDocument/2006/relationships/image" Target="../media/image85.png"/></Relationships>
</file>

<file path=ppt/slides/_rels/slide2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89.png"/><Relationship Id="rId4" Type="http://schemas.openxmlformats.org/officeDocument/2006/relationships/image" Target="../media/image88.png"/></Relationships>
</file>

<file path=ppt/slides/_rels/slide2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94.png"/><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3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0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Diskontinuierlich-Galerkin Verfahren für die Liouville-von-Neumann-Gleichung</a:t>
            </a:r>
            <a:endParaRPr lang="de-DE"/>
          </a:p>
        </p:txBody>
      </p:sp>
      <p:sp>
        <p:nvSpPr>
          <p:cNvPr id="4" name="Fußzeilenplatzhalter 4"/>
          <p:cNvSpPr>
            <a:spLocks noGrp="1"/>
          </p:cNvSpPr>
          <p:nvPr>
            <p:ph type="ftr" sz="quarter" idx="11"/>
          </p:nvPr>
        </p:nvSpPr>
        <p:spPr>
          <a:xfrm>
            <a:off x="3120600" y="6547757"/>
            <a:ext cx="2895600" cy="365125"/>
          </a:xfrm>
        </p:spPr>
        <p:txBody>
          <a:bodyPr/>
          <a:lstStyle/>
          <a:p>
            <a:r>
              <a:rPr lang="de-DE" smtClean="0">
                <a:solidFill>
                  <a:schemeClr val="tx1"/>
                </a:solidFill>
              </a:rPr>
              <a:t>Matthias Jaeger</a:t>
            </a:r>
            <a:endParaRPr lang="de-DE">
              <a:solidFill>
                <a:schemeClr val="tx1"/>
              </a:solidFill>
            </a:endParaRPr>
          </a:p>
        </p:txBody>
      </p:sp>
      <p:sp>
        <p:nvSpPr>
          <p:cNvPr id="5" name="Datumsplatzhalter 3"/>
          <p:cNvSpPr>
            <a:spLocks noGrp="1"/>
          </p:cNvSpPr>
          <p:nvPr>
            <p:ph type="dt" sz="half" idx="10"/>
          </p:nvPr>
        </p:nvSpPr>
        <p:spPr>
          <a:xfrm>
            <a:off x="-3600" y="6547757"/>
            <a:ext cx="2133600" cy="365125"/>
          </a:xfrm>
        </p:spPr>
        <p:txBody>
          <a:bodyPr/>
          <a:lstStyle/>
          <a:p>
            <a:r>
              <a:rPr lang="de-DE" smtClean="0">
                <a:solidFill>
                  <a:schemeClr val="tx1"/>
                </a:solidFill>
              </a:rPr>
              <a:t>19.03.2019</a:t>
            </a:r>
            <a:endParaRPr lang="de-DE">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Unterscheidung nach Geschwindigkeit des Teilchens erforderlich !</a:t>
            </a:r>
          </a:p>
        </p:txBody>
      </p:sp>
      <p:sp>
        <p:nvSpPr>
          <p:cNvPr id="5" name="Foliennummernplatzhalter 4"/>
          <p:cNvSpPr>
            <a:spLocks noGrp="1"/>
          </p:cNvSpPr>
          <p:nvPr>
            <p:ph type="sldNum" sz="quarter" idx="12"/>
          </p:nvPr>
        </p:nvSpPr>
        <p:spPr/>
        <p:txBody>
          <a:bodyPr/>
          <a:lstStyle/>
          <a:p>
            <a:fld id="{1A73E011-4CD9-4D05-A24A-32BCD9CDCEE7}" type="slidenum">
              <a:rPr lang="de-DE" smtClean="0"/>
              <a:pPr/>
              <a:t>10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9" name="Gerade Verbindung mit Pfeil 8"/>
          <p:cNvCxnSpPr/>
          <p:nvPr/>
        </p:nvCxnSpPr>
        <p:spPr>
          <a:xfrm flipH="1">
            <a:off x="2051720" y="2132856"/>
            <a:ext cx="1728192"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076056" y="2132856"/>
            <a:ext cx="180020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611560" y="2564904"/>
            <a:ext cx="3528392" cy="240065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err="1" smtClean="0">
                <a:latin typeface="Adobe Arabic" pitchFamily="18" charset="-78"/>
                <a:cs typeface="Adobe Arabic" pitchFamily="18" charset="-78"/>
              </a:rPr>
              <a:t>Ortsraum</a:t>
            </a:r>
            <a:endParaRPr lang="de-DE" sz="2000" b="1" smtClean="0">
              <a:latin typeface="Adobe Arabic" pitchFamily="18" charset="-78"/>
              <a:cs typeface="Adobe Arabic" pitchFamily="18" charset="-78"/>
            </a:endParaRPr>
          </a:p>
          <a:p>
            <a:endParaRPr lang="de-DE" sz="2000">
              <a:latin typeface="Adobe Arabic" pitchFamily="18" charset="-78"/>
              <a:cs typeface="Adobe Arabic" pitchFamily="18" charset="-78"/>
            </a:endParaRPr>
          </a:p>
          <a:p>
            <a:endParaRPr lang="de-DE" sz="2000" smtClean="0">
              <a:latin typeface="Adobe Arabic" pitchFamily="18" charset="-78"/>
              <a:cs typeface="Adobe Arabic" pitchFamily="18" charset="-78"/>
            </a:endParaRPr>
          </a:p>
          <a:p>
            <a:r>
              <a:rPr lang="de-DE" sz="2000" smtClean="0">
                <a:latin typeface="Adobe Arabic" pitchFamily="18" charset="-78"/>
                <a:cs typeface="Adobe Arabic" pitchFamily="18" charset="-78"/>
              </a:rPr>
              <a:t>Brauchen nach der </a:t>
            </a:r>
            <a:r>
              <a:rPr lang="de-DE" sz="2000" err="1" smtClean="0">
                <a:latin typeface="Adobe Arabic" pitchFamily="18" charset="-78"/>
                <a:cs typeface="Adobe Arabic" pitchFamily="18" charset="-78"/>
              </a:rPr>
              <a:t>Diskretisierung</a:t>
            </a:r>
            <a:r>
              <a:rPr lang="de-DE" sz="2000" smtClean="0">
                <a:latin typeface="Adobe Arabic" pitchFamily="18" charset="-78"/>
                <a:cs typeface="Adobe Arabic" pitchFamily="18" charset="-78"/>
              </a:rPr>
              <a:t> DFT</a:t>
            </a: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um Randbedingung für </a:t>
            </a:r>
            <a:r>
              <a:rPr lang="de-DE" sz="2000" i="1" err="1" smtClean="0">
                <a:latin typeface="Adobe Arabic" pitchFamily="18" charset="-78"/>
                <a:cs typeface="Adobe Arabic" pitchFamily="18" charset="-78"/>
              </a:rPr>
              <a:t>inflow</a:t>
            </a:r>
            <a:r>
              <a:rPr lang="de-DE" sz="2000" smtClean="0">
                <a:latin typeface="Adobe Arabic" pitchFamily="18" charset="-78"/>
                <a:cs typeface="Adobe Arabic" pitchFamily="18" charset="-78"/>
              </a:rPr>
              <a:t> (links)</a:t>
            </a:r>
          </a:p>
          <a:p>
            <a:r>
              <a:rPr lang="de-DE" sz="2000" smtClean="0">
                <a:latin typeface="Adobe Arabic" pitchFamily="18" charset="-78"/>
                <a:cs typeface="Adobe Arabic" pitchFamily="18" charset="-78"/>
              </a:rPr>
              <a:t>und </a:t>
            </a:r>
            <a:r>
              <a:rPr lang="de-DE" sz="2000" i="1">
                <a:latin typeface="Adobe Arabic" pitchFamily="18" charset="-78"/>
                <a:cs typeface="Adobe Arabic" pitchFamily="18" charset="-78"/>
              </a:rPr>
              <a:t>inflow</a:t>
            </a:r>
            <a:r>
              <a:rPr lang="de-DE" sz="2000">
                <a:latin typeface="Adobe Arabic" pitchFamily="18" charset="-78"/>
                <a:cs typeface="Adobe Arabic" pitchFamily="18" charset="-78"/>
              </a:rPr>
              <a:t> </a:t>
            </a:r>
            <a:r>
              <a:rPr lang="de-DE" sz="2000" smtClean="0">
                <a:latin typeface="Adobe Arabic" pitchFamily="18" charset="-78"/>
                <a:cs typeface="Adobe Arabic" pitchFamily="18" charset="-78"/>
              </a:rPr>
              <a:t>(rechts) setzen zu können</a:t>
            </a:r>
            <a:endParaRPr lang="de-DE" sz="2000">
              <a:latin typeface="Adobe Arabic" pitchFamily="18" charset="-78"/>
              <a:cs typeface="Adobe Arabic" pitchFamily="18" charset="-78"/>
            </a:endParaRPr>
          </a:p>
        </p:txBody>
      </p:sp>
      <p:sp>
        <p:nvSpPr>
          <p:cNvPr id="100" name="Textfeld 99"/>
          <p:cNvSpPr txBox="1"/>
          <p:nvPr/>
        </p:nvSpPr>
        <p:spPr>
          <a:xfrm>
            <a:off x="4788024" y="2565641"/>
            <a:ext cx="4104456" cy="424731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smtClean="0">
                <a:latin typeface="Adobe Arabic" pitchFamily="18" charset="-78"/>
                <a:cs typeface="Adobe Arabic" pitchFamily="18" charset="-78"/>
              </a:rPr>
              <a:t>Phasenraum</a:t>
            </a:r>
            <a:r>
              <a:rPr lang="de-DE" sz="2000" smtClean="0">
                <a:latin typeface="Adobe Arabic" pitchFamily="18" charset="-78"/>
                <a:cs typeface="Adobe Arabic" pitchFamily="18" charset="-78"/>
              </a:rPr>
              <a:t> 	</a:t>
            </a:r>
          </a:p>
          <a:p>
            <a:r>
              <a:rPr lang="de-DE" sz="2000">
                <a:latin typeface="Adobe Arabic" pitchFamily="18" charset="-78"/>
                <a:cs typeface="Adobe Arabic" pitchFamily="18" charset="-78"/>
              </a:rPr>
              <a:t>	</a:t>
            </a:r>
            <a:r>
              <a:rPr lang="de-DE" sz="2000" smtClean="0">
                <a:latin typeface="Lucida Sans Unicode"/>
                <a:cs typeface="Lucida Sans Unicode"/>
              </a:rPr>
              <a:t>≙ </a:t>
            </a:r>
            <a:r>
              <a:rPr lang="de-DE" sz="2000" smtClean="0">
                <a:latin typeface="Adobe Arabic" pitchFamily="18" charset="-78"/>
                <a:cs typeface="Adobe Arabic" pitchFamily="18" charset="-78"/>
              </a:rPr>
              <a:t>Wigner-Transportgleichung (WTE)</a:t>
            </a:r>
          </a:p>
          <a:p>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Wahrscheinlichkeitsverteilung im Phasenraum :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Wigner-Funktion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        = Wigner-Transformierte des Dichteoperators</a:t>
            </a:r>
          </a:p>
          <a:p>
            <a:endParaRPr lang="de-DE" sz="2000">
              <a:latin typeface="Adobe Arabic" pitchFamily="18" charset="-78"/>
              <a:cs typeface="Adobe Arabic" pitchFamily="18" charset="-78"/>
            </a:endParaRPr>
          </a:p>
          <a:p>
            <a:pPr lvl="1"/>
            <a:endParaRPr lang="de-DE" sz="2000" smtClean="0">
              <a:latin typeface="Adobe Arabic" pitchFamily="18" charset="-78"/>
              <a:cs typeface="Adobe Arabic" pitchFamily="18" charset="-78"/>
            </a:endParaRPr>
          </a:p>
          <a:p>
            <a:pPr lvl="1"/>
            <a:endParaRPr lang="de-DE" sz="2000">
              <a:latin typeface="Adobe Arabic" pitchFamily="18" charset="-78"/>
              <a:cs typeface="Adobe Arabic" pitchFamily="18" charset="-78"/>
            </a:endParaRP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Keine weitere RB nötig, da k-Abhängigkeit in der WTE als Integral ausgedrückt</a:t>
            </a:r>
          </a:p>
          <a:p>
            <a:endParaRPr lang="de-DE" sz="2000">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856" y="3933056"/>
            <a:ext cx="635298" cy="210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9" name="Gerade Verbindung 108"/>
          <p:cNvCxnSpPr/>
          <p:nvPr/>
        </p:nvCxnSpPr>
        <p:spPr>
          <a:xfrm>
            <a:off x="4499992" y="2708920"/>
            <a:ext cx="0" cy="367240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023" y="2996952"/>
            <a:ext cx="1913793" cy="36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1575" y="5884713"/>
            <a:ext cx="1234161" cy="333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Gerade Verbindung 19"/>
          <p:cNvCxnSpPr/>
          <p:nvPr/>
        </p:nvCxnSpPr>
        <p:spPr>
          <a:xfrm flipV="1">
            <a:off x="1002023" y="2996952"/>
            <a:ext cx="1913793" cy="363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0193" y="3866558"/>
            <a:ext cx="576064" cy="235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8330" y="4869160"/>
            <a:ext cx="2369269" cy="62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hteck 23"/>
          <p:cNvSpPr/>
          <p:nvPr/>
        </p:nvSpPr>
        <p:spPr>
          <a:xfrm>
            <a:off x="8005251" y="5209455"/>
            <a:ext cx="383438" cy="307777"/>
          </a:xfrm>
          <a:prstGeom prst="rect">
            <a:avLst/>
          </a:prstGeom>
        </p:spPr>
        <p:txBody>
          <a:bodyPr wrap="none">
            <a:spAutoFit/>
          </a:bodyPr>
          <a:lstStyle/>
          <a:p>
            <a:r>
              <a:rPr lang="de-DE" sz="1400">
                <a:solidFill>
                  <a:srgbClr val="0070C0"/>
                </a:solidFill>
                <a:latin typeface="Arial" panose="020B0604020202020204" pitchFamily="34" charset="0"/>
                <a:cs typeface="Arial" panose="020B0604020202020204" pitchFamily="34" charset="0"/>
              </a:rPr>
              <a:t>[1]</a:t>
            </a:r>
          </a:p>
        </p:txBody>
      </p:sp>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5650" y="3933056"/>
            <a:ext cx="1620332" cy="23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5559" y="5000523"/>
            <a:ext cx="2591569" cy="725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16600" y="4864310"/>
            <a:ext cx="2413508" cy="634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5"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72948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11</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182" y="2608180"/>
            <a:ext cx="1662881" cy="964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8862" y="2626184"/>
            <a:ext cx="3006675" cy="763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1880" y="2862714"/>
            <a:ext cx="1314150" cy="403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mit Pfeil 8"/>
          <p:cNvCxnSpPr>
            <a:endCxn id="4099" idx="1"/>
          </p:cNvCxnSpPr>
          <p:nvPr/>
        </p:nvCxnSpPr>
        <p:spPr>
          <a:xfrm flipV="1">
            <a:off x="3779912" y="3007814"/>
            <a:ext cx="1088950" cy="925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nhaltsplatzhalter 1"/>
          <p:cNvSpPr txBox="1">
            <a:spLocks/>
          </p:cNvSpPr>
          <p:nvPr/>
        </p:nvSpPr>
        <p:spPr>
          <a:xfrm>
            <a:off x="1115616" y="4077072"/>
            <a:ext cx="4031564" cy="1943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Elektron-Elektron-WW.</a:t>
            </a:r>
          </a:p>
          <a:p>
            <a:r>
              <a:rPr lang="de-DE" sz="2400" smtClean="0"/>
              <a:t>Elektron-Phonon-WW.</a:t>
            </a:r>
          </a:p>
          <a:p>
            <a:r>
              <a:rPr lang="de-DE" sz="2400" smtClean="0"/>
              <a:t>Heterostruktur-Potential</a:t>
            </a:r>
          </a:p>
          <a:p>
            <a:r>
              <a:rPr lang="de-DE" sz="2400" smtClean="0"/>
              <a:t>Extern angelegtes Feld</a:t>
            </a:r>
          </a:p>
        </p:txBody>
      </p:sp>
      <p:cxnSp>
        <p:nvCxnSpPr>
          <p:cNvPr id="14" name="Gerade Verbindung 13"/>
          <p:cNvCxnSpPr/>
          <p:nvPr/>
        </p:nvCxnSpPr>
        <p:spPr>
          <a:xfrm flipV="1">
            <a:off x="1331640" y="4581128"/>
            <a:ext cx="3240360" cy="36004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Inhaltsplatzhalter 1"/>
          <p:cNvSpPr txBox="1">
            <a:spLocks/>
          </p:cNvSpPr>
          <p:nvPr/>
        </p:nvSpPr>
        <p:spPr>
          <a:xfrm>
            <a:off x="4644008" y="4077072"/>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FFC000"/>
                </a:solidFill>
              </a:rPr>
              <a:t>verbleibt unberücksichtigt</a:t>
            </a:r>
          </a:p>
        </p:txBody>
      </p:sp>
      <p:sp>
        <p:nvSpPr>
          <p:cNvPr id="15" name="Textfeld 14"/>
          <p:cNvSpPr txBox="1"/>
          <p:nvPr/>
        </p:nvSpPr>
        <p:spPr>
          <a:xfrm>
            <a:off x="4734022" y="5049049"/>
            <a:ext cx="990106" cy="830997"/>
          </a:xfrm>
          <a:prstGeom prst="rect">
            <a:avLst/>
          </a:prstGeom>
          <a:noFill/>
        </p:spPr>
        <p:txBody>
          <a:bodyPr wrap="square" rtlCol="0">
            <a:spAutoFit/>
          </a:bodyPr>
          <a:lstStyle/>
          <a:p>
            <a:r>
              <a:rPr lang="de-DE" sz="2400" smtClean="0">
                <a:solidFill>
                  <a:srgbClr val="52C000"/>
                </a:solidFill>
                <a:latin typeface="Wingdings" panose="05000000000000000000" pitchFamily="2" charset="2"/>
              </a:rPr>
              <a:t>ü</a:t>
            </a:r>
          </a:p>
          <a:p>
            <a:r>
              <a:rPr lang="de-DE" sz="2400">
                <a:solidFill>
                  <a:srgbClr val="52C000"/>
                </a:solidFill>
                <a:latin typeface="Wingdings" panose="05000000000000000000" pitchFamily="2" charset="2"/>
              </a:rPr>
              <a:t>ü</a:t>
            </a:r>
            <a:endParaRPr lang="de-DE">
              <a:solidFill>
                <a:srgbClr val="52C000"/>
              </a:solidFill>
              <a:latin typeface="Wingdings" panose="05000000000000000000" pitchFamily="2" charset="2"/>
            </a:endParaRPr>
          </a:p>
        </p:txBody>
      </p:sp>
      <p:sp>
        <p:nvSpPr>
          <p:cNvPr id="29" name="Inhaltsplatzhalter 1"/>
          <p:cNvSpPr txBox="1">
            <a:spLocks/>
          </p:cNvSpPr>
          <p:nvPr/>
        </p:nvSpPr>
        <p:spPr>
          <a:xfrm>
            <a:off x="4644008" y="3645024"/>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0070C0"/>
                </a:solidFill>
              </a:rPr>
              <a:t>zunächst unbekannt</a:t>
            </a: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205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2570" y="1844824"/>
            <a:ext cx="6659790" cy="45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9"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915125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12</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387260"/>
            <a:ext cx="7596336" cy="439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5699628"/>
            <a:ext cx="4572000" cy="39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feld 11"/>
          <p:cNvSpPr txBox="1"/>
          <p:nvPr/>
        </p:nvSpPr>
        <p:spPr>
          <a:xfrm>
            <a:off x="2987824" y="2963324"/>
            <a:ext cx="3672408" cy="2677656"/>
          </a:xfrm>
          <a:prstGeom prst="rect">
            <a:avLst/>
          </a:prstGeom>
          <a:noFill/>
        </p:spPr>
        <p:txBody>
          <a:bodyPr wrap="square" rtlCol="0">
            <a:spAutoFit/>
          </a:bodyPr>
          <a:lstStyle/>
          <a:p>
            <a:pPr algn="ctr"/>
            <a:r>
              <a:rPr lang="de-DE" sz="2400" smtClean="0">
                <a:latin typeface="Adobe Arabic" pitchFamily="18" charset="-78"/>
                <a:cs typeface="Adobe Arabic" pitchFamily="18" charset="-78"/>
              </a:rPr>
              <a:t>Liouville-von-Neumann-Gleichung</a:t>
            </a: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r>
              <a:rPr lang="de-DE" sz="2400" smtClean="0">
                <a:latin typeface="Adobe Arabic" pitchFamily="18" charset="-78"/>
                <a:cs typeface="Adobe Arabic" pitchFamily="18" charset="-78"/>
              </a:rPr>
              <a:t>Poisson-Gleichung</a:t>
            </a:r>
          </a:p>
        </p:txBody>
      </p:sp>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6961" y="1745662"/>
            <a:ext cx="23812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6704" y="1655635"/>
            <a:ext cx="223267" cy="18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feld 12"/>
          <p:cNvSpPr txBox="1"/>
          <p:nvPr/>
        </p:nvSpPr>
        <p:spPr>
          <a:xfrm>
            <a:off x="6516216" y="1239143"/>
            <a:ext cx="2448272" cy="461665"/>
          </a:xfrm>
          <a:prstGeom prst="rect">
            <a:avLst/>
          </a:prstGeom>
          <a:noFill/>
        </p:spPr>
        <p:txBody>
          <a:bodyPr wrap="square" rtlCol="0">
            <a:spAutoFit/>
          </a:bodyPr>
          <a:lstStyle/>
          <a:p>
            <a:r>
              <a:rPr lang="de-DE" sz="2400" i="1" smtClean="0">
                <a:latin typeface="Adobe Arabic" pitchFamily="18" charset="-78"/>
                <a:cs typeface="Adobe Arabic" pitchFamily="18" charset="-78"/>
              </a:rPr>
              <a:t>Initial Guess</a:t>
            </a:r>
            <a:endParaRPr lang="de-DE" sz="2400" i="1">
              <a:latin typeface="Adobe Arabic" pitchFamily="18" charset="-78"/>
              <a:cs typeface="Adobe Arabic" pitchFamily="18" charset="-78"/>
            </a:endParaRPr>
          </a:p>
        </p:txBody>
      </p:sp>
      <p:cxnSp>
        <p:nvCxnSpPr>
          <p:cNvPr id="19" name="Gerade Verbindung mit Pfeil 18"/>
          <p:cNvCxnSpPr/>
          <p:nvPr/>
        </p:nvCxnSpPr>
        <p:spPr>
          <a:xfrm flipH="1">
            <a:off x="5868144" y="1955212"/>
            <a:ext cx="648072" cy="4320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Bogen 25"/>
          <p:cNvSpPr/>
          <p:nvPr/>
        </p:nvSpPr>
        <p:spPr>
          <a:xfrm>
            <a:off x="6372200" y="3429000"/>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Bogen 34"/>
          <p:cNvSpPr/>
          <p:nvPr/>
        </p:nvSpPr>
        <p:spPr>
          <a:xfrm rot="10800000">
            <a:off x="2123729" y="3501007"/>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10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9088" y="4138665"/>
            <a:ext cx="670131" cy="32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02163" y="4189563"/>
            <a:ext cx="678755" cy="35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1"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1082728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z="3200" smtClean="0"/>
              <a:t>Idee FEM: </a:t>
            </a:r>
          </a:p>
          <a:p>
            <a:pPr marL="514350" indent="-514350">
              <a:buClr>
                <a:srgbClr val="52C000"/>
              </a:buClr>
              <a:buFont typeface="+mj-lt"/>
              <a:buAutoNum type="arabicPeriod"/>
            </a:pPr>
            <a:r>
              <a:rPr lang="de-DE" sz="3200" smtClean="0"/>
              <a:t>Ritz-Galerkin-Ansatz: Formuliere das Problem als Variations-problem zur Minimierung einer Kostenfunktion</a:t>
            </a:r>
          </a:p>
          <a:p>
            <a:pPr marL="514350" indent="-514350">
              <a:buClr>
                <a:srgbClr val="52C000"/>
              </a:buClr>
              <a:buFont typeface="+mj-lt"/>
              <a:buAutoNum type="arabicPeriod"/>
            </a:pPr>
            <a:r>
              <a:rPr lang="de-DE" sz="3200" smtClean="0"/>
              <a:t>Approximiere Lösung               einer pDGL durch       auf endlichdimensionalem Funktionenraum</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2809" y="3891023"/>
            <a:ext cx="966684" cy="357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2560" y="3997595"/>
            <a:ext cx="435784" cy="280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8" y="4365104"/>
            <a:ext cx="622101" cy="385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2"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71070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14</a:t>
            </a:fld>
            <a:endParaRPr lang="de-DE"/>
          </a:p>
        </p:txBody>
      </p:sp>
      <p:sp>
        <p:nvSpPr>
          <p:cNvPr id="17" name="Inhaltsplatzhalter 1"/>
          <p:cNvSpPr>
            <a:spLocks noGrp="1"/>
          </p:cNvSpPr>
          <p:nvPr>
            <p:ph idx="1"/>
          </p:nvPr>
        </p:nvSpPr>
        <p:spPr>
          <a:xfrm>
            <a:off x="457200" y="980728"/>
            <a:ext cx="8229600" cy="5544616"/>
          </a:xfrm>
        </p:spPr>
        <p:txBody>
          <a:bodyPr>
            <a:normAutofit/>
          </a:bodyPr>
          <a:lstStyle/>
          <a:p>
            <a:pPr marL="514350" indent="-514350">
              <a:buClr>
                <a:srgbClr val="52C000"/>
              </a:buClr>
              <a:buFont typeface="+mj-lt"/>
              <a:buAutoNum type="arabicPeriod"/>
            </a:pPr>
            <a:r>
              <a:rPr lang="de-DE" sz="3200" b="1" smtClean="0"/>
              <a:t>Ritz-Galerkin-Ansatz (Schwache Formulierung)</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Identifiziere im Bsp. Bilinearform und Linearform</a:t>
            </a:r>
          </a:p>
          <a:p>
            <a:pPr marL="0" indent="0">
              <a:buNone/>
            </a:pPr>
            <a:endParaRPr lang="de-DE" sz="4000"/>
          </a:p>
          <a:p>
            <a:pPr marL="0" indent="0">
              <a:buNone/>
            </a:pPr>
            <a:r>
              <a:rPr lang="de-DE" smtClean="0"/>
              <a:t>Schwache Formulierung: Finde           ,  , sodass</a:t>
            </a:r>
          </a:p>
        </p:txBody>
      </p:sp>
      <p:sp>
        <p:nvSpPr>
          <p:cNvPr id="2" name="Rechteck 1"/>
          <p:cNvSpPr/>
          <p:nvPr/>
        </p:nvSpPr>
        <p:spPr>
          <a:xfrm>
            <a:off x="827584" y="1772816"/>
            <a:ext cx="7848872" cy="2664296"/>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899592" y="1844824"/>
            <a:ext cx="4464496" cy="2554545"/>
          </a:xfrm>
          <a:prstGeom prst="rect">
            <a:avLst/>
          </a:prstGeom>
          <a:noFill/>
        </p:spPr>
        <p:txBody>
          <a:bodyPr wrap="square" rtlCol="0">
            <a:spAutoFit/>
          </a:bodyPr>
          <a:lstStyle/>
          <a:p>
            <a:r>
              <a:rPr lang="de-DE" sz="2400" smtClean="0">
                <a:latin typeface="Adobe Arabic" pitchFamily="18" charset="-78"/>
                <a:cs typeface="Adobe Arabic" pitchFamily="18" charset="-78"/>
              </a:rPr>
              <a:t>Bsp. Membran-Problem</a:t>
            </a:r>
          </a:p>
          <a:p>
            <a:endParaRPr lang="de-DE" sz="2400">
              <a:latin typeface="Adobe Arabic" pitchFamily="18" charset="-78"/>
              <a:cs typeface="Adobe Arabic" pitchFamily="18" charset="-78"/>
            </a:endParaRPr>
          </a:p>
          <a:p>
            <a:endParaRPr lang="de-DE" sz="24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endParaRPr lang="de-DE" sz="12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r>
              <a:rPr lang="de-DE" sz="2400" smtClean="0">
                <a:latin typeface="Adobe Arabic" pitchFamily="18" charset="-78"/>
                <a:cs typeface="Adobe Arabic" pitchFamily="18" charset="-78"/>
              </a:rPr>
              <a:t>	Euler-Lagrange-Gleichung:</a:t>
            </a:r>
            <a:endParaRPr lang="de-DE">
              <a:latin typeface="Adobe Arabic" pitchFamily="18" charset="-78"/>
              <a:cs typeface="Adobe Arabic" pitchFamily="18" charset="-78"/>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6409" y="1988840"/>
            <a:ext cx="1625160" cy="455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2406" y="2515884"/>
            <a:ext cx="2655193" cy="485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2406" y="3068454"/>
            <a:ext cx="1675607" cy="498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3608" y="2381974"/>
            <a:ext cx="3344437" cy="130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52020" y="3856838"/>
            <a:ext cx="2974107" cy="495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Gerade Verbindung mit Pfeil 12"/>
          <p:cNvCxnSpPr/>
          <p:nvPr/>
        </p:nvCxnSpPr>
        <p:spPr>
          <a:xfrm>
            <a:off x="1191816" y="4097060"/>
            <a:ext cx="576064" cy="0"/>
          </a:xfrm>
          <a:prstGeom prst="straightConnector1">
            <a:avLst/>
          </a:prstGeom>
          <a:ln>
            <a:solidFill>
              <a:srgbClr val="52C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06748" y="5085184"/>
            <a:ext cx="4499992" cy="53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38501" y="3947726"/>
            <a:ext cx="785068" cy="22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uppieren 14"/>
          <p:cNvGrpSpPr/>
          <p:nvPr/>
        </p:nvGrpSpPr>
        <p:grpSpPr>
          <a:xfrm>
            <a:off x="5807816" y="5735667"/>
            <a:ext cx="3045105" cy="431528"/>
            <a:chOff x="5697386" y="5735667"/>
            <a:chExt cx="3045105" cy="431528"/>
          </a:xfrm>
        </p:grpSpPr>
        <p:pic>
          <p:nvPicPr>
            <p:cNvPr id="1032"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Rechteck 15"/>
          <p:cNvSpPr/>
          <p:nvPr/>
        </p:nvSpPr>
        <p:spPr>
          <a:xfrm>
            <a:off x="5834558" y="5776568"/>
            <a:ext cx="3057922" cy="3651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5"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54586" y="5803237"/>
            <a:ext cx="811002" cy="296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23" name="Rechteck 22"/>
          <p:cNvSpPr/>
          <p:nvPr/>
        </p:nvSpPr>
        <p:spPr>
          <a:xfrm>
            <a:off x="3347864" y="1908670"/>
            <a:ext cx="383438" cy="307777"/>
          </a:xfrm>
          <a:prstGeom prst="rect">
            <a:avLst/>
          </a:prstGeom>
        </p:spPr>
        <p:txBody>
          <a:bodyPr wrap="none">
            <a:spAutoFit/>
          </a:bodyPr>
          <a:lstStyle/>
          <a:p>
            <a:r>
              <a:rPr lang="de-DE" sz="1400" smtClean="0">
                <a:solidFill>
                  <a:srgbClr val="0070C0"/>
                </a:solidFill>
                <a:latin typeface="Arial" panose="020B0604020202020204" pitchFamily="34" charset="0"/>
                <a:cs typeface="Arial" panose="020B0604020202020204" pitchFamily="34" charset="0"/>
              </a:rPr>
              <a:t>[2]</a:t>
            </a:r>
            <a:endParaRPr lang="de-DE" sz="1400">
              <a:solidFill>
                <a:srgbClr val="0070C0"/>
              </a:solidFill>
              <a:latin typeface="Arial" panose="020B0604020202020204" pitchFamily="34" charset="0"/>
              <a:cs typeface="Arial" panose="020B0604020202020204" pitchFamily="34" charset="0"/>
            </a:endParaRPr>
          </a:p>
        </p:txBody>
      </p:sp>
      <p:sp>
        <p:nvSpPr>
          <p:cNvPr id="24"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7"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38998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15</a:t>
            </a:fld>
            <a:endParaRPr lang="de-DE"/>
          </a:p>
        </p:txBody>
      </p:sp>
      <p:sp>
        <p:nvSpPr>
          <p:cNvPr id="17" name="Inhaltsplatzhalter 1"/>
          <p:cNvSpPr>
            <a:spLocks noGrp="1"/>
          </p:cNvSpPr>
          <p:nvPr>
            <p:ph idx="1"/>
          </p:nvPr>
        </p:nvSpPr>
        <p:spPr>
          <a:xfrm>
            <a:off x="457200" y="980728"/>
            <a:ext cx="8229600" cy="5544616"/>
          </a:xfrm>
        </p:spPr>
        <p:txBody>
          <a:bodyPr>
            <a:normAutofit/>
          </a:bodyPr>
          <a:lstStyle/>
          <a:p>
            <a:pPr marL="0" indent="0">
              <a:buNone/>
            </a:pPr>
            <a:r>
              <a:rPr lang="de-DE" sz="3200" b="1" smtClean="0"/>
              <a:t>Sobolev-Raum</a:t>
            </a:r>
          </a:p>
          <a:p>
            <a:pPr marL="0" indent="0">
              <a:buNone/>
            </a:pPr>
            <a:r>
              <a:rPr lang="de-DE" smtClean="0"/>
              <a:t>Starke Form			         Schwache Form</a:t>
            </a:r>
          </a:p>
          <a:p>
            <a:pPr marL="0" indent="0">
              <a:buNone/>
            </a:pPr>
            <a:endParaRPr lang="de-DE"/>
          </a:p>
          <a:p>
            <a:pPr marL="0" indent="0">
              <a:buNone/>
            </a:pPr>
            <a:endParaRPr lang="de-DE" smtClean="0"/>
          </a:p>
          <a:p>
            <a:pPr marL="0" indent="0">
              <a:buNone/>
            </a:pPr>
            <a:r>
              <a:rPr lang="de-DE" smtClean="0"/>
              <a:t>Links: mehr Regularität verlangt</a:t>
            </a:r>
          </a:p>
          <a:p>
            <a:pPr marL="0" indent="0">
              <a:buNone/>
            </a:pPr>
            <a:r>
              <a:rPr lang="de-DE"/>
              <a:t>	</a:t>
            </a:r>
            <a:r>
              <a:rPr lang="de-DE" smtClean="0"/>
              <a:t>Schwache Lösungen sind in Sobolev-Räumen definiert</a:t>
            </a:r>
          </a:p>
          <a:p>
            <a:pPr marL="0" indent="0">
              <a:buNone/>
            </a:pPr>
            <a:endParaRPr lang="de-DE"/>
          </a:p>
          <a:p>
            <a:pPr marL="0" indent="0">
              <a:buNone/>
            </a:pPr>
            <a:endParaRPr lang="de-DE"/>
          </a:p>
          <a:p>
            <a:pPr marL="0" indent="0">
              <a:buNone/>
            </a:pPr>
            <a:endParaRPr lang="de-DE" smtClean="0"/>
          </a:p>
          <a:p>
            <a:pPr marL="0" indent="0">
              <a:buNone/>
            </a:pPr>
            <a:r>
              <a:rPr lang="de-DE" smtClean="0"/>
              <a:t>2. Sobolev‘scher Einbettungssatz	</a:t>
            </a:r>
            <a:endParaRPr lang="de-DE"/>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246115"/>
            <a:ext cx="3456384" cy="25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082" y="2143344"/>
            <a:ext cx="4029390" cy="45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Bogen 11"/>
          <p:cNvSpPr/>
          <p:nvPr/>
        </p:nvSpPr>
        <p:spPr>
          <a:xfrm>
            <a:off x="3059832" y="2420888"/>
            <a:ext cx="2592288" cy="540014"/>
          </a:xfrm>
          <a:prstGeom prst="arc">
            <a:avLst>
              <a:gd name="adj1" fmla="val 21505837"/>
              <a:gd name="adj2" fmla="val 10782672"/>
            </a:avLst>
          </a:prstGeom>
          <a:ln>
            <a:solidFill>
              <a:srgbClr val="52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Textfeld 13"/>
          <p:cNvSpPr txBox="1"/>
          <p:nvPr/>
        </p:nvSpPr>
        <p:spPr>
          <a:xfrm>
            <a:off x="4572000" y="2937288"/>
            <a:ext cx="2160240" cy="400110"/>
          </a:xfrm>
          <a:prstGeom prst="rect">
            <a:avLst/>
          </a:prstGeom>
          <a:noFill/>
        </p:spPr>
        <p:txBody>
          <a:bodyPr wrap="square" rtlCol="0">
            <a:spAutoFit/>
          </a:bodyPr>
          <a:lstStyle/>
          <a:p>
            <a:r>
              <a:rPr lang="de-DE" sz="2000" smtClean="0">
                <a:latin typeface="Adobe Arabic" pitchFamily="18" charset="-78"/>
                <a:cs typeface="Adobe Arabic" pitchFamily="18" charset="-78"/>
              </a:rPr>
              <a:t>Satz von Gauß</a:t>
            </a:r>
            <a:endParaRPr lang="de-DE" sz="2000">
              <a:latin typeface="Adobe Arabic" pitchFamily="18" charset="-78"/>
              <a:cs typeface="Adobe Arabic" pitchFamily="18" charset="-78"/>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6123" y="4149080"/>
            <a:ext cx="4660572"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Gerade Verbindung mit Pfeil 18"/>
          <p:cNvCxnSpPr/>
          <p:nvPr/>
        </p:nvCxnSpPr>
        <p:spPr>
          <a:xfrm>
            <a:off x="539552" y="3861048"/>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V="1">
            <a:off x="5256076" y="4437112"/>
            <a:ext cx="108012"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4355976" y="4869160"/>
            <a:ext cx="2304256" cy="400110"/>
          </a:xfrm>
          <a:prstGeom prst="rect">
            <a:avLst/>
          </a:prstGeom>
          <a:noFill/>
        </p:spPr>
        <p:txBody>
          <a:bodyPr wrap="square" rtlCol="0">
            <a:spAutoFit/>
          </a:bodyPr>
          <a:lstStyle/>
          <a:p>
            <a:r>
              <a:rPr lang="de-DE" sz="2000" smtClean="0">
                <a:latin typeface="Adobe Arabic" pitchFamily="18" charset="-78"/>
                <a:cs typeface="Adobe Arabic" pitchFamily="18" charset="-78"/>
              </a:rPr>
              <a:t>„Schwache Ableitung“</a:t>
            </a:r>
            <a:endParaRPr lang="de-DE" sz="2000">
              <a:latin typeface="Adobe Arabic" pitchFamily="18" charset="-78"/>
              <a:cs typeface="Adobe Arabic" pitchFamily="18" charset="-78"/>
            </a:endParaRP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1540" y="5661248"/>
            <a:ext cx="3988892" cy="512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hteck 22"/>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18" name="Rechteck 17"/>
          <p:cNvSpPr/>
          <p:nvPr/>
        </p:nvSpPr>
        <p:spPr>
          <a:xfrm>
            <a:off x="7464161" y="3707159"/>
            <a:ext cx="383438" cy="307777"/>
          </a:xfrm>
          <a:prstGeom prst="rect">
            <a:avLst/>
          </a:prstGeom>
        </p:spPr>
        <p:txBody>
          <a:bodyPr wrap="none">
            <a:spAutoFit/>
          </a:bodyPr>
          <a:lstStyle/>
          <a:p>
            <a:r>
              <a:rPr lang="de-DE" sz="1400" smtClean="0">
                <a:solidFill>
                  <a:srgbClr val="0070C0"/>
                </a:solidFill>
                <a:latin typeface="Arial" panose="020B0604020202020204" pitchFamily="34" charset="0"/>
                <a:cs typeface="Arial" panose="020B0604020202020204" pitchFamily="34" charset="0"/>
              </a:rPr>
              <a:t>[2]</a:t>
            </a:r>
            <a:endParaRPr lang="de-DE" sz="1400">
              <a:solidFill>
                <a:srgbClr val="0070C0"/>
              </a:solidFill>
              <a:latin typeface="Arial" panose="020B0604020202020204" pitchFamily="34" charset="0"/>
              <a:cs typeface="Arial" panose="020B0604020202020204" pitchFamily="34" charset="0"/>
            </a:endParaRPr>
          </a:p>
        </p:txBody>
      </p:sp>
      <p:sp>
        <p:nvSpPr>
          <p:cNvPr id="2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5"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367189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16</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514350" indent="-514350">
              <a:buClr>
                <a:srgbClr val="52C000"/>
              </a:buClr>
              <a:buFont typeface="+mj-lt"/>
              <a:buAutoNum type="arabicPeriod" startAt="2"/>
            </a:pPr>
            <a:r>
              <a:rPr lang="de-DE" sz="3200" b="1" smtClean="0"/>
              <a:t>Ritz-Approximation</a:t>
            </a:r>
          </a:p>
          <a:p>
            <a:pPr marL="0" indent="0">
              <a:buNone/>
            </a:pPr>
            <a:r>
              <a:rPr lang="de-DE" smtClean="0"/>
              <a:t>Achtung:       ist unendlich dimensionaler Hilbertraum!</a:t>
            </a:r>
          </a:p>
          <a:p>
            <a:pPr marL="0" indent="0">
              <a:buNone/>
            </a:pPr>
            <a:r>
              <a:rPr lang="de-DE" smtClean="0"/>
              <a:t>Wähle nun endlichdim. Teilraum </a:t>
            </a:r>
          </a:p>
          <a:p>
            <a:pPr marL="0" indent="0">
              <a:buNone/>
            </a:pPr>
            <a:endParaRPr lang="de-DE"/>
          </a:p>
          <a:p>
            <a:pPr marL="0" indent="0">
              <a:buNone/>
            </a:pPr>
            <a:r>
              <a:rPr lang="de-DE"/>
              <a:t>Finde           ,  </a:t>
            </a:r>
            <a:r>
              <a:rPr lang="de-DE" smtClean="0"/>
              <a:t>,     , sodass</a:t>
            </a:r>
          </a:p>
          <a:p>
            <a:pPr marL="0" indent="0">
              <a:buNone/>
            </a:pPr>
            <a:endParaRPr lang="de-DE"/>
          </a:p>
          <a:p>
            <a:pPr marL="0" indent="0">
              <a:buNone/>
            </a:pPr>
            <a:r>
              <a:rPr lang="de-DE" smtClean="0"/>
              <a:t>Galerkin-Orthogonalität:</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496" y="1662344"/>
            <a:ext cx="276225"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771" y="2159442"/>
            <a:ext cx="1226318" cy="317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bgerundetes Rechteck 11"/>
          <p:cNvSpPr/>
          <p:nvPr/>
        </p:nvSpPr>
        <p:spPr>
          <a:xfrm>
            <a:off x="4788024" y="2159442"/>
            <a:ext cx="360040" cy="3179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063" y="4725144"/>
            <a:ext cx="4571993" cy="44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7718" y="3232926"/>
            <a:ext cx="1027779" cy="236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62158" y="3173002"/>
            <a:ext cx="4716016" cy="356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0448" y="4762807"/>
            <a:ext cx="4525608" cy="366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hteck 17"/>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15"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6"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390011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17</a:t>
            </a:fld>
            <a:endParaRPr lang="de-DE"/>
          </a:p>
        </p:txBody>
      </p:sp>
      <p:sp>
        <p:nvSpPr>
          <p:cNvPr id="17" name="Inhaltsplatzhalter 1"/>
          <p:cNvSpPr>
            <a:spLocks noGrp="1"/>
          </p:cNvSpPr>
          <p:nvPr>
            <p:ph idx="1"/>
          </p:nvPr>
        </p:nvSpPr>
        <p:spPr>
          <a:xfrm>
            <a:off x="457200" y="1163885"/>
            <a:ext cx="8363272" cy="5145435"/>
          </a:xfrm>
        </p:spPr>
        <p:txBody>
          <a:bodyPr>
            <a:normAutofit/>
          </a:bodyPr>
          <a:lstStyle/>
          <a:p>
            <a:pPr marL="0" indent="0">
              <a:buNone/>
            </a:pPr>
            <a:endParaRPr lang="de-DE" sz="3200" dirty="0" smtClean="0"/>
          </a:p>
          <a:p>
            <a:pPr marL="0" indent="0">
              <a:buNone/>
            </a:pPr>
            <a:r>
              <a:rPr lang="de-DE" dirty="0" smtClean="0"/>
              <a:t>Nenne     </a:t>
            </a:r>
            <a:r>
              <a:rPr lang="de-DE" dirty="0" err="1" smtClean="0"/>
              <a:t>koerziv</a:t>
            </a:r>
            <a:r>
              <a:rPr lang="de-DE" dirty="0" smtClean="0"/>
              <a:t>, </a:t>
            </a:r>
            <a:r>
              <a:rPr lang="de-DE" dirty="0" err="1" smtClean="0"/>
              <a:t>iff</a:t>
            </a:r>
            <a:endParaRPr lang="de-DE" dirty="0" smtClean="0"/>
          </a:p>
          <a:p>
            <a:pPr marL="0" indent="0">
              <a:buNone/>
            </a:pPr>
            <a:endParaRPr lang="de-DE" sz="1200" dirty="0"/>
          </a:p>
          <a:p>
            <a:pPr marL="0" indent="0">
              <a:buNone/>
            </a:pPr>
            <a:r>
              <a:rPr lang="de-DE" dirty="0" smtClean="0"/>
              <a:t>Nenne     stetig, </a:t>
            </a:r>
            <a:r>
              <a:rPr lang="de-DE" dirty="0" err="1" smtClean="0"/>
              <a:t>iff</a:t>
            </a:r>
            <a:endParaRPr lang="de-DE" dirty="0" smtClean="0"/>
          </a:p>
          <a:p>
            <a:pPr marL="0" indent="0">
              <a:buNone/>
            </a:pPr>
            <a:endParaRPr lang="de-DE" sz="1400" dirty="0" smtClean="0"/>
          </a:p>
          <a:p>
            <a:pPr marL="0" indent="0">
              <a:buNone/>
            </a:pPr>
            <a:r>
              <a:rPr lang="de-DE" sz="3200" dirty="0" smtClean="0"/>
              <a:t>Lemma von Lax-</a:t>
            </a:r>
            <a:r>
              <a:rPr lang="de-DE" sz="3200" dirty="0" err="1" smtClean="0"/>
              <a:t>Milgram</a:t>
            </a:r>
            <a:endParaRPr lang="de-DE" sz="3200" dirty="0" smtClean="0"/>
          </a:p>
          <a:p>
            <a:pPr marL="0" indent="0">
              <a:buNone/>
            </a:pPr>
            <a:r>
              <a:rPr lang="de-DE" sz="3600" dirty="0" smtClean="0"/>
              <a:t>			       </a:t>
            </a:r>
            <a:r>
              <a:rPr lang="de-DE" dirty="0" smtClean="0"/>
              <a:t>hat mit                eindeutige Lösung            .</a:t>
            </a:r>
            <a:endParaRPr lang="de-DE" sz="3200" dirty="0" smtClean="0"/>
          </a:p>
          <a:p>
            <a:pPr marL="0" indent="0">
              <a:buNone/>
            </a:pPr>
            <a:endParaRPr lang="de-DE" sz="3200" dirty="0" smtClean="0"/>
          </a:p>
          <a:p>
            <a:pPr marL="0" indent="0">
              <a:buNone/>
            </a:pPr>
            <a:r>
              <a:rPr lang="de-DE" sz="3200" dirty="0" err="1" smtClean="0"/>
              <a:t>Cea‘s</a:t>
            </a:r>
            <a:r>
              <a:rPr lang="de-DE" sz="3200" dirty="0" smtClean="0"/>
              <a:t> Lemma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811212"/>
            <a:ext cx="3566529" cy="383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2532037"/>
            <a:ext cx="4752528" cy="375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8633" y="1854377"/>
            <a:ext cx="22383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2125" y="2591161"/>
            <a:ext cx="223838"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eck 1"/>
          <p:cNvSpPr/>
          <p:nvPr/>
        </p:nvSpPr>
        <p:spPr>
          <a:xfrm>
            <a:off x="467544" y="972017"/>
            <a:ext cx="2901756" cy="584775"/>
          </a:xfrm>
          <a:prstGeom prst="rect">
            <a:avLst/>
          </a:prstGeom>
        </p:spPr>
        <p:txBody>
          <a:bodyPr wrap="none">
            <a:spAutoFit/>
          </a:bodyPr>
          <a:lstStyle/>
          <a:p>
            <a:r>
              <a:rPr lang="de-DE" sz="3200" b="1">
                <a:latin typeface="Adobe Arabic" pitchFamily="18" charset="-78"/>
                <a:cs typeface="Adobe Arabic" pitchFamily="18" charset="-78"/>
              </a:rPr>
              <a:t>Die wichtigsten Sätze</a:t>
            </a:r>
          </a:p>
        </p:txBody>
      </p: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7784" y="4725144"/>
            <a:ext cx="5364088" cy="777531"/>
          </a:xfrm>
          <a:prstGeom prst="rect">
            <a:avLst/>
          </a:prstGeom>
          <a:noFill/>
          <a:ln>
            <a:solidFill>
              <a:schemeClr val="tx1">
                <a:lumMod val="50000"/>
                <a:lumOff val="50000"/>
              </a:schemeClr>
            </a:solidFill>
            <a:prstDash val="sysDash"/>
          </a:ln>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568" y="5661248"/>
            <a:ext cx="4390256" cy="651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67544" y="3212976"/>
            <a:ext cx="80648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Geschweifte Klammer links 9"/>
          <p:cNvSpPr/>
          <p:nvPr/>
        </p:nvSpPr>
        <p:spPr>
          <a:xfrm>
            <a:off x="323528" y="1854377"/>
            <a:ext cx="144016" cy="10530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3" name="Gewinkelte Verbindung 12"/>
          <p:cNvCxnSpPr>
            <a:stCxn id="10" idx="1"/>
          </p:cNvCxnSpPr>
          <p:nvPr/>
        </p:nvCxnSpPr>
        <p:spPr>
          <a:xfrm rot="10800000" flipH="1" flipV="1">
            <a:off x="323528" y="2380918"/>
            <a:ext cx="144016" cy="1192097"/>
          </a:xfrm>
          <a:prstGeom prst="bentConnector4">
            <a:avLst>
              <a:gd name="adj1" fmla="val -85979"/>
              <a:gd name="adj2" fmla="val 10058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p:nvPr/>
        </p:nvCxnSpPr>
        <p:spPr>
          <a:xfrm rot="16200000" flipH="1">
            <a:off x="-527706" y="4305956"/>
            <a:ext cx="1722983" cy="267520"/>
          </a:xfrm>
          <a:prstGeom prst="bentConnector3">
            <a:avLst>
              <a:gd name="adj1" fmla="val 9997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uppieren 39"/>
          <p:cNvGrpSpPr/>
          <p:nvPr/>
        </p:nvGrpSpPr>
        <p:grpSpPr>
          <a:xfrm>
            <a:off x="611560" y="3933056"/>
            <a:ext cx="3045105" cy="431528"/>
            <a:chOff x="5697386" y="5735667"/>
            <a:chExt cx="3045105" cy="431528"/>
          </a:xfrm>
        </p:grpSpPr>
        <p:pic>
          <p:nvPicPr>
            <p:cNvPr id="41"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2"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80"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88024" y="4005064"/>
            <a:ext cx="891662" cy="3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23398" y="4018409"/>
            <a:ext cx="722990" cy="26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27"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8"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179822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18</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r>
              <a:rPr lang="de-DE" sz="3200" smtClean="0"/>
              <a:t>Lemma</a:t>
            </a:r>
          </a:p>
          <a:p>
            <a:pPr marL="0" indent="0">
              <a:buNone/>
            </a:pPr>
            <a:endParaRPr lang="de-DE" sz="3200"/>
          </a:p>
        </p:txBody>
      </p:sp>
      <p:sp>
        <p:nvSpPr>
          <p:cNvPr id="2" name="Rechteck 1"/>
          <p:cNvSpPr/>
          <p:nvPr/>
        </p:nvSpPr>
        <p:spPr>
          <a:xfrm>
            <a:off x="467544" y="972017"/>
            <a:ext cx="4996881" cy="584775"/>
          </a:xfrm>
          <a:prstGeom prst="rect">
            <a:avLst/>
          </a:prstGeom>
        </p:spPr>
        <p:txBody>
          <a:bodyPr wrap="none">
            <a:spAutoFit/>
          </a:bodyPr>
          <a:lstStyle/>
          <a:p>
            <a:r>
              <a:rPr lang="de-DE" sz="3200" b="1">
                <a:latin typeface="Adobe Arabic" pitchFamily="18" charset="-78"/>
                <a:cs typeface="Adobe Arabic" pitchFamily="18" charset="-78"/>
              </a:rPr>
              <a:t>Triangulation, Finite-Elemente-Raum</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4224882"/>
            <a:ext cx="6444208" cy="3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683568" y="1772816"/>
            <a:ext cx="1512168" cy="136815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descr="Gitter1.png"/>
          <p:cNvPicPr>
            <a:picLocks noChangeAspect="1"/>
          </p:cNvPicPr>
          <p:nvPr/>
        </p:nvPicPr>
        <p:blipFill>
          <a:blip r:embed="rId4" cstate="print"/>
          <a:stretch>
            <a:fillRect/>
          </a:stretch>
        </p:blipFill>
        <p:spPr>
          <a:xfrm>
            <a:off x="2771800" y="1772816"/>
            <a:ext cx="1369207" cy="1371777"/>
          </a:xfrm>
          <a:prstGeom prst="rect">
            <a:avLst/>
          </a:prstGeom>
        </p:spPr>
      </p:pic>
      <p:pic>
        <p:nvPicPr>
          <p:cNvPr id="14" name="Grafik 13" descr="Gitter2.png"/>
          <p:cNvPicPr>
            <a:picLocks noChangeAspect="1"/>
          </p:cNvPicPr>
          <p:nvPr/>
        </p:nvPicPr>
        <p:blipFill>
          <a:blip r:embed="rId5" cstate="print"/>
          <a:stretch>
            <a:fillRect/>
          </a:stretch>
        </p:blipFill>
        <p:spPr>
          <a:xfrm>
            <a:off x="4714961" y="1772816"/>
            <a:ext cx="1369207" cy="1371777"/>
          </a:xfrm>
          <a:prstGeom prst="rect">
            <a:avLst/>
          </a:prstGeom>
        </p:spPr>
      </p:pic>
      <p:pic>
        <p:nvPicPr>
          <p:cNvPr id="15" name="Grafik 14" descr="Gitter3.png"/>
          <p:cNvPicPr>
            <a:picLocks noChangeAspect="1"/>
          </p:cNvPicPr>
          <p:nvPr/>
        </p:nvPicPr>
        <p:blipFill>
          <a:blip r:embed="rId6" cstate="print"/>
          <a:stretch>
            <a:fillRect/>
          </a:stretch>
        </p:blipFill>
        <p:spPr>
          <a:xfrm>
            <a:off x="6660192" y="1772816"/>
            <a:ext cx="1369207" cy="1371777"/>
          </a:xfrm>
          <a:prstGeom prst="rect">
            <a:avLst/>
          </a:prstGeom>
        </p:spPr>
      </p:pic>
      <p:pic>
        <p:nvPicPr>
          <p:cNvPr id="1026" name="Picture 2"/>
          <p:cNvPicPr>
            <a:picLocks noChangeAspect="1" noChangeArrowheads="1"/>
          </p:cNvPicPr>
          <p:nvPr/>
        </p:nvPicPr>
        <p:blipFill>
          <a:blip r:embed="rId7" cstate="print"/>
          <a:srcRect/>
          <a:stretch>
            <a:fillRect/>
          </a:stretch>
        </p:blipFill>
        <p:spPr bwMode="auto">
          <a:xfrm>
            <a:off x="1259632" y="2337756"/>
            <a:ext cx="343453" cy="290399"/>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539552" y="3212977"/>
            <a:ext cx="371168" cy="216024"/>
          </a:xfrm>
          <a:prstGeom prst="rect">
            <a:avLst/>
          </a:prstGeom>
          <a:noFill/>
          <a:ln w="9525">
            <a:noFill/>
            <a:miter lim="800000"/>
            <a:headEnd/>
            <a:tailEnd/>
          </a:ln>
        </p:spPr>
      </p:pic>
      <p:pic>
        <p:nvPicPr>
          <p:cNvPr id="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05905" y="3429001"/>
            <a:ext cx="1898651" cy="555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7544" y="5301208"/>
            <a:ext cx="7482855" cy="49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feld 17"/>
          <p:cNvSpPr txBox="1"/>
          <p:nvPr/>
        </p:nvSpPr>
        <p:spPr>
          <a:xfrm>
            <a:off x="8302724" y="2875796"/>
            <a:ext cx="648072" cy="369332"/>
          </a:xfrm>
          <a:prstGeom prst="rect">
            <a:avLst/>
          </a:prstGeom>
          <a:noFill/>
        </p:spPr>
        <p:txBody>
          <a:bodyPr wrap="square" rtlCol="0">
            <a:spAutoFit/>
          </a:bodyPr>
          <a:lstStyle/>
          <a:p>
            <a:r>
              <a:rPr lang="de-DE" smtClean="0"/>
              <a:t>…</a:t>
            </a:r>
            <a:endParaRPr lang="de-DE"/>
          </a:p>
        </p:txBody>
      </p:sp>
      <p:pic>
        <p:nvPicPr>
          <p:cNvPr id="1030"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9552" y="4233933"/>
            <a:ext cx="890252" cy="32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hteck 1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22" name="Rechteck 21"/>
          <p:cNvSpPr/>
          <p:nvPr/>
        </p:nvSpPr>
        <p:spPr>
          <a:xfrm>
            <a:off x="1638441" y="4797152"/>
            <a:ext cx="383438" cy="307777"/>
          </a:xfrm>
          <a:prstGeom prst="rect">
            <a:avLst/>
          </a:prstGeom>
        </p:spPr>
        <p:txBody>
          <a:bodyPr wrap="none">
            <a:spAutoFit/>
          </a:bodyPr>
          <a:lstStyle/>
          <a:p>
            <a:r>
              <a:rPr lang="de-DE" sz="1400" smtClean="0">
                <a:solidFill>
                  <a:srgbClr val="0070C0"/>
                </a:solidFill>
                <a:latin typeface="Arial" panose="020B0604020202020204" pitchFamily="34" charset="0"/>
                <a:cs typeface="Arial" panose="020B0604020202020204" pitchFamily="34" charset="0"/>
              </a:rPr>
              <a:t>[2]</a:t>
            </a:r>
            <a:endParaRPr lang="de-DE" sz="1400">
              <a:solidFill>
                <a:srgbClr val="0070C0"/>
              </a:solidFill>
              <a:latin typeface="Arial" panose="020B0604020202020204" pitchFamily="34" charset="0"/>
              <a:cs typeface="Arial" panose="020B0604020202020204" pitchFamily="34" charset="0"/>
            </a:endParaRPr>
          </a:p>
        </p:txBody>
      </p:sp>
      <p:sp>
        <p:nvSpPr>
          <p:cNvPr id="23"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4"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69519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19</a:t>
            </a:fld>
            <a:endParaRPr lang="de-DE"/>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p:txBody>
      </p:sp>
      <p:sp>
        <p:nvSpPr>
          <p:cNvPr id="2" name="Rechteck 1"/>
          <p:cNvSpPr/>
          <p:nvPr/>
        </p:nvSpPr>
        <p:spPr>
          <a:xfrm>
            <a:off x="467544" y="972017"/>
            <a:ext cx="1189749" cy="584775"/>
          </a:xfrm>
          <a:prstGeom prst="rect">
            <a:avLst/>
          </a:prstGeom>
        </p:spPr>
        <p:txBody>
          <a:bodyPr wrap="none">
            <a:spAutoFit/>
          </a:bodyPr>
          <a:lstStyle/>
          <a:p>
            <a:r>
              <a:rPr lang="de-DE" sz="3200" b="1" smtClean="0">
                <a:latin typeface="Adobe Arabic" pitchFamily="18" charset="-78"/>
                <a:cs typeface="Adobe Arabic" pitchFamily="18" charset="-78"/>
              </a:rPr>
              <a:t>Bsp. 1D</a:t>
            </a:r>
            <a:endParaRPr lang="de-DE" sz="3200" b="1">
              <a:latin typeface="Adobe Arabic" pitchFamily="18" charset="-78"/>
              <a:cs typeface="Adobe Arabic" pitchFamily="18" charset="-78"/>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5301208"/>
            <a:ext cx="7482855" cy="49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Gerade Verbindung mit Pfeil 11"/>
          <p:cNvCxnSpPr/>
          <p:nvPr/>
        </p:nvCxnSpPr>
        <p:spPr>
          <a:xfrm flipV="1">
            <a:off x="4644008" y="5661248"/>
            <a:ext cx="504056"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3491880" y="6093296"/>
            <a:ext cx="3456384" cy="369332"/>
          </a:xfrm>
          <a:prstGeom prst="rect">
            <a:avLst/>
          </a:prstGeom>
          <a:noFill/>
        </p:spPr>
        <p:txBody>
          <a:bodyPr wrap="square" rtlCol="0">
            <a:spAutoFit/>
          </a:bodyPr>
          <a:lstStyle/>
          <a:p>
            <a:r>
              <a:rPr lang="de-DE" smtClean="0">
                <a:solidFill>
                  <a:srgbClr val="FF0000"/>
                </a:solidFill>
                <a:latin typeface="Adobe Arabic" pitchFamily="18" charset="-78"/>
                <a:cs typeface="Adobe Arabic" pitchFamily="18" charset="-78"/>
              </a:rPr>
              <a:t>Stetige Testfunktion!</a:t>
            </a:r>
            <a:endParaRPr lang="de-DE">
              <a:solidFill>
                <a:srgbClr val="FF0000"/>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220" y="2420888"/>
            <a:ext cx="6917774" cy="1963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hteck 12"/>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FEM</a:t>
            </a:r>
          </a:p>
          <a:p>
            <a:pPr algn="ctr"/>
            <a:endParaRPr lang="de-DE" sz="1600">
              <a:solidFill>
                <a:schemeClr val="accent5">
                  <a:lumMod val="50000"/>
                </a:schemeClr>
              </a:solidFill>
              <a:latin typeface="Adobe Arabic" pitchFamily="18" charset="-78"/>
              <a:cs typeface="Adobe Arabic" pitchFamily="18" charset="-78"/>
            </a:endParaRPr>
          </a:p>
        </p:txBody>
      </p:sp>
      <p:sp>
        <p:nvSpPr>
          <p:cNvPr id="15"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8"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97405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Inhalt</a:t>
            </a:r>
            <a:endParaRPr lang="de-DE"/>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dirty="0" smtClean="0"/>
              <a:t>Problemstellung</a:t>
            </a:r>
          </a:p>
          <a:p>
            <a:pPr marL="514350" indent="-514350">
              <a:buFont typeface="+mj-lt"/>
              <a:buAutoNum type="arabicPeriod"/>
            </a:pPr>
            <a:r>
              <a:rPr lang="de-DE" dirty="0" smtClean="0"/>
              <a:t>FEM-Verfahren</a:t>
            </a:r>
          </a:p>
          <a:p>
            <a:pPr marL="514350" indent="-514350">
              <a:buFont typeface="+mj-lt"/>
              <a:buAutoNum type="arabicPeriod"/>
            </a:pPr>
            <a:r>
              <a:rPr lang="de-DE" dirty="0" smtClean="0"/>
              <a:t>DG-Verfahren</a:t>
            </a:r>
          </a:p>
          <a:p>
            <a:pPr marL="914400" lvl="1" indent="-514350">
              <a:buFont typeface="+mj-lt"/>
              <a:buAutoNum type="alphaLcPeriod"/>
            </a:pPr>
            <a:r>
              <a:rPr lang="de-DE" dirty="0" smtClean="0"/>
              <a:t>Der numerische Fluss</a:t>
            </a:r>
          </a:p>
          <a:p>
            <a:pPr marL="914400" lvl="1" indent="-514350">
              <a:buFont typeface="+mj-lt"/>
              <a:buAutoNum type="alphaLcPeriod"/>
            </a:pPr>
            <a:r>
              <a:rPr lang="de-DE" dirty="0" smtClean="0"/>
              <a:t>In </a:t>
            </a:r>
            <a:r>
              <a:rPr lang="de-DE" dirty="0" err="1" smtClean="0"/>
              <a:t>Bilinearform</a:t>
            </a:r>
            <a:r>
              <a:rPr lang="de-DE" dirty="0" smtClean="0"/>
              <a:t>-Schreibweise</a:t>
            </a:r>
          </a:p>
          <a:p>
            <a:pPr marL="514350" indent="-514350">
              <a:buFont typeface="+mj-lt"/>
              <a:buAutoNum type="arabicPeriod"/>
            </a:pPr>
            <a:r>
              <a:rPr lang="de-DE" dirty="0" smtClean="0"/>
              <a:t>Schema für die </a:t>
            </a:r>
            <a:r>
              <a:rPr lang="de-DE" dirty="0" err="1" smtClean="0"/>
              <a:t>LvN</a:t>
            </a:r>
            <a:r>
              <a:rPr lang="de-DE" dirty="0" smtClean="0"/>
              <a:t>-Gleichung</a:t>
            </a:r>
          </a:p>
          <a:p>
            <a:pPr marL="514350" indent="-514350">
              <a:buFont typeface="+mj-lt"/>
              <a:buAutoNum type="arabicPeriod"/>
            </a:pPr>
            <a:r>
              <a:rPr lang="de-DE" dirty="0" smtClean="0"/>
              <a:t>Ausblick</a:t>
            </a:r>
            <a:endParaRPr lang="de-DE" dirty="0"/>
          </a:p>
        </p:txBody>
      </p:sp>
      <p:sp>
        <p:nvSpPr>
          <p:cNvPr id="6" name="Foliennummernplatzhalter 5"/>
          <p:cNvSpPr>
            <a:spLocks noGrp="1"/>
          </p:cNvSpPr>
          <p:nvPr>
            <p:ph type="sldNum" sz="quarter" idx="12"/>
          </p:nvPr>
        </p:nvSpPr>
        <p:spPr/>
        <p:txBody>
          <a:bodyPr/>
          <a:lstStyle/>
          <a:p>
            <a:fld id="{1A73E011-4CD9-4D05-A24A-32BCD9CDCEE7}" type="slidenum">
              <a:rPr lang="de-DE" smtClean="0"/>
              <a:pPr/>
              <a:t>2</a:t>
            </a:fld>
            <a:endParaRPr lang="de-DE"/>
          </a:p>
        </p:txBody>
      </p:sp>
      <p:sp>
        <p:nvSpPr>
          <p:cNvPr id="7"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8"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mtClean="0"/>
              <a:t>Idee DG: </a:t>
            </a:r>
          </a:p>
          <a:p>
            <a:pPr marL="514350" indent="-514350">
              <a:buClr>
                <a:srgbClr val="52C000"/>
              </a:buClr>
              <a:buFont typeface="+mj-lt"/>
              <a:buAutoNum type="arabicPeriod"/>
            </a:pPr>
            <a:r>
              <a:rPr lang="de-DE"/>
              <a:t>	</a:t>
            </a:r>
            <a:r>
              <a:rPr lang="de-DE" smtClean="0"/>
              <a:t>				(Nicht-Konformität)</a:t>
            </a:r>
            <a:br>
              <a:rPr lang="de-DE" smtClean="0"/>
            </a:br>
            <a:r>
              <a:rPr lang="de-DE" smtClean="0"/>
              <a:t>Testfunktionen und schwache Lösung sind komplett unstetig. </a:t>
            </a:r>
            <a:br>
              <a:rPr lang="de-DE" smtClean="0"/>
            </a:br>
            <a:r>
              <a:rPr lang="de-DE" smtClean="0"/>
              <a:t>Lösung verletzt ggf. sogar Dirichlet-RB.</a:t>
            </a:r>
          </a:p>
          <a:p>
            <a:pPr marL="0" indent="0">
              <a:buNone/>
            </a:pPr>
            <a:endParaRPr lang="de-DE" smtClean="0"/>
          </a:p>
          <a:p>
            <a:pPr marL="514350" indent="-514350">
              <a:buClr>
                <a:srgbClr val="52C000"/>
              </a:buClr>
              <a:buFont typeface="+mj-lt"/>
              <a:buAutoNum type="arabicPeriod" startAt="2"/>
            </a:pPr>
            <a:r>
              <a:rPr lang="de-DE" smtClean="0"/>
              <a:t>Lösbarkeit </a:t>
            </a:r>
            <a:r>
              <a:rPr lang="de-DE"/>
              <a:t>wird erreicht durch geschickte Stabilisierungsterme, die </a:t>
            </a:r>
            <a:r>
              <a:rPr lang="de-DE" smtClean="0"/>
              <a:t>zudem </a:t>
            </a:r>
            <a:r>
              <a:rPr lang="de-DE"/>
              <a:t>so gewählt werden, dass keine Konsistenzfehler auftreten</a:t>
            </a:r>
            <a:r>
              <a:rPr lang="de-DE" smtClean="0"/>
              <a:t>.</a:t>
            </a:r>
          </a:p>
          <a:p>
            <a:pPr marL="514350" indent="-514350">
              <a:buClr>
                <a:srgbClr val="52C000"/>
              </a:buClr>
              <a:buFont typeface="+mj-lt"/>
              <a:buAutoNum type="arabicPeriod" startAt="2"/>
            </a:pPr>
            <a:r>
              <a:rPr lang="de-DE" smtClean="0"/>
              <a:t>DG als Kombination von FEM und FV </a:t>
            </a:r>
            <a:endParaRPr lang="de-DE"/>
          </a:p>
          <a:p>
            <a:pPr marL="0" indent="0">
              <a:buNone/>
            </a:pPr>
            <a:endParaRPr lang="de-DE" sz="320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708920"/>
            <a:ext cx="3707904" cy="37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mit Pfeil 5"/>
          <p:cNvCxnSpPr/>
          <p:nvPr/>
        </p:nvCxnSpPr>
        <p:spPr>
          <a:xfrm>
            <a:off x="1619672" y="4221088"/>
            <a:ext cx="13498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3419872" y="3959478"/>
            <a:ext cx="4092787" cy="523220"/>
          </a:xfrm>
          <a:prstGeom prst="rect">
            <a:avLst/>
          </a:prstGeom>
        </p:spPr>
        <p:txBody>
          <a:bodyPr wrap="none">
            <a:spAutoFit/>
          </a:bodyPr>
          <a:lstStyle/>
          <a:p>
            <a:r>
              <a:rPr lang="de-DE" sz="2800">
                <a:latin typeface="Adobe Arabic" pitchFamily="18" charset="-78"/>
                <a:cs typeface="Adobe Arabic" pitchFamily="18" charset="-78"/>
              </a:rPr>
              <a:t>Mehr Flexibilität für Diskretisierung</a:t>
            </a:r>
          </a:p>
        </p:txBody>
      </p:sp>
      <p:sp>
        <p:nvSpPr>
          <p:cNvPr id="11" name="Rechteck 10"/>
          <p:cNvSpPr/>
          <p:nvPr/>
        </p:nvSpPr>
        <p:spPr>
          <a:xfrm>
            <a:off x="8100392" y="5054846"/>
            <a:ext cx="383438" cy="307777"/>
          </a:xfrm>
          <a:prstGeom prst="rect">
            <a:avLst/>
          </a:prstGeom>
        </p:spPr>
        <p:txBody>
          <a:bodyPr wrap="none">
            <a:spAutoFit/>
          </a:bodyPr>
          <a:lstStyle/>
          <a:p>
            <a:r>
              <a:rPr lang="de-DE" sz="1400" smtClean="0">
                <a:solidFill>
                  <a:srgbClr val="0070C0"/>
                </a:solidFill>
                <a:latin typeface="Arial" panose="020B0604020202020204" pitchFamily="34" charset="0"/>
                <a:cs typeface="Arial" panose="020B0604020202020204" pitchFamily="34" charset="0"/>
              </a:rPr>
              <a:t>[3]</a:t>
            </a:r>
            <a:endParaRPr lang="de-DE" sz="1400">
              <a:solidFill>
                <a:srgbClr val="0070C0"/>
              </a:solidFill>
              <a:latin typeface="Arial" panose="020B0604020202020204" pitchFamily="34" charset="0"/>
              <a:cs typeface="Arial" panose="020B0604020202020204" pitchFamily="34" charset="0"/>
            </a:endParaRPr>
          </a:p>
        </p:txBody>
      </p:sp>
      <p:sp>
        <p:nvSpPr>
          <p:cNvPr id="12"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3"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45573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21</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916832"/>
            <a:ext cx="7830108" cy="178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4221088"/>
            <a:ext cx="880120" cy="293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683568" y="4106164"/>
            <a:ext cx="7848872" cy="1384995"/>
          </a:xfrm>
          <a:prstGeom prst="rect">
            <a:avLst/>
          </a:prstGeom>
          <a:noFill/>
        </p:spPr>
        <p:txBody>
          <a:bodyPr wrap="square" rtlCol="0">
            <a:spAutoFit/>
          </a:bodyPr>
          <a:lstStyle/>
          <a:p>
            <a:r>
              <a:rPr lang="de-DE" smtClean="0"/>
              <a:t>	</a:t>
            </a:r>
            <a:r>
              <a:rPr lang="de-DE" sz="2800" smtClean="0">
                <a:latin typeface="Adobe Arabic" pitchFamily="18" charset="-78"/>
                <a:cs typeface="Adobe Arabic" pitchFamily="18" charset="-78"/>
              </a:rPr>
              <a:t>ist nicht eindeutig definiert.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Neue Freiheitsgrade: 	Lösungsvektor im 1d Fall mit N=1  				doppelt so groß</a:t>
            </a:r>
            <a:endParaRPr lang="de-DE">
              <a:latin typeface="Adobe Arabic" pitchFamily="18" charset="-78"/>
              <a:cs typeface="Adobe Arabic" pitchFamily="18" charset="-78"/>
            </a:endParaRPr>
          </a:p>
        </p:txBody>
      </p:sp>
      <p:cxnSp>
        <p:nvCxnSpPr>
          <p:cNvPr id="11" name="Gerade Verbindung mit Pfeil 10"/>
          <p:cNvCxnSpPr>
            <a:stCxn id="2" idx="1"/>
          </p:cNvCxnSpPr>
          <p:nvPr/>
        </p:nvCxnSpPr>
        <p:spPr>
          <a:xfrm flipV="1">
            <a:off x="683568" y="4798661"/>
            <a:ext cx="79208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
        <p:nvSpPr>
          <p:cNvPr id="14"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5"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39708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22</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sp>
        <p:nvSpPr>
          <p:cNvPr id="2" name="Textfeld 1"/>
          <p:cNvSpPr txBox="1"/>
          <p:nvPr/>
        </p:nvSpPr>
        <p:spPr>
          <a:xfrm>
            <a:off x="467544" y="1556792"/>
            <a:ext cx="7848872" cy="4832092"/>
          </a:xfrm>
          <a:prstGeom prst="rect">
            <a:avLst/>
          </a:prstGeom>
          <a:noFill/>
          <a:ln>
            <a:noFill/>
          </a:ln>
        </p:spPr>
        <p:txBody>
          <a:bodyPr wrap="square" rtlCol="0">
            <a:spAutoFit/>
          </a:bodyPr>
          <a:lstStyle/>
          <a:p>
            <a:r>
              <a:rPr lang="de-DE" sz="2800" smtClean="0">
                <a:latin typeface="Adobe Arabic" pitchFamily="18" charset="-78"/>
                <a:cs typeface="Adobe Arabic" pitchFamily="18" charset="-78"/>
              </a:rPr>
              <a:t>	Wie erhalten wir aber eine eindeutige Lösung an den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betroffenen Knoten?</a:t>
            </a:r>
          </a:p>
          <a:p>
            <a:r>
              <a:rPr lang="de-DE" sz="2800" smtClean="0">
                <a:latin typeface="Adobe Arabic" pitchFamily="18" charset="-78"/>
                <a:cs typeface="Adobe Arabic" pitchFamily="18" charset="-78"/>
              </a:rPr>
              <a:t>Antwort: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Per Definition aus dem „numerischen Fluss“</a:t>
            </a:r>
          </a:p>
          <a:p>
            <a:r>
              <a:rPr lang="de-DE" sz="2800" u="sng" smtClean="0">
                <a:solidFill>
                  <a:srgbClr val="52C000"/>
                </a:solidFill>
                <a:latin typeface="Adobe Arabic" pitchFamily="18" charset="-78"/>
                <a:cs typeface="Adobe Arabic" pitchFamily="18" charset="-78"/>
              </a:rPr>
              <a:t>Ein Beispiel</a:t>
            </a:r>
            <a:r>
              <a:rPr lang="de-DE" sz="2800" smtClean="0">
                <a:latin typeface="Adobe Arabic" pitchFamily="18" charset="-78"/>
                <a:cs typeface="Adobe Arabic" pitchFamily="18" charset="-78"/>
              </a:rPr>
              <a:t>: skalare Advektionsgleichung (1D)</a:t>
            </a:r>
          </a:p>
          <a:p>
            <a:endParaRPr lang="de-DE" sz="2800">
              <a:latin typeface="Adobe Arabic" pitchFamily="18" charset="-78"/>
              <a:cs typeface="Adobe Arabic" pitchFamily="18" charset="-78"/>
            </a:endParaRPr>
          </a:p>
          <a:p>
            <a:endParaRPr lang="de-DE" sz="2800" smtClean="0">
              <a:latin typeface="Adobe Arabic" pitchFamily="18" charset="-78"/>
              <a:cs typeface="Adobe Arabic" pitchFamily="18" charset="-78"/>
            </a:endParaRPr>
          </a:p>
          <a:p>
            <a:endParaRPr lang="de-DE" sz="2800">
              <a:latin typeface="Adobe Arabic" pitchFamily="18" charset="-78"/>
              <a:cs typeface="Adobe Arabic" pitchFamily="18" charset="-78"/>
            </a:endParaRPr>
          </a:p>
          <a:p>
            <a:endParaRPr lang="de-DE" sz="2800" smtClean="0">
              <a:latin typeface="Adobe Arabic" pitchFamily="18" charset="-78"/>
              <a:cs typeface="Adobe Arabic" pitchFamily="18" charset="-78"/>
            </a:endParaRPr>
          </a:p>
          <a:p>
            <a:endParaRPr lang="de-DE" sz="2800">
              <a:latin typeface="Adobe Arabic" pitchFamily="18" charset="-78"/>
              <a:cs typeface="Adobe Arabic" pitchFamily="18" charset="-78"/>
            </a:endParaRPr>
          </a:p>
          <a:p>
            <a:r>
              <a:rPr lang="de-DE" sz="2400" smtClean="0">
                <a:latin typeface="Adobe Arabic" pitchFamily="18" charset="-78"/>
                <a:cs typeface="Adobe Arabic" pitchFamily="18" charset="-78"/>
              </a:rPr>
              <a:t>Information fließt von links nach rechts</a:t>
            </a:r>
            <a:endParaRPr lang="de-DE" sz="2800" smtClean="0">
              <a:latin typeface="Adobe Arabic" pitchFamily="18" charset="-78"/>
              <a:cs typeface="Adobe Arabic" pitchFamily="18" charset="-78"/>
            </a:endParaRPr>
          </a:p>
        </p:txBody>
      </p:sp>
      <p:sp>
        <p:nvSpPr>
          <p:cNvPr id="6" name="Rechteck 5"/>
          <p:cNvSpPr/>
          <p:nvPr/>
        </p:nvSpPr>
        <p:spPr>
          <a:xfrm>
            <a:off x="467544" y="3692510"/>
            <a:ext cx="441146"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[4]</a:t>
            </a:r>
            <a:endParaRPr lang="de-DE"/>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7" y="4725144"/>
            <a:ext cx="1695450" cy="31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2013" y="3921937"/>
            <a:ext cx="5134323" cy="599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3767" y="5252605"/>
            <a:ext cx="3057525" cy="40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Gerade Verbindung 9"/>
          <p:cNvCxnSpPr/>
          <p:nvPr/>
        </p:nvCxnSpPr>
        <p:spPr>
          <a:xfrm>
            <a:off x="539552" y="3284984"/>
            <a:ext cx="7776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
        <p:nvSpPr>
          <p:cNvPr id="14"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5"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1683752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23</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Beispiel (Fortsetzung)</a:t>
            </a:r>
          </a:p>
          <a:p>
            <a:pPr marL="0" indent="0">
              <a:buNone/>
            </a:pPr>
            <a:r>
              <a:rPr lang="de-DE" smtClean="0"/>
              <a:t>Partitionierung:</a:t>
            </a:r>
            <a:endParaRPr lang="de-DE"/>
          </a:p>
          <a:p>
            <a:pPr marL="0" indent="0">
              <a:buNone/>
            </a:pPr>
            <a:endParaRPr lang="de-DE" sz="3200" smtClean="0"/>
          </a:p>
          <a:p>
            <a:pPr marL="0" indent="0">
              <a:buNone/>
            </a:pPr>
            <a:endParaRPr lang="de-DE" sz="1600"/>
          </a:p>
          <a:p>
            <a:pPr marL="0" indent="0">
              <a:buNone/>
            </a:pPr>
            <a:r>
              <a:rPr lang="de-DE" smtClean="0"/>
              <a:t>Kopplung:</a:t>
            </a:r>
            <a:br>
              <a:rPr lang="de-DE" smtClean="0"/>
            </a:br>
            <a:r>
              <a:rPr lang="de-DE" smtClean="0"/>
              <a:t>Eine zusätzliche (neue) Randbedingung erzwingt Kontinuität </a:t>
            </a:r>
            <a:r>
              <a:rPr lang="de-DE" u="sng" smtClean="0"/>
              <a:t>der exakten Lösung</a:t>
            </a:r>
            <a:r>
              <a:rPr lang="de-DE" smtClean="0"/>
              <a:t>:	</a:t>
            </a:r>
          </a:p>
          <a:p>
            <a:pPr marL="0" indent="0">
              <a:buNone/>
            </a:pPr>
            <a:endParaRPr lang="de-DE" sz="1400"/>
          </a:p>
          <a:p>
            <a:pPr marL="0" indent="0">
              <a:buNone/>
            </a:pPr>
            <a:r>
              <a:rPr lang="de-DE" smtClean="0"/>
              <a:t>Multiplikation mit      Testfunktion, Integration und partielle Integration</a:t>
            </a:r>
            <a:endParaRPr lang="de-DE" sz="3200" smtClean="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132856"/>
            <a:ext cx="4896544" cy="752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3933056"/>
            <a:ext cx="2160239" cy="332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1840" y="5157192"/>
            <a:ext cx="3240360" cy="511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llipse 8"/>
          <p:cNvSpPr/>
          <p:nvPr/>
        </p:nvSpPr>
        <p:spPr>
          <a:xfrm>
            <a:off x="4710113" y="5281613"/>
            <a:ext cx="190500" cy="228600"/>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5805264"/>
            <a:ext cx="1800200" cy="41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Gerade Verbindung 10"/>
          <p:cNvCxnSpPr>
            <a:stCxn id="9" idx="4"/>
          </p:cNvCxnSpPr>
          <p:nvPr/>
        </p:nvCxnSpPr>
        <p:spPr>
          <a:xfrm flipH="1">
            <a:off x="4283968" y="5510213"/>
            <a:ext cx="521395" cy="583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3923927" y="6022203"/>
            <a:ext cx="1241475" cy="461665"/>
          </a:xfrm>
          <a:prstGeom prst="rect">
            <a:avLst/>
          </a:prstGeom>
          <a:noFill/>
        </p:spPr>
        <p:txBody>
          <a:bodyPr wrap="square" rtlCol="0">
            <a:spAutoFit/>
          </a:bodyPr>
          <a:lstStyle/>
          <a:p>
            <a:r>
              <a:rPr lang="de-DE" sz="2400" smtClean="0">
                <a:latin typeface="Adobe Arabic" pitchFamily="18" charset="-78"/>
                <a:cs typeface="Adobe Arabic" pitchFamily="18" charset="-78"/>
              </a:rPr>
              <a:t>Fluss</a:t>
            </a:r>
            <a:endParaRPr lang="de-DE">
              <a:latin typeface="Adobe Arabic" pitchFamily="18" charset="-78"/>
              <a:cs typeface="Adobe Arabic" pitchFamily="18" charset="-78"/>
            </a:endParaRPr>
          </a:p>
        </p:txBody>
      </p:sp>
      <p:sp>
        <p:nvSpPr>
          <p:cNvPr id="23" name="Ellipse 22"/>
          <p:cNvSpPr/>
          <p:nvPr/>
        </p:nvSpPr>
        <p:spPr>
          <a:xfrm>
            <a:off x="5694363" y="5287963"/>
            <a:ext cx="190500" cy="228600"/>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13"/>
          <p:cNvCxnSpPr>
            <a:stCxn id="23" idx="4"/>
          </p:cNvCxnSpPr>
          <p:nvPr/>
        </p:nvCxnSpPr>
        <p:spPr>
          <a:xfrm>
            <a:off x="5789613" y="5516563"/>
            <a:ext cx="942627" cy="4940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5984515" y="5757594"/>
            <a:ext cx="199305" cy="369332"/>
          </a:xfrm>
          <a:prstGeom prst="rect">
            <a:avLst/>
          </a:prstGeom>
          <a:noFill/>
        </p:spPr>
        <p:txBody>
          <a:bodyPr wrap="square" rtlCol="0">
            <a:spAutoFit/>
          </a:bodyPr>
          <a:lstStyle/>
          <a:p>
            <a:r>
              <a:rPr lang="de-DE" smtClean="0">
                <a:solidFill>
                  <a:srgbClr val="FFC000"/>
                </a:solidFill>
              </a:rPr>
              <a:t>?</a:t>
            </a:r>
            <a:endParaRPr lang="de-DE">
              <a:solidFill>
                <a:srgbClr val="FFC000"/>
              </a:solidFill>
            </a:endParaRPr>
          </a:p>
        </p:txBody>
      </p:sp>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7351" y="4662489"/>
            <a:ext cx="334485" cy="25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hteck 28"/>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extfeld 29"/>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
        <p:nvSpPr>
          <p:cNvPr id="2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1"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3413688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24</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Beispiel (Fortsetzung)</a:t>
            </a:r>
          </a:p>
          <a:p>
            <a:pPr marL="0" indent="0">
              <a:buNone/>
            </a:pPr>
            <a:r>
              <a:rPr lang="de-DE" smtClean="0"/>
              <a:t>Für die Diskretisierung definiere nun konsistenten numerischen Fluss!</a:t>
            </a:r>
          </a:p>
          <a:p>
            <a:pPr marL="0" indent="0">
              <a:buNone/>
            </a:pPr>
            <a:endParaRPr lang="de-DE"/>
          </a:p>
          <a:p>
            <a:pPr marL="0" indent="0">
              <a:buNone/>
            </a:pPr>
            <a:endParaRPr lang="de-DE" smtClean="0"/>
          </a:p>
          <a:p>
            <a:pPr marL="0" indent="0">
              <a:buNone/>
            </a:pPr>
            <a:endParaRPr lang="de-DE"/>
          </a:p>
          <a:p>
            <a:pPr marL="0" indent="0">
              <a:buNone/>
            </a:pPr>
            <a:endParaRPr lang="de-DE" smtClean="0"/>
          </a:p>
          <a:p>
            <a:pPr marL="0" indent="0">
              <a:buNone/>
            </a:pPr>
            <a:r>
              <a:rPr lang="de-DE" smtClean="0"/>
              <a:t>Wähle dem Problem angepassten </a:t>
            </a:r>
            <a:r>
              <a:rPr lang="de-DE" i="1" smtClean="0"/>
              <a:t>upwind flux</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3068960"/>
            <a:ext cx="4211960" cy="512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2374857"/>
            <a:ext cx="3240360" cy="511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mit Pfeil 5"/>
          <p:cNvCxnSpPr/>
          <p:nvPr/>
        </p:nvCxnSpPr>
        <p:spPr>
          <a:xfrm>
            <a:off x="2123728" y="3325005"/>
            <a:ext cx="14401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60" y="4725144"/>
            <a:ext cx="6300192" cy="1534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
        <p:nvSpPr>
          <p:cNvPr id="12"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3"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324576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25</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Sichtweise A: Der mysteriöse „numerische Fluss“</a:t>
            </a:r>
            <a:endParaRPr lang="de-DE"/>
          </a:p>
          <a:p>
            <a:pPr marL="0" indent="0">
              <a:buNone/>
            </a:pPr>
            <a:endParaRPr lang="de-DE" sz="3200" smtClean="0"/>
          </a:p>
        </p:txBody>
      </p:sp>
      <p:sp>
        <p:nvSpPr>
          <p:cNvPr id="2" name="Textfeld 1"/>
          <p:cNvSpPr txBox="1"/>
          <p:nvPr/>
        </p:nvSpPr>
        <p:spPr>
          <a:xfrm>
            <a:off x="467544" y="1556792"/>
            <a:ext cx="8280920" cy="4401205"/>
          </a:xfrm>
          <a:prstGeom prst="rect">
            <a:avLst/>
          </a:prstGeom>
          <a:noFill/>
          <a:ln>
            <a:noFill/>
          </a:ln>
        </p:spPr>
        <p:txBody>
          <a:bodyPr wrap="square" rtlCol="0">
            <a:spAutoFit/>
          </a:bodyPr>
          <a:lstStyle/>
          <a:p>
            <a:r>
              <a:rPr lang="de-DE" sz="2800" smtClean="0">
                <a:latin typeface="Adobe Arabic" pitchFamily="18" charset="-78"/>
                <a:cs typeface="Adobe Arabic" pitchFamily="18" charset="-78"/>
              </a:rPr>
              <a:t>Muss folgende Eigenschaften erfüllen</a:t>
            </a:r>
          </a:p>
          <a:p>
            <a:pPr marL="457200" indent="-457200">
              <a:buFont typeface="Arial" panose="020B0604020202020204" pitchFamily="34" charset="0"/>
              <a:buChar char="•"/>
            </a:pPr>
            <a:r>
              <a:rPr lang="de-DE" sz="2800" smtClean="0">
                <a:latin typeface="Adobe Arabic" pitchFamily="18" charset="-78"/>
                <a:cs typeface="Adobe Arabic" pitchFamily="18" charset="-78"/>
              </a:rPr>
              <a:t>Konsistenz</a:t>
            </a:r>
          </a:p>
          <a:p>
            <a:r>
              <a:rPr lang="de-DE" sz="2800">
                <a:latin typeface="Adobe Arabic" pitchFamily="18" charset="-78"/>
                <a:cs typeface="Adobe Arabic" pitchFamily="18" charset="-78"/>
              </a:rPr>
              <a:t>	</a:t>
            </a:r>
            <a:r>
              <a:rPr lang="de-DE" sz="2800" smtClean="0">
                <a:latin typeface="Adobe Arabic" pitchFamily="18" charset="-78"/>
                <a:cs typeface="Adobe Arabic" pitchFamily="18" charset="-78"/>
              </a:rPr>
              <a:t>Schwache Lösung                    löst auch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	gewählte Variationsformulierung</a:t>
            </a:r>
          </a:p>
          <a:p>
            <a:endParaRPr lang="de-DE" sz="2800">
              <a:latin typeface="Adobe Arabic" pitchFamily="18" charset="-78"/>
              <a:cs typeface="Adobe Arabic" pitchFamily="18" charset="-78"/>
            </a:endParaRPr>
          </a:p>
          <a:p>
            <a:pPr marL="457200" indent="-457200">
              <a:buFont typeface="Arial" panose="020B0604020202020204" pitchFamily="34" charset="0"/>
              <a:buChar char="•"/>
            </a:pPr>
            <a:r>
              <a:rPr lang="de-DE" sz="2800" smtClean="0">
                <a:latin typeface="Adobe Arabic" pitchFamily="18" charset="-78"/>
                <a:cs typeface="Adobe Arabic" pitchFamily="18" charset="-78"/>
              </a:rPr>
              <a:t>Stabilität</a:t>
            </a:r>
          </a:p>
          <a:p>
            <a:pPr marL="457200" indent="-457200">
              <a:buFont typeface="Arial" panose="020B0604020202020204" pitchFamily="34" charset="0"/>
              <a:buChar char="•"/>
            </a:pPr>
            <a:endParaRPr lang="de-DE" sz="2800">
              <a:latin typeface="Adobe Arabic" pitchFamily="18" charset="-78"/>
              <a:cs typeface="Adobe Arabic" pitchFamily="18" charset="-78"/>
            </a:endParaRPr>
          </a:p>
          <a:p>
            <a:pPr marL="457200" indent="-457200">
              <a:buFont typeface="Arial" panose="020B0604020202020204" pitchFamily="34" charset="0"/>
              <a:buChar char="•"/>
            </a:pPr>
            <a:endParaRPr lang="de-DE" sz="2800" smtClean="0">
              <a:latin typeface="Adobe Arabic" pitchFamily="18" charset="-78"/>
              <a:cs typeface="Adobe Arabic" pitchFamily="18" charset="-78"/>
            </a:endParaRPr>
          </a:p>
          <a:p>
            <a:r>
              <a:rPr lang="de-DE" sz="2800" smtClean="0">
                <a:latin typeface="Adobe Arabic" pitchFamily="18" charset="-78"/>
                <a:cs typeface="Adobe Arabic" pitchFamily="18" charset="-78"/>
              </a:rPr>
              <a:t>Bonbon: </a:t>
            </a:r>
            <a:br>
              <a:rPr lang="de-DE" sz="2800" smtClean="0">
                <a:latin typeface="Adobe Arabic" pitchFamily="18" charset="-78"/>
                <a:cs typeface="Adobe Arabic" pitchFamily="18" charset="-78"/>
              </a:rPr>
            </a:br>
            <a:r>
              <a:rPr lang="de-DE" sz="2800" smtClean="0">
                <a:latin typeface="Adobe Arabic" pitchFamily="18" charset="-78"/>
                <a:cs typeface="Adobe Arabic" pitchFamily="18" charset="-78"/>
              </a:rPr>
              <a:t>Kann darüber hinaus weitere physikalische Erhaltungsgrößen garantieren</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3356992"/>
            <a:ext cx="2915989" cy="36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7146" y="2525680"/>
            <a:ext cx="1239830" cy="3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7664" y="4216142"/>
            <a:ext cx="2013024" cy="74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Geschweifte Klammer rechts 10"/>
          <p:cNvSpPr/>
          <p:nvPr/>
        </p:nvSpPr>
        <p:spPr>
          <a:xfrm>
            <a:off x="5940152" y="2060848"/>
            <a:ext cx="576064" cy="289693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p:cNvSpPr txBox="1"/>
          <p:nvPr/>
        </p:nvSpPr>
        <p:spPr>
          <a:xfrm>
            <a:off x="6732240" y="3247705"/>
            <a:ext cx="1584176" cy="523220"/>
          </a:xfrm>
          <a:prstGeom prst="rect">
            <a:avLst/>
          </a:prstGeom>
          <a:noFill/>
          <a:ln>
            <a:solidFill>
              <a:schemeClr val="tx1"/>
            </a:solidFill>
          </a:ln>
        </p:spPr>
        <p:txBody>
          <a:bodyPr wrap="square" rtlCol="0">
            <a:spAutoFit/>
          </a:bodyPr>
          <a:lstStyle/>
          <a:p>
            <a:r>
              <a:rPr lang="de-DE" sz="2800" smtClean="0">
                <a:latin typeface="Adobe Arabic" pitchFamily="18" charset="-78"/>
                <a:cs typeface="Adobe Arabic" pitchFamily="18" charset="-78"/>
              </a:rPr>
              <a:t>Konvergenz</a:t>
            </a:r>
            <a:endParaRPr lang="de-DE" sz="2800">
              <a:latin typeface="Adobe Arabic" pitchFamily="18" charset="-78"/>
              <a:cs typeface="Adobe Arabic" pitchFamily="18" charset="-78"/>
            </a:endParaRPr>
          </a:p>
        </p:txBody>
      </p:sp>
      <p:sp>
        <p:nvSpPr>
          <p:cNvPr id="20" name="Rechteck 1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A</a:t>
            </a:r>
          </a:p>
          <a:p>
            <a:pPr algn="ctr"/>
            <a:endParaRPr lang="de-DE" sz="1600">
              <a:solidFill>
                <a:schemeClr val="accent5">
                  <a:lumMod val="50000"/>
                </a:schemeClr>
              </a:solidFill>
              <a:latin typeface="Adobe Arabic" pitchFamily="18" charset="-78"/>
              <a:cs typeface="Adobe Arabic" pitchFamily="18" charset="-78"/>
            </a:endParaRPr>
          </a:p>
        </p:txBody>
      </p:sp>
      <p:sp>
        <p:nvSpPr>
          <p:cNvPr id="14" name="Rechteck 13"/>
          <p:cNvSpPr/>
          <p:nvPr/>
        </p:nvSpPr>
        <p:spPr>
          <a:xfrm>
            <a:off x="7609535" y="4588450"/>
            <a:ext cx="441146"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[4]</a:t>
            </a:r>
            <a:endParaRPr lang="de-DE"/>
          </a:p>
        </p:txBody>
      </p:sp>
      <p:sp>
        <p:nvSpPr>
          <p:cNvPr id="15"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6"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110438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26</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Clr>
                <a:srgbClr val="52C000"/>
              </a:buClr>
              <a:buNone/>
            </a:pPr>
            <a:r>
              <a:rPr lang="de-DE" sz="3200" smtClean="0"/>
              <a:t>Sichtweise B: Freiheit in der Wahl der Bilinearform</a:t>
            </a:r>
          </a:p>
          <a:p>
            <a:pPr marL="514350" indent="-514350">
              <a:buClr>
                <a:srgbClr val="52C000"/>
              </a:buClr>
              <a:buFont typeface="+mj-lt"/>
              <a:buAutoNum type="arabicPeriod"/>
            </a:pPr>
            <a:endParaRPr lang="de-DE" sz="3200"/>
          </a:p>
          <a:p>
            <a:pPr marL="0" indent="0">
              <a:buClr>
                <a:srgbClr val="52C000"/>
              </a:buClr>
              <a:buNone/>
            </a:pPr>
            <a:endParaRPr lang="de-DE" sz="4000" smtClean="0"/>
          </a:p>
          <a:p>
            <a:pPr marL="0" indent="0">
              <a:buClr>
                <a:srgbClr val="52C000"/>
              </a:buClr>
              <a:buNone/>
            </a:pPr>
            <a:r>
              <a:rPr lang="de-DE" smtClean="0"/>
              <a:t>Cea‘s Lemma wird zum 2. Strang Lemma:</a:t>
            </a:r>
          </a:p>
          <a:p>
            <a:pPr marL="0" indent="0">
              <a:buClr>
                <a:srgbClr val="52C000"/>
              </a:buClr>
              <a:buNone/>
            </a:pPr>
            <a:endParaRPr lang="de-DE"/>
          </a:p>
          <a:p>
            <a:pPr marL="0" indent="0">
              <a:buClr>
                <a:srgbClr val="52C000"/>
              </a:buClr>
              <a:buNone/>
            </a:pPr>
            <a:endParaRPr lang="de-DE" smtClean="0"/>
          </a:p>
          <a:p>
            <a:pPr marL="0" indent="0">
              <a:buClr>
                <a:srgbClr val="52C000"/>
              </a:buClr>
              <a:buNone/>
            </a:pPr>
            <a:endParaRPr lang="de-DE"/>
          </a:p>
          <a:p>
            <a:pPr marL="0" indent="0">
              <a:buClr>
                <a:srgbClr val="52C000"/>
              </a:buClr>
              <a:buNone/>
            </a:pPr>
            <a:r>
              <a:rPr lang="de-DE" smtClean="0"/>
              <a:t>Diskrete Bilinearform können wir aus der pDGL zusammenbasteln mit folgenden Wunscheigenschaften:</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1916832"/>
            <a:ext cx="3264222" cy="300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3657566"/>
            <a:ext cx="7001794" cy="6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Geschweifte Klammer links 1"/>
          <p:cNvSpPr/>
          <p:nvPr/>
        </p:nvSpPr>
        <p:spPr>
          <a:xfrm rot="16200000">
            <a:off x="6246186" y="3045219"/>
            <a:ext cx="180019" cy="2664296"/>
          </a:xfrm>
          <a:prstGeom prst="leftBrace">
            <a:avLst>
              <a:gd name="adj1" fmla="val 8333"/>
              <a:gd name="adj2" fmla="val 4966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Textfeld 9"/>
          <p:cNvSpPr txBox="1"/>
          <p:nvPr/>
        </p:nvSpPr>
        <p:spPr>
          <a:xfrm>
            <a:off x="5508104" y="4437112"/>
            <a:ext cx="3096344" cy="461665"/>
          </a:xfrm>
          <a:prstGeom prst="rect">
            <a:avLst/>
          </a:prstGeom>
          <a:noFill/>
        </p:spPr>
        <p:txBody>
          <a:bodyPr wrap="square" rtlCol="0">
            <a:spAutoFit/>
          </a:bodyPr>
          <a:lstStyle/>
          <a:p>
            <a:r>
              <a:rPr lang="de-DE" sz="2400" smtClean="0">
                <a:latin typeface="Adobe Arabic" pitchFamily="18" charset="-78"/>
                <a:cs typeface="Adobe Arabic" pitchFamily="18" charset="-78"/>
              </a:rPr>
              <a:t>Konsistenzfehler</a:t>
            </a:r>
            <a:endParaRPr lang="de-DE" sz="2400">
              <a:latin typeface="Adobe Arabic" pitchFamily="18" charset="-78"/>
              <a:cs typeface="Adobe Arabic" pitchFamily="18" charset="-78"/>
            </a:endParaRPr>
          </a:p>
        </p:txBody>
      </p:sp>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88124" y="2066960"/>
            <a:ext cx="2736304" cy="553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Wolke 10"/>
          <p:cNvSpPr/>
          <p:nvPr/>
        </p:nvSpPr>
        <p:spPr>
          <a:xfrm>
            <a:off x="5292080" y="1844824"/>
            <a:ext cx="3528392" cy="1152128"/>
          </a:xfrm>
          <a:prstGeom prst="cloud">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1763688" y="2708920"/>
            <a:ext cx="216024" cy="14401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411760" y="2648500"/>
            <a:ext cx="216024" cy="13242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3131840" y="2564904"/>
            <a:ext cx="216024" cy="135258"/>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3995936" y="2492896"/>
            <a:ext cx="216024" cy="14993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p:cNvSpPr/>
          <p:nvPr/>
        </p:nvSpPr>
        <p:spPr>
          <a:xfrm>
            <a:off x="4779137" y="2420888"/>
            <a:ext cx="224910" cy="211645"/>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B</a:t>
            </a:r>
          </a:p>
          <a:p>
            <a:pPr algn="ctr"/>
            <a:endParaRPr lang="de-DE" sz="1600">
              <a:solidFill>
                <a:schemeClr val="accent5">
                  <a:lumMod val="50000"/>
                </a:schemeClr>
              </a:solidFill>
              <a:latin typeface="Adobe Arabic" pitchFamily="18" charset="-78"/>
              <a:cs typeface="Adobe Arabic" pitchFamily="18" charset="-78"/>
            </a:endParaRPr>
          </a:p>
        </p:txBody>
      </p:sp>
      <p:sp>
        <p:nvSpPr>
          <p:cNvPr id="6" name="Rechteck 5"/>
          <p:cNvSpPr/>
          <p:nvPr/>
        </p:nvSpPr>
        <p:spPr>
          <a:xfrm>
            <a:off x="5172300" y="2936111"/>
            <a:ext cx="761747"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[2],[3]</a:t>
            </a:r>
            <a:endParaRPr lang="de-DE">
              <a:solidFill>
                <a:srgbClr val="0070C0"/>
              </a:solidFill>
              <a:latin typeface="Arial" panose="020B0604020202020204" pitchFamily="34" charset="0"/>
              <a:cs typeface="Arial" panose="020B0604020202020204" pitchFamily="34" charset="0"/>
            </a:endParaRPr>
          </a:p>
        </p:txBody>
      </p:sp>
      <p:sp>
        <p:nvSpPr>
          <p:cNvPr id="24"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7"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898637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27</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a:t>Sichtweise B: Wünsche </a:t>
            </a:r>
            <a:r>
              <a:rPr lang="de-DE" sz="3200" smtClean="0"/>
              <a:t>an die Bilineaerform</a:t>
            </a:r>
          </a:p>
          <a:p>
            <a:endParaRPr lang="de-DE" smtClean="0"/>
          </a:p>
          <a:p>
            <a:r>
              <a:rPr lang="de-DE" i="1" smtClean="0"/>
              <a:t>Stetigkeit</a:t>
            </a:r>
          </a:p>
          <a:p>
            <a:r>
              <a:rPr lang="de-DE" i="1" smtClean="0"/>
              <a:t>Koerzivität</a:t>
            </a:r>
          </a:p>
          <a:p>
            <a:r>
              <a:rPr lang="de-DE" i="1" smtClean="0"/>
              <a:t>Symmetrie</a:t>
            </a:r>
          </a:p>
          <a:p>
            <a:r>
              <a:rPr lang="de-DE" i="1"/>
              <a:t>Konsistenz</a:t>
            </a:r>
          </a:p>
          <a:p>
            <a:endParaRPr lang="de-DE" i="1" smtClean="0"/>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2625105"/>
            <a:ext cx="5256584" cy="472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5"/>
          <p:cNvCxnSpPr/>
          <p:nvPr/>
        </p:nvCxnSpPr>
        <p:spPr>
          <a:xfrm flipV="1">
            <a:off x="5911552" y="2504377"/>
            <a:ext cx="2088232"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Geschweifte Klammer rechts 9"/>
          <p:cNvSpPr/>
          <p:nvPr/>
        </p:nvSpPr>
        <p:spPr>
          <a:xfrm>
            <a:off x="2267744" y="2265064"/>
            <a:ext cx="216024" cy="10919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 - B</a:t>
            </a:r>
          </a:p>
          <a:p>
            <a:pPr algn="ctr"/>
            <a:endParaRPr lang="de-DE" sz="1600">
              <a:solidFill>
                <a:schemeClr val="accent5">
                  <a:lumMod val="50000"/>
                </a:schemeClr>
              </a:solidFill>
              <a:latin typeface="Adobe Arabic" pitchFamily="18" charset="-78"/>
              <a:cs typeface="Adobe Arabic" pitchFamily="18" charset="-78"/>
            </a:endParaRPr>
          </a:p>
        </p:txBody>
      </p:sp>
      <p:sp>
        <p:nvSpPr>
          <p:cNvPr id="2" name="Rechteck 1"/>
          <p:cNvSpPr/>
          <p:nvPr/>
        </p:nvSpPr>
        <p:spPr>
          <a:xfrm>
            <a:off x="6145549" y="1090836"/>
            <a:ext cx="441146"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[3]</a:t>
            </a:r>
            <a:endParaRPr lang="de-DE">
              <a:solidFill>
                <a:srgbClr val="0070C0"/>
              </a:solidFill>
              <a:latin typeface="Arial" panose="020B0604020202020204" pitchFamily="34" charset="0"/>
              <a:cs typeface="Arial" panose="020B0604020202020204" pitchFamily="34" charset="0"/>
            </a:endParaRPr>
          </a:p>
        </p:txBody>
      </p:sp>
      <p:sp>
        <p:nvSpPr>
          <p:cNvPr id="14"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5"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375915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28</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Stellschrauben im DG-Verfahren</a:t>
            </a:r>
          </a:p>
          <a:p>
            <a:endParaRPr lang="de-DE" smtClean="0"/>
          </a:p>
          <a:p>
            <a:r>
              <a:rPr lang="de-DE" smtClean="0"/>
              <a:t>Wahl des numerischen Flusses</a:t>
            </a:r>
          </a:p>
          <a:p>
            <a:pPr lvl="1"/>
            <a:r>
              <a:rPr lang="de-DE" smtClean="0"/>
              <a:t>Hieraus resultieren weitere Parameter, z.B. der nominelle Wert für einen „Strafterm“</a:t>
            </a:r>
          </a:p>
          <a:p>
            <a:r>
              <a:rPr lang="de-DE" smtClean="0"/>
              <a:t>Wahl des Raumes der Testfunktionen – wir wählen Galerkin-Ansatz:</a:t>
            </a:r>
            <a:br>
              <a:rPr lang="de-DE" smtClean="0"/>
            </a:br>
            <a:r>
              <a:rPr lang="de-DE" smtClean="0"/>
              <a:t>Lösungsraum = Testfunktionenraum</a:t>
            </a:r>
          </a:p>
          <a:p>
            <a:r>
              <a:rPr lang="de-DE" smtClean="0"/>
              <a:t>Triangulierung</a:t>
            </a:r>
          </a:p>
          <a:p>
            <a:r>
              <a:rPr lang="de-DE" smtClean="0"/>
              <a:t>Wahl einer Basis des Finite-Elemente-Raumes – wir benutzen Jacobi-Polynome</a:t>
            </a:r>
          </a:p>
          <a:p>
            <a:endParaRPr lang="de-DE" i="1" smtClean="0"/>
          </a:p>
        </p:txBody>
      </p:sp>
      <p:sp>
        <p:nvSpPr>
          <p:cNvPr id="11" name="Rechteck 10"/>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3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9"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70260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29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p>
          <a:p>
            <a:pPr algn="ctr"/>
            <a:endParaRPr lang="de-DE" sz="1600" dirty="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Schema als gemischtes DG-Verfahren</a:t>
            </a:r>
          </a:p>
          <a:p>
            <a:pPr marL="0" indent="0">
              <a:buNone/>
            </a:pPr>
            <a:endParaRPr lang="de-DE" sz="3200"/>
          </a:p>
          <a:p>
            <a:pPr marL="0" indent="0">
              <a:buNone/>
            </a:pPr>
            <a:endParaRPr lang="de-DE" sz="3200" smtClean="0"/>
          </a:p>
          <a:p>
            <a:pPr marL="0" indent="0">
              <a:buNone/>
            </a:pPr>
            <a:endParaRPr lang="de-DE" sz="3200"/>
          </a:p>
          <a:p>
            <a:pPr marL="0" indent="0">
              <a:buNone/>
            </a:pPr>
            <a:r>
              <a:rPr lang="de-DE" smtClean="0"/>
              <a:t>Überführe pDGL in System erster Ordnung</a:t>
            </a:r>
            <a:endParaRPr lang="de-DE" sz="3200" smtClean="0"/>
          </a:p>
          <a:p>
            <a:endParaRPr lang="de-DE" smtClean="0"/>
          </a:p>
          <a:p>
            <a:endParaRPr lang="de-DE" i="1"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375" y="1700808"/>
            <a:ext cx="6588224" cy="996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3768" y="3933056"/>
            <a:ext cx="3169030" cy="176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1"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765164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5" name="Foliennummernplatzhalter 4"/>
          <p:cNvSpPr>
            <a:spLocks noGrp="1"/>
          </p:cNvSpPr>
          <p:nvPr>
            <p:ph type="sldNum" sz="quarter" idx="12"/>
          </p:nvPr>
        </p:nvSpPr>
        <p:spPr/>
        <p:txBody>
          <a:bodyPr/>
          <a:lstStyle/>
          <a:p>
            <a:fld id="{1A73E011-4CD9-4D05-A24A-32BCD9CDCEE7}" type="slidenum">
              <a:rPr lang="de-DE" smtClean="0"/>
              <a:pPr/>
              <a:t>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14" name="Gerade Verbindung mit Pfeil 13"/>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539552" y="2996952"/>
            <a:ext cx="3168352"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1115616" y="3366778"/>
            <a:ext cx="201622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Komplizierter </a:t>
            </a:r>
            <a:br>
              <a:rPr lang="de-DE" sz="2400" smtClean="0"/>
            </a:br>
            <a:r>
              <a:rPr lang="de-DE" sz="2400" smtClean="0"/>
              <a:t>Stromkreis</a:t>
            </a:r>
          </a:p>
          <a:p>
            <a:pPr marL="0" indent="0">
              <a:buFont typeface="Arial" pitchFamily="34" charset="0"/>
              <a:buNone/>
            </a:pPr>
            <a:r>
              <a:rPr lang="de-DE" sz="2400" smtClean="0"/>
              <a:t>(samt Quelle)</a:t>
            </a:r>
          </a:p>
        </p:txBody>
      </p:sp>
      <p:cxnSp>
        <p:nvCxnSpPr>
          <p:cNvPr id="19" name="Gerade Verbindung 18"/>
          <p:cNvCxnSpPr>
            <a:stCxn id="15" idx="0"/>
          </p:cNvCxnSpPr>
          <p:nvPr/>
        </p:nvCxnSpPr>
        <p:spPr>
          <a:xfrm flipV="1">
            <a:off x="2123728" y="23488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V="1">
            <a:off x="2110036" y="494116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123728" y="2348880"/>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2110036" y="5589240"/>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230095" y="3770559"/>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3"/>
          <p:cNvCxnSpPr>
            <a:endCxn id="39" idx="1"/>
          </p:cNvCxnSpPr>
          <p:nvPr/>
        </p:nvCxnSpPr>
        <p:spPr>
          <a:xfrm>
            <a:off x="4258509"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endCxn id="38" idx="7"/>
          </p:cNvCxnSpPr>
          <p:nvPr/>
        </p:nvCxnSpPr>
        <p:spPr>
          <a:xfrm flipH="1">
            <a:off x="4309426"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186501"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4474533"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2" name="Gerade Verbindung 41"/>
          <p:cNvCxnSpPr>
            <a:endCxn id="45" idx="1"/>
          </p:cNvCxnSpPr>
          <p:nvPr/>
        </p:nvCxnSpPr>
        <p:spPr>
          <a:xfrm>
            <a:off x="4269055"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a:endCxn id="44" idx="7"/>
          </p:cNvCxnSpPr>
          <p:nvPr/>
        </p:nvCxnSpPr>
        <p:spPr>
          <a:xfrm flipH="1">
            <a:off x="4319972"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4197047"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p:cNvSpPr/>
          <p:nvPr/>
        </p:nvSpPr>
        <p:spPr>
          <a:xfrm>
            <a:off x="4485079"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30"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4" grpId="0" animBg="1"/>
      <p:bldP spid="4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852936"/>
            <a:ext cx="6192688" cy="820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liennummernplatzhalter 4"/>
          <p:cNvSpPr>
            <a:spLocks noGrp="1"/>
          </p:cNvSpPr>
          <p:nvPr>
            <p:ph type="sldNum" sz="quarter" idx="12"/>
          </p:nvPr>
        </p:nvSpPr>
        <p:spPr/>
        <p:txBody>
          <a:bodyPr/>
          <a:lstStyle/>
          <a:p>
            <a:fld id="{1A73E011-4CD9-4D05-A24A-32BCD9CDCEE7}" type="slidenum">
              <a:rPr lang="de-DE" smtClean="0"/>
              <a:pPr/>
              <a:t>30</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Entwicklung in Polynombasis</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Kurzschreibweise</a:t>
            </a:r>
            <a:endParaRPr lang="de-DE" sz="3200" smtClean="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1916832"/>
            <a:ext cx="2367532"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3648" y="5085184"/>
            <a:ext cx="3851920" cy="695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eck 1"/>
          <p:cNvSpPr/>
          <p:nvPr/>
        </p:nvSpPr>
        <p:spPr>
          <a:xfrm>
            <a:off x="3268980" y="2852936"/>
            <a:ext cx="1844040" cy="827524"/>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5356860" y="2845316"/>
            <a:ext cx="2239476" cy="82752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5216458" y="3789040"/>
            <a:ext cx="2520280" cy="830997"/>
          </a:xfrm>
          <a:prstGeom prst="rect">
            <a:avLst/>
          </a:prstGeom>
          <a:noFill/>
        </p:spPr>
        <p:txBody>
          <a:bodyPr wrap="square" rtlCol="0">
            <a:spAutoFit/>
          </a:bodyPr>
          <a:lstStyle/>
          <a:p>
            <a:pPr algn="ctr"/>
            <a:r>
              <a:rPr lang="de-DE" sz="2400" smtClean="0">
                <a:solidFill>
                  <a:srgbClr val="0000FF"/>
                </a:solidFill>
                <a:latin typeface="Adobe Arabic" pitchFamily="18" charset="-78"/>
                <a:cs typeface="Adobe Arabic" pitchFamily="18" charset="-78"/>
              </a:rPr>
              <a:t>Nodale Entwicklung</a:t>
            </a:r>
            <a:br>
              <a:rPr lang="de-DE" sz="2400" smtClean="0">
                <a:solidFill>
                  <a:srgbClr val="0000FF"/>
                </a:solidFill>
                <a:latin typeface="Adobe Arabic" pitchFamily="18" charset="-78"/>
                <a:cs typeface="Adobe Arabic" pitchFamily="18" charset="-78"/>
              </a:rPr>
            </a:br>
            <a:r>
              <a:rPr lang="de-DE" sz="2400" smtClean="0">
                <a:solidFill>
                  <a:srgbClr val="0000FF"/>
                </a:solidFill>
                <a:latin typeface="Adobe Arabic" pitchFamily="18" charset="-78"/>
                <a:cs typeface="Adobe Arabic" pitchFamily="18" charset="-78"/>
              </a:rPr>
              <a:t>(Lagrange-Interpolation)</a:t>
            </a:r>
            <a:endParaRPr lang="de-DE">
              <a:solidFill>
                <a:srgbClr val="0000FF"/>
              </a:solidFill>
              <a:latin typeface="Adobe Arabic" pitchFamily="18" charset="-78"/>
              <a:cs typeface="Adobe Arabic" pitchFamily="18" charset="-78"/>
            </a:endParaRPr>
          </a:p>
        </p:txBody>
      </p:sp>
      <p:sp>
        <p:nvSpPr>
          <p:cNvPr id="18" name="Textfeld 17"/>
          <p:cNvSpPr txBox="1"/>
          <p:nvPr/>
        </p:nvSpPr>
        <p:spPr>
          <a:xfrm>
            <a:off x="2915620" y="3789040"/>
            <a:ext cx="2520280" cy="830997"/>
          </a:xfrm>
          <a:prstGeom prst="rect">
            <a:avLst/>
          </a:prstGeom>
          <a:noFill/>
        </p:spPr>
        <p:txBody>
          <a:bodyPr wrap="square" rtlCol="0">
            <a:spAutoFit/>
          </a:bodyPr>
          <a:lstStyle/>
          <a:p>
            <a:pPr algn="ctr"/>
            <a:r>
              <a:rPr lang="de-DE" sz="2400" smtClean="0">
                <a:solidFill>
                  <a:srgbClr val="52C000"/>
                </a:solidFill>
                <a:latin typeface="Adobe Arabic" pitchFamily="18" charset="-78"/>
                <a:cs typeface="Adobe Arabic" pitchFamily="18" charset="-78"/>
              </a:rPr>
              <a:t>Modale Entwicklung</a:t>
            </a:r>
            <a:br>
              <a:rPr lang="de-DE" sz="2400" smtClean="0">
                <a:solidFill>
                  <a:srgbClr val="52C000"/>
                </a:solidFill>
                <a:latin typeface="Adobe Arabic" pitchFamily="18" charset="-78"/>
                <a:cs typeface="Adobe Arabic" pitchFamily="18" charset="-78"/>
              </a:rPr>
            </a:br>
            <a:r>
              <a:rPr lang="de-DE" sz="2400" smtClean="0">
                <a:solidFill>
                  <a:srgbClr val="52C000"/>
                </a:solidFill>
                <a:latin typeface="Adobe Arabic" pitchFamily="18" charset="-78"/>
                <a:cs typeface="Adobe Arabic" pitchFamily="18" charset="-78"/>
              </a:rPr>
              <a:t>(Jacobi-Polynome)</a:t>
            </a:r>
            <a:endParaRPr lang="de-DE">
              <a:solidFill>
                <a:srgbClr val="52C000"/>
              </a:solidFill>
              <a:latin typeface="Adobe Arabic" pitchFamily="18" charset="-78"/>
              <a:cs typeface="Adobe Arabic" pitchFamily="18" charset="-78"/>
            </a:endParaRPr>
          </a:p>
        </p:txBody>
      </p:sp>
      <p:sp>
        <p:nvSpPr>
          <p:cNvPr id="9" name="Rechteck 8"/>
          <p:cNvSpPr/>
          <p:nvPr/>
        </p:nvSpPr>
        <p:spPr>
          <a:xfrm>
            <a:off x="4351427" y="1057722"/>
            <a:ext cx="441146"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[4]</a:t>
            </a:r>
            <a:endParaRPr lang="de-DE">
              <a:solidFill>
                <a:srgbClr val="0070C0"/>
              </a:solidFill>
              <a:latin typeface="Arial" panose="020B0604020202020204" pitchFamily="34" charset="0"/>
              <a:cs typeface="Arial" panose="020B0604020202020204" pitchFamily="34" charset="0"/>
            </a:endParaRPr>
          </a:p>
        </p:txBody>
      </p:sp>
      <p:sp>
        <p:nvSpPr>
          <p:cNvPr id="16" name="Rechteck 15"/>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p>
          <a:p>
            <a:pPr algn="ctr"/>
            <a:endParaRPr lang="de-DE" sz="1600" dirty="0">
              <a:solidFill>
                <a:schemeClr val="accent5">
                  <a:lumMod val="50000"/>
                </a:schemeClr>
              </a:solidFill>
              <a:latin typeface="Adobe Arabic" pitchFamily="18" charset="-78"/>
              <a:cs typeface="Adobe Arabic" pitchFamily="18" charset="-78"/>
            </a:endParaRPr>
          </a:p>
        </p:txBody>
      </p:sp>
      <p:sp>
        <p:nvSpPr>
          <p:cNvPr id="2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1"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1405301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31</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Starke Formulierung</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004" y="1772816"/>
            <a:ext cx="5989492" cy="155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6756" y="5661248"/>
            <a:ext cx="1126382" cy="25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256" y="3264967"/>
            <a:ext cx="1878496" cy="104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Gerade Verbindung mit Pfeil 9"/>
          <p:cNvCxnSpPr/>
          <p:nvPr/>
        </p:nvCxnSpPr>
        <p:spPr>
          <a:xfrm flipV="1">
            <a:off x="2339752" y="2636912"/>
            <a:ext cx="648072" cy="694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2339752" y="4005064"/>
            <a:ext cx="504056"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7004" y="3789040"/>
            <a:ext cx="5886220" cy="1495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hteck 13"/>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p>
          <a:p>
            <a:pPr algn="ctr"/>
            <a:endParaRPr lang="de-DE" sz="1600" dirty="0">
              <a:solidFill>
                <a:schemeClr val="accent5">
                  <a:lumMod val="50000"/>
                </a:schemeClr>
              </a:solidFill>
              <a:latin typeface="Adobe Arabic" pitchFamily="18" charset="-78"/>
              <a:cs typeface="Adobe Arabic" pitchFamily="18" charset="-78"/>
            </a:endParaRPr>
          </a:p>
        </p:txBody>
      </p:sp>
      <p:sp>
        <p:nvSpPr>
          <p:cNvPr id="16"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8"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63156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32</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Definition Massen- und Steifigkeitsmatrix</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130706"/>
            <a:ext cx="5868144" cy="520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3356992"/>
            <a:ext cx="4635869" cy="54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p>
          <a:p>
            <a:pPr algn="ctr"/>
            <a:endParaRPr lang="de-DE" sz="1600" dirty="0">
              <a:solidFill>
                <a:schemeClr val="accent5">
                  <a:lumMod val="50000"/>
                </a:schemeClr>
              </a:solidFill>
              <a:latin typeface="Adobe Arabic" pitchFamily="18" charset="-78"/>
              <a:cs typeface="Adobe Arabic" pitchFamily="18" charset="-78"/>
            </a:endParaRPr>
          </a:p>
        </p:txBody>
      </p:sp>
      <p:sp>
        <p:nvSpPr>
          <p:cNvPr id="12" name="Rechteck 11"/>
          <p:cNvSpPr/>
          <p:nvPr/>
        </p:nvSpPr>
        <p:spPr>
          <a:xfrm>
            <a:off x="5868144" y="1052736"/>
            <a:ext cx="441146" cy="369332"/>
          </a:xfrm>
          <a:prstGeom prst="rect">
            <a:avLst/>
          </a:prstGeom>
        </p:spPr>
        <p:txBody>
          <a:bodyPr wrap="none">
            <a:spAutoFit/>
          </a:bodyPr>
          <a:lstStyle/>
          <a:p>
            <a:r>
              <a:rPr lang="de-DE" smtClean="0">
                <a:solidFill>
                  <a:srgbClr val="0070C0"/>
                </a:solidFill>
                <a:latin typeface="Arial" panose="020B0604020202020204" pitchFamily="34" charset="0"/>
                <a:cs typeface="Arial" panose="020B0604020202020204" pitchFamily="34" charset="0"/>
              </a:rPr>
              <a:t>[4]</a:t>
            </a:r>
            <a:endParaRPr lang="de-DE"/>
          </a:p>
        </p:txBody>
      </p:sp>
      <p:sp>
        <p:nvSpPr>
          <p:cNvPr id="13"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4"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65565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33</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Ein mögliches Schema</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r>
              <a:rPr lang="de-DE" smtClean="0"/>
              <a:t>Fluss</a:t>
            </a:r>
            <a:endParaRPr lang="de-DE" sz="3200" smtClean="0"/>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067" y="2126294"/>
            <a:ext cx="8172400" cy="522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3728" y="3144225"/>
            <a:ext cx="4747078" cy="1580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3648" y="5530942"/>
            <a:ext cx="2363539" cy="32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9754" y="5502757"/>
            <a:ext cx="1401212" cy="35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5"/>
          <p:cNvCxnSpPr/>
          <p:nvPr/>
        </p:nvCxnSpPr>
        <p:spPr>
          <a:xfrm flipV="1">
            <a:off x="539552" y="1988840"/>
            <a:ext cx="864096" cy="8640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reihandform 21"/>
          <p:cNvSpPr/>
          <p:nvPr/>
        </p:nvSpPr>
        <p:spPr>
          <a:xfrm>
            <a:off x="2638425" y="2638425"/>
            <a:ext cx="3886200" cy="447675"/>
          </a:xfrm>
          <a:custGeom>
            <a:avLst/>
            <a:gdLst>
              <a:gd name="connsiteX0" fmla="*/ 0 w 3886200"/>
              <a:gd name="connsiteY0" fmla="*/ 0 h 447675"/>
              <a:gd name="connsiteX1" fmla="*/ 714375 w 3886200"/>
              <a:gd name="connsiteY1" fmla="*/ 323850 h 447675"/>
              <a:gd name="connsiteX2" fmla="*/ 3448050 w 3886200"/>
              <a:gd name="connsiteY2" fmla="*/ 190500 h 447675"/>
              <a:gd name="connsiteX3" fmla="*/ 3886200 w 3886200"/>
              <a:gd name="connsiteY3" fmla="*/ 447675 h 447675"/>
            </a:gdLst>
            <a:ahLst/>
            <a:cxnLst>
              <a:cxn ang="0">
                <a:pos x="connsiteX0" y="connsiteY0"/>
              </a:cxn>
              <a:cxn ang="0">
                <a:pos x="connsiteX1" y="connsiteY1"/>
              </a:cxn>
              <a:cxn ang="0">
                <a:pos x="connsiteX2" y="connsiteY2"/>
              </a:cxn>
              <a:cxn ang="0">
                <a:pos x="connsiteX3" y="connsiteY3"/>
              </a:cxn>
            </a:cxnLst>
            <a:rect l="l" t="t" r="r" b="b"/>
            <a:pathLst>
              <a:path w="3886200" h="447675">
                <a:moveTo>
                  <a:pt x="0" y="0"/>
                </a:moveTo>
                <a:cubicBezTo>
                  <a:pt x="69850" y="146050"/>
                  <a:pt x="139700" y="292100"/>
                  <a:pt x="714375" y="323850"/>
                </a:cubicBezTo>
                <a:cubicBezTo>
                  <a:pt x="1289050" y="355600"/>
                  <a:pt x="2919413" y="169863"/>
                  <a:pt x="3448050" y="190500"/>
                </a:cubicBezTo>
                <a:cubicBezTo>
                  <a:pt x="3976687" y="211137"/>
                  <a:pt x="3840163" y="385763"/>
                  <a:pt x="3886200" y="447675"/>
                </a:cubicBezTo>
              </a:path>
            </a:pathLst>
          </a:custGeom>
          <a:noFill/>
          <a:ln w="9525">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p:nvSpPr>
        <p:spPr>
          <a:xfrm>
            <a:off x="4304507" y="2638425"/>
            <a:ext cx="2693359" cy="1514475"/>
          </a:xfrm>
          <a:custGeom>
            <a:avLst/>
            <a:gdLst>
              <a:gd name="connsiteX0" fmla="*/ 29368 w 2693359"/>
              <a:gd name="connsiteY0" fmla="*/ 0 h 1514475"/>
              <a:gd name="connsiteX1" fmla="*/ 248443 w 2693359"/>
              <a:gd name="connsiteY1" fmla="*/ 152400 h 1514475"/>
              <a:gd name="connsiteX2" fmla="*/ 1848643 w 2693359"/>
              <a:gd name="connsiteY2" fmla="*/ 76200 h 1514475"/>
              <a:gd name="connsiteX3" fmla="*/ 2677318 w 2693359"/>
              <a:gd name="connsiteY3" fmla="*/ 342900 h 1514475"/>
              <a:gd name="connsiteX4" fmla="*/ 2420143 w 2693359"/>
              <a:gd name="connsiteY4" fmla="*/ 1514475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3359" h="1514475">
                <a:moveTo>
                  <a:pt x="29368" y="0"/>
                </a:moveTo>
                <a:cubicBezTo>
                  <a:pt x="-12701" y="69850"/>
                  <a:pt x="-54769" y="139700"/>
                  <a:pt x="248443" y="152400"/>
                </a:cubicBezTo>
                <a:cubicBezTo>
                  <a:pt x="551655" y="165100"/>
                  <a:pt x="1443831" y="44450"/>
                  <a:pt x="1848643" y="76200"/>
                </a:cubicBezTo>
                <a:cubicBezTo>
                  <a:pt x="2253455" y="107950"/>
                  <a:pt x="2582068" y="103188"/>
                  <a:pt x="2677318" y="342900"/>
                </a:cubicBezTo>
                <a:cubicBezTo>
                  <a:pt x="2772568" y="582612"/>
                  <a:pt x="2412206" y="1320800"/>
                  <a:pt x="2420143" y="1514475"/>
                </a:cubicBezTo>
              </a:path>
            </a:pathLst>
          </a:custGeom>
          <a:noFill/>
          <a:ln w="9525">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p>
          <a:p>
            <a:pPr algn="ctr"/>
            <a:endParaRPr lang="de-DE" sz="1600" dirty="0">
              <a:solidFill>
                <a:schemeClr val="accent5">
                  <a:lumMod val="50000"/>
                </a:schemeClr>
              </a:solidFill>
              <a:latin typeface="Adobe Arabic" pitchFamily="18" charset="-78"/>
              <a:cs typeface="Adobe Arabic" pitchFamily="18" charset="-78"/>
            </a:endParaRPr>
          </a:p>
        </p:txBody>
      </p:sp>
      <p:sp>
        <p:nvSpPr>
          <p:cNvPr id="1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9"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103742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34</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Gleichgewichtslösung</a:t>
            </a:r>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sp>
        <p:nvSpPr>
          <p:cNvPr id="9" name="Rechteck 8"/>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6586695" y="35913"/>
            <a:ext cx="2521809" cy="584775"/>
          </a:xfrm>
          <a:prstGeom prst="rect">
            <a:avLst/>
          </a:prstGeom>
          <a:noFill/>
        </p:spPr>
        <p:txBody>
          <a:bodyPr wrap="square" rtlCol="0">
            <a:spAutoFit/>
          </a:bodyPr>
          <a:lstStyle/>
          <a:p>
            <a:pPr algn="ctr"/>
            <a:r>
              <a:rPr lang="de-DE" sz="1600" dirty="0" smtClean="0">
                <a:solidFill>
                  <a:schemeClr val="accent5">
                    <a:lumMod val="50000"/>
                  </a:schemeClr>
                </a:solidFill>
                <a:latin typeface="Adobe Arabic" pitchFamily="18" charset="-78"/>
                <a:cs typeface="Adobe Arabic" pitchFamily="18" charset="-78"/>
              </a:rPr>
              <a:t>4. </a:t>
            </a:r>
            <a:r>
              <a:rPr lang="de-DE" sz="1600" dirty="0" smtClean="0">
                <a:latin typeface="Adobe Arabic" pitchFamily="18" charset="-78"/>
                <a:cs typeface="Adobe Arabic" pitchFamily="18" charset="-78"/>
              </a:rPr>
              <a:t>Schema : </a:t>
            </a:r>
            <a:r>
              <a:rPr lang="de-DE" sz="1600" dirty="0" err="1" smtClean="0">
                <a:latin typeface="Adobe Arabic" pitchFamily="18" charset="-78"/>
                <a:cs typeface="Adobe Arabic" pitchFamily="18" charset="-78"/>
              </a:rPr>
              <a:t>LvN</a:t>
            </a:r>
            <a:r>
              <a:rPr lang="de-DE" sz="1600" dirty="0" smtClean="0">
                <a:latin typeface="Adobe Arabic" pitchFamily="18" charset="-78"/>
                <a:cs typeface="Adobe Arabic" pitchFamily="18" charset="-78"/>
              </a:rPr>
              <a:t>-Gleichung</a:t>
            </a:r>
          </a:p>
          <a:p>
            <a:pPr algn="ctr"/>
            <a:endParaRPr lang="de-DE" sz="1600" dirty="0">
              <a:solidFill>
                <a:schemeClr val="accent5">
                  <a:lumMod val="50000"/>
                </a:schemeClr>
              </a:solidFill>
              <a:latin typeface="Adobe Arabic" pitchFamily="18" charset="-78"/>
              <a:cs typeface="Adobe Arabic" pitchFamily="18" charset="-78"/>
            </a:endParaRPr>
          </a:p>
        </p:txBody>
      </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1916832"/>
            <a:ext cx="4543015" cy="3645024"/>
          </a:xfrm>
          <a:prstGeom prst="rect">
            <a:avLst/>
          </a:prstGeom>
        </p:spPr>
      </p:pic>
      <p:pic>
        <p:nvPicPr>
          <p:cNvPr id="16" name="Grafik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523" y="1772816"/>
            <a:ext cx="4956477" cy="3933056"/>
          </a:xfrm>
          <a:prstGeom prst="rect">
            <a:avLst/>
          </a:prstGeom>
        </p:spPr>
      </p:pic>
      <p:sp>
        <p:nvSpPr>
          <p:cNvPr id="1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9"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55103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1A73E011-4CD9-4D05-A24A-32BCD9CDCEE7}" type="slidenum">
              <a:rPr lang="de-DE" smtClean="0"/>
              <a:pPr/>
              <a:t>35</a:t>
            </a:fld>
            <a:endParaRPr lang="de-DE"/>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Aktuelle Fragestellungen</a:t>
            </a:r>
          </a:p>
          <a:p>
            <a:r>
              <a:rPr lang="de-DE" smtClean="0"/>
              <a:t>Diskrete Fouriertransformation bzgl. q Variable, um Randbedingung für Nicht-Gleichgewicht setzen zu können</a:t>
            </a:r>
          </a:p>
          <a:p>
            <a:pPr lvl="1"/>
            <a:r>
              <a:rPr lang="de-DE" smtClean="0"/>
              <a:t>Anpassung des numerischen Flusses, um Inflow Charakter gerecht zu werden</a:t>
            </a:r>
          </a:p>
          <a:p>
            <a:pPr lvl="1"/>
            <a:r>
              <a:rPr lang="de-DE" smtClean="0"/>
              <a:t>Implementierung der selbstkonsistenten Lösung</a:t>
            </a:r>
            <a:endParaRPr lang="de-DE" smtClean="0"/>
          </a:p>
          <a:p>
            <a:r>
              <a:rPr lang="de-DE" smtClean="0"/>
              <a:t>Zeitableitung berücksichtigen</a:t>
            </a:r>
          </a:p>
          <a:p>
            <a:r>
              <a:rPr lang="de-DE" smtClean="0"/>
              <a:t>Ist eine direkte DG-Methode zu bevorzugen?</a:t>
            </a:r>
          </a:p>
          <a:p>
            <a:r>
              <a:rPr lang="de-DE" smtClean="0"/>
              <a:t>Formulierung und Verifizierung der a-priori Fehlerabschätzung</a:t>
            </a:r>
          </a:p>
          <a:p>
            <a:r>
              <a:rPr lang="de-DE" smtClean="0"/>
              <a:t>Alternative Randbedingungen?</a:t>
            </a:r>
            <a:endParaRPr lang="de-DE" smtClean="0"/>
          </a:p>
          <a:p>
            <a:pPr marL="0" indent="0">
              <a:buNone/>
            </a:pPr>
            <a:endParaRPr lang="de-DE" sz="3200"/>
          </a:p>
          <a:p>
            <a:pPr marL="0" indent="0">
              <a:buNone/>
            </a:pPr>
            <a:endParaRPr lang="de-DE" sz="3200"/>
          </a:p>
          <a:p>
            <a:pPr marL="0" indent="0">
              <a:buNone/>
            </a:pPr>
            <a:endParaRPr lang="de-DE" sz="3200" smtClean="0"/>
          </a:p>
          <a:p>
            <a:pPr marL="0" indent="0">
              <a:buNone/>
            </a:pPr>
            <a:endParaRPr lang="de-DE" sz="3200"/>
          </a:p>
          <a:p>
            <a:endParaRPr lang="de-DE" smtClean="0"/>
          </a:p>
          <a:p>
            <a:endParaRPr lang="de-DE" i="1" smtClean="0"/>
          </a:p>
        </p:txBody>
      </p:sp>
      <p:sp>
        <p:nvSpPr>
          <p:cNvPr id="9" name="Rechteck 8"/>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5. Ausblick</a:t>
            </a:r>
            <a:endParaRPr lang="de-DE" sz="1600" dirty="0" smtClean="0">
              <a:latin typeface="Adobe Arabic" pitchFamily="18" charset="-78"/>
              <a:cs typeface="Adobe Arabic" pitchFamily="18" charset="-78"/>
            </a:endParaRPr>
          </a:p>
          <a:p>
            <a:pPr algn="ctr"/>
            <a:endParaRPr lang="de-DE" sz="1600" dirty="0">
              <a:solidFill>
                <a:schemeClr val="accent5">
                  <a:lumMod val="50000"/>
                </a:schemeClr>
              </a:solidFill>
              <a:latin typeface="Adobe Arabic" pitchFamily="18" charset="-78"/>
              <a:cs typeface="Adobe Arabic" pitchFamily="18" charset="-78"/>
            </a:endParaRPr>
          </a:p>
        </p:txBody>
      </p:sp>
      <p:sp>
        <p:nvSpPr>
          <p:cNvPr id="11"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2"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1459390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96944" cy="5145435"/>
          </a:xfrm>
        </p:spPr>
        <p:txBody>
          <a:bodyPr>
            <a:noAutofit/>
          </a:bodyPr>
          <a:lstStyle/>
          <a:p>
            <a:pPr marL="0" indent="0">
              <a:buNone/>
            </a:pPr>
            <a:r>
              <a:rPr lang="de-DE" sz="1800" smtClean="0"/>
              <a:t>[1] </a:t>
            </a:r>
            <a:r>
              <a:rPr lang="en-US" sz="1800"/>
              <a:t>William R Frensley</a:t>
            </a:r>
            <a:r>
              <a:rPr lang="en-US" sz="1800"/>
              <a:t>. </a:t>
            </a:r>
            <a:r>
              <a:rPr lang="en-US" sz="1800" i="1" smtClean="0"/>
              <a:t>Wigner-function </a:t>
            </a:r>
            <a:r>
              <a:rPr lang="en-US" sz="1800" i="1"/>
              <a:t>model of a </a:t>
            </a:r>
            <a:r>
              <a:rPr lang="en-US" sz="1800" i="1"/>
              <a:t>resonant-tunneling </a:t>
            </a:r>
            <a:r>
              <a:rPr lang="en-US" sz="1800" i="1" smtClean="0"/>
              <a:t>semiconductor device</a:t>
            </a:r>
            <a:r>
              <a:rPr lang="en-US" sz="1800" smtClean="0"/>
              <a:t>. </a:t>
            </a:r>
            <a:r>
              <a:rPr lang="en-US" sz="1800"/>
              <a:t>In: </a:t>
            </a:r>
            <a:r>
              <a:rPr lang="en-US" sz="1800" i="1"/>
              <a:t>Physical </a:t>
            </a:r>
            <a:r>
              <a:rPr lang="en-US" sz="1800" i="1"/>
              <a:t>Review </a:t>
            </a:r>
            <a:r>
              <a:rPr lang="en-US" sz="1800" i="1" smtClean="0"/>
              <a:t>B</a:t>
            </a:r>
          </a:p>
          <a:p>
            <a:pPr marL="342000" indent="0">
              <a:buNone/>
            </a:pPr>
            <a:r>
              <a:rPr lang="en-US" sz="1800" smtClean="0"/>
              <a:t>36.3 </a:t>
            </a:r>
            <a:r>
              <a:rPr lang="en-US" sz="1800"/>
              <a:t>(1987), S. </a:t>
            </a:r>
            <a:r>
              <a:rPr lang="en-US" sz="1800"/>
              <a:t>1570</a:t>
            </a:r>
            <a:r>
              <a:rPr lang="en-US" sz="1800" smtClean="0"/>
              <a:t>.</a:t>
            </a:r>
            <a:endParaRPr lang="de-DE" sz="1800" smtClean="0"/>
          </a:p>
          <a:p>
            <a:pPr>
              <a:buNone/>
            </a:pPr>
            <a:r>
              <a:rPr lang="de-DE" sz="1800"/>
              <a:t>[2] Kreuzer, </a:t>
            </a:r>
            <a:r>
              <a:rPr lang="de-DE" sz="1800"/>
              <a:t>C</a:t>
            </a:r>
            <a:r>
              <a:rPr lang="de-DE" sz="1800" smtClean="0"/>
              <a:t>. </a:t>
            </a:r>
            <a:r>
              <a:rPr lang="de-DE" sz="1800"/>
              <a:t>Vorlesungsskript </a:t>
            </a:r>
            <a:r>
              <a:rPr lang="de-DE" sz="1800" i="1" smtClean="0"/>
              <a:t>Finite </a:t>
            </a:r>
            <a:r>
              <a:rPr lang="de-DE" sz="1800" i="1"/>
              <a:t>Elemente </a:t>
            </a:r>
            <a:r>
              <a:rPr lang="de-DE" sz="1800" i="1" smtClean="0"/>
              <a:t>Methoden</a:t>
            </a:r>
            <a:r>
              <a:rPr lang="de-DE" sz="1800" smtClean="0"/>
              <a:t>. </a:t>
            </a:r>
            <a:r>
              <a:rPr lang="de-DE" sz="1800"/>
              <a:t>TU Dortmund, 2019.</a:t>
            </a:r>
            <a:endParaRPr lang="de-DE" sz="1800" smtClean="0"/>
          </a:p>
          <a:p>
            <a:pPr>
              <a:buNone/>
            </a:pPr>
            <a:r>
              <a:rPr lang="de-DE" sz="1800" smtClean="0"/>
              <a:t>[3] Verfürth, R. Vorlesungsskript </a:t>
            </a:r>
            <a:r>
              <a:rPr lang="de-DE" sz="1800" i="1" smtClean="0"/>
              <a:t>Numerik II, Finite Elemente</a:t>
            </a:r>
            <a:r>
              <a:rPr lang="de-DE" sz="1800" smtClean="0"/>
              <a:t>. Ruhr-Universität Bochum, 2016. </a:t>
            </a:r>
          </a:p>
          <a:p>
            <a:pPr>
              <a:buNone/>
            </a:pPr>
            <a:r>
              <a:rPr lang="de-DE" sz="1800" smtClean="0"/>
              <a:t>[4] </a:t>
            </a:r>
            <a:r>
              <a:rPr lang="de-DE" sz="1800"/>
              <a:t>Hesthaven, J. S., &amp; Warburton, </a:t>
            </a:r>
            <a:r>
              <a:rPr lang="de-DE" sz="1800"/>
              <a:t>T</a:t>
            </a:r>
            <a:r>
              <a:rPr lang="de-DE" sz="1800" smtClean="0"/>
              <a:t>. </a:t>
            </a:r>
            <a:r>
              <a:rPr lang="de-DE" sz="1800" i="1"/>
              <a:t>Nodal discontinuous Galerkin methods: algorithms, analysis, and applications</a:t>
            </a:r>
            <a:r>
              <a:rPr lang="de-DE" sz="1800"/>
              <a:t>. Springer Science &amp; </a:t>
            </a:r>
            <a:r>
              <a:rPr lang="de-DE" sz="1800"/>
              <a:t>Business </a:t>
            </a:r>
            <a:r>
              <a:rPr lang="de-DE" sz="1800" smtClean="0"/>
              <a:t>Media, 2007. </a:t>
            </a:r>
            <a:endParaRPr lang="de-DE" sz="1800" smtClean="0"/>
          </a:p>
        </p:txBody>
      </p:sp>
      <p:sp>
        <p:nvSpPr>
          <p:cNvPr id="5" name="Foliennummernplatzhalter 4"/>
          <p:cNvSpPr>
            <a:spLocks noGrp="1"/>
          </p:cNvSpPr>
          <p:nvPr>
            <p:ph type="sldNum" sz="quarter" idx="12"/>
          </p:nvPr>
        </p:nvSpPr>
        <p:spPr/>
        <p:txBody>
          <a:bodyPr/>
          <a:lstStyle/>
          <a:p>
            <a:fld id="{1A73E011-4CD9-4D05-A24A-32BCD9CDCEE7}" type="slidenum">
              <a:rPr lang="de-DE" smtClean="0"/>
              <a:pPr/>
              <a:t>36</a:t>
            </a:fld>
            <a:endParaRPr lang="de-DE"/>
          </a:p>
        </p:txBody>
      </p:sp>
      <p:sp>
        <p:nvSpPr>
          <p:cNvPr id="7"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
        <p:nvSpPr>
          <p:cNvPr id="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9"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5" name="Foliennummernplatzhalter 4"/>
          <p:cNvSpPr>
            <a:spLocks noGrp="1"/>
          </p:cNvSpPr>
          <p:nvPr>
            <p:ph type="sldNum" sz="quarter" idx="12"/>
          </p:nvPr>
        </p:nvSpPr>
        <p:spPr/>
        <p:txBody>
          <a:bodyPr/>
          <a:lstStyle/>
          <a:p>
            <a:fld id="{1A73E011-4CD9-4D05-A24A-32BCD9CDCEE7}" type="slidenum">
              <a:rPr lang="de-DE" smtClean="0"/>
              <a:pPr/>
              <a:t>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23" name="Gerade Verbindung 22"/>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32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8"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9" name="Inhaltsplatzhalter 1"/>
          <p:cNvSpPr txBox="1">
            <a:spLocks/>
          </p:cNvSpPr>
          <p:nvPr/>
        </p:nvSpPr>
        <p:spPr>
          <a:xfrm>
            <a:off x="467544" y="3212976"/>
            <a:ext cx="3456384" cy="1477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Strom-Spannungs-Kennlinie?</a:t>
            </a:r>
          </a:p>
          <a:p>
            <a:r>
              <a:rPr lang="de-DE" sz="2400" smtClean="0"/>
              <a:t>Elektronendichte ?</a:t>
            </a:r>
          </a:p>
          <a:p>
            <a:r>
              <a:rPr lang="de-DE" sz="2400" smtClean="0"/>
              <a:t>Potentialverlauf ?</a:t>
            </a:r>
          </a:p>
        </p:txBody>
      </p:sp>
      <p:cxnSp>
        <p:nvCxnSpPr>
          <p:cNvPr id="21" name="Gerade Verbindung mit Pfeil 20"/>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2"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86039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Beschreibe Transport von Elektronen </a:t>
            </a:r>
            <a:br>
              <a:rPr lang="de-DE" sz="3200" smtClean="0"/>
            </a:br>
            <a:r>
              <a:rPr lang="de-DE" sz="3200" smtClean="0"/>
              <a:t>in Quantenstruktur        		</a:t>
            </a:r>
          </a:p>
        </p:txBody>
      </p:sp>
      <p:sp>
        <p:nvSpPr>
          <p:cNvPr id="5" name="Foliennummernplatzhalter 4"/>
          <p:cNvSpPr>
            <a:spLocks noGrp="1"/>
          </p:cNvSpPr>
          <p:nvPr>
            <p:ph type="sldNum" sz="quarter" idx="12"/>
          </p:nvPr>
        </p:nvSpPr>
        <p:spPr/>
        <p:txBody>
          <a:bodyPr/>
          <a:lstStyle/>
          <a:p>
            <a:fld id="{1A73E011-4CD9-4D05-A24A-32BCD9CDCEE7}" type="slidenum">
              <a:rPr lang="de-DE" smtClean="0"/>
              <a:pPr/>
              <a:t>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21" name="Inhaltsplatzhalter 1"/>
          <p:cNvSpPr txBox="1">
            <a:spLocks/>
          </p:cNvSpPr>
          <p:nvPr/>
        </p:nvSpPr>
        <p:spPr>
          <a:xfrm>
            <a:off x="3923928" y="1888339"/>
            <a:ext cx="3456384"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Bewegungsgleichung</a:t>
            </a:r>
          </a:p>
        </p:txBody>
      </p:sp>
      <p:cxnSp>
        <p:nvCxnSpPr>
          <p:cNvPr id="11" name="Gerade Verbindung mit Pfeil 10"/>
          <p:cNvCxnSpPr/>
          <p:nvPr/>
        </p:nvCxnSpPr>
        <p:spPr>
          <a:xfrm>
            <a:off x="3419872" y="1700808"/>
            <a:ext cx="50405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3347864" y="2338825"/>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Inhaltsplatzhalter 1"/>
          <p:cNvSpPr txBox="1">
            <a:spLocks/>
          </p:cNvSpPr>
          <p:nvPr/>
        </p:nvSpPr>
        <p:spPr>
          <a:xfrm>
            <a:off x="827584" y="2672043"/>
            <a:ext cx="5904656"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Liouville-von-Neumann-Gleichung (LvN)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723013"/>
            <a:ext cx="4799087" cy="852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3762" y="4878685"/>
            <a:ext cx="6779588" cy="84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5"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635250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2105" y="5400257"/>
            <a:ext cx="6939791" cy="477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nhaltsplatzhalter 1"/>
          <p:cNvSpPr>
            <a:spLocks noGrp="1"/>
          </p:cNvSpPr>
          <p:nvPr>
            <p:ph idx="1"/>
          </p:nvPr>
        </p:nvSpPr>
        <p:spPr/>
        <p:txBody>
          <a:bodyPr>
            <a:normAutofit/>
          </a:bodyPr>
          <a:lstStyle/>
          <a:p>
            <a:pPr marL="0" indent="0">
              <a:buNone/>
            </a:pPr>
            <a:r>
              <a:rPr lang="de-DE" sz="3200" smtClean="0"/>
              <a:t>Schwerpunkt- und Relativkoordinaten	</a:t>
            </a:r>
          </a:p>
          <a:p>
            <a:pPr marL="0" indent="0">
              <a:buNone/>
            </a:pPr>
            <a:endParaRPr lang="de-DE" sz="3200" smtClean="0"/>
          </a:p>
          <a:p>
            <a:pPr marL="0" indent="0">
              <a:buNone/>
            </a:pPr>
            <a:r>
              <a:rPr lang="de-DE" sz="3200" smtClean="0"/>
              <a:t>Einheitenskalierung</a:t>
            </a:r>
          </a:p>
        </p:txBody>
      </p:sp>
      <p:sp>
        <p:nvSpPr>
          <p:cNvPr id="5" name="Foliennummernplatzhalter 4"/>
          <p:cNvSpPr>
            <a:spLocks noGrp="1"/>
          </p:cNvSpPr>
          <p:nvPr>
            <p:ph type="sldNum" sz="quarter" idx="12"/>
          </p:nvPr>
        </p:nvSpPr>
        <p:spPr/>
        <p:txBody>
          <a:bodyPr/>
          <a:lstStyle/>
          <a:p>
            <a:fld id="{1A73E011-4CD9-4D05-A24A-32BCD9CDCEE7}" type="slidenum">
              <a:rPr lang="de-DE" smtClean="0"/>
              <a:pPr/>
              <a:t>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856" y="3009787"/>
            <a:ext cx="2000192" cy="128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5" y="2811729"/>
            <a:ext cx="1342672"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a:xfrm>
            <a:off x="4431926" y="4631744"/>
            <a:ext cx="448644" cy="432048"/>
          </a:xfrm>
          <a:prstGeom prst="downArrow">
            <a:avLst>
              <a:gd name="adj1" fmla="val 39252"/>
              <a:gd name="adj2" fmla="val 54409"/>
            </a:avLst>
          </a:prstGeom>
          <a:solidFill>
            <a:srgbClr val="52C000"/>
          </a:solid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Inhaltsplatzhalter 1"/>
          <p:cNvSpPr txBox="1">
            <a:spLocks/>
          </p:cNvSpPr>
          <p:nvPr/>
        </p:nvSpPr>
        <p:spPr>
          <a:xfrm>
            <a:off x="3131840" y="5923871"/>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chemeClr val="accent1">
                    <a:lumMod val="75000"/>
                  </a:schemeClr>
                </a:solidFill>
              </a:rPr>
              <a:t>Diffusion</a:t>
            </a:r>
          </a:p>
        </p:txBody>
      </p:sp>
      <p:sp>
        <p:nvSpPr>
          <p:cNvPr id="23" name="Inhaltsplatzhalter 1"/>
          <p:cNvSpPr txBox="1">
            <a:spLocks/>
          </p:cNvSpPr>
          <p:nvPr/>
        </p:nvSpPr>
        <p:spPr>
          <a:xfrm>
            <a:off x="5504162" y="5949280"/>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rgbClr val="01951A"/>
                </a:solidFill>
              </a:rPr>
              <a:t>Drift</a:t>
            </a:r>
          </a:p>
        </p:txBody>
      </p:sp>
      <p:sp>
        <p:nvSpPr>
          <p:cNvPr id="12" name="Abgerundetes Rechteck 11"/>
          <p:cNvSpPr/>
          <p:nvPr/>
        </p:nvSpPr>
        <p:spPr>
          <a:xfrm>
            <a:off x="3059833" y="5301208"/>
            <a:ext cx="201622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s Rechteck 12"/>
          <p:cNvSpPr/>
          <p:nvPr/>
        </p:nvSpPr>
        <p:spPr>
          <a:xfrm>
            <a:off x="5320437" y="5301208"/>
            <a:ext cx="2065784" cy="1008112"/>
          </a:xfrm>
          <a:prstGeom prst="round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98921" y="1634826"/>
            <a:ext cx="1111200" cy="524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2359" y="1750638"/>
            <a:ext cx="1067395" cy="292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7564" y="3089523"/>
            <a:ext cx="1889048" cy="1187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21"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6996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a:t>Elektronendichte und </a:t>
            </a:r>
            <a:r>
              <a:rPr lang="de-DE" sz="3200" b="1" smtClean="0"/>
              <a:t>Strom</a:t>
            </a:r>
          </a:p>
        </p:txBody>
      </p:sp>
      <p:sp>
        <p:nvSpPr>
          <p:cNvPr id="5" name="Foliennummernplatzhalter 4"/>
          <p:cNvSpPr>
            <a:spLocks noGrp="1"/>
          </p:cNvSpPr>
          <p:nvPr>
            <p:ph type="sldNum" sz="quarter" idx="12"/>
          </p:nvPr>
        </p:nvSpPr>
        <p:spPr/>
        <p:txBody>
          <a:bodyPr/>
          <a:lstStyle/>
          <a:p>
            <a:fld id="{1A73E011-4CD9-4D05-A24A-32BCD9CDCEE7}" type="slidenum">
              <a:rPr lang="de-DE" smtClean="0"/>
              <a:pPr/>
              <a:t>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39" y="1916832"/>
            <a:ext cx="4073277" cy="680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2694" y="2861732"/>
            <a:ext cx="3425330" cy="472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1"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1985332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endParaRPr lang="de-DE" sz="2400" b="1" smtClean="0"/>
          </a:p>
        </p:txBody>
      </p:sp>
      <p:sp>
        <p:nvSpPr>
          <p:cNvPr id="5" name="Foliennummernplatzhalter 4"/>
          <p:cNvSpPr>
            <a:spLocks noGrp="1"/>
          </p:cNvSpPr>
          <p:nvPr>
            <p:ph type="sldNum" sz="quarter" idx="12"/>
          </p:nvPr>
        </p:nvSpPr>
        <p:spPr/>
        <p:txBody>
          <a:bodyPr/>
          <a:lstStyle/>
          <a:p>
            <a:fld id="{1A73E011-4CD9-4D05-A24A-32BCD9CDCEE7}" type="slidenum">
              <a:rPr lang="de-DE" smtClean="0"/>
              <a:pPr/>
              <a:t>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1772816"/>
            <a:ext cx="4032448" cy="7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Gerade Verbindung 8"/>
          <p:cNvCxnSpPr/>
          <p:nvPr/>
        </p:nvCxnSpPr>
        <p:spPr>
          <a:xfrm>
            <a:off x="4499992" y="2708920"/>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Inhaltsplatzhalter 1"/>
          <p:cNvSpPr txBox="1">
            <a:spLocks/>
          </p:cNvSpPr>
          <p:nvPr/>
        </p:nvSpPr>
        <p:spPr>
          <a:xfrm>
            <a:off x="395536" y="2746276"/>
            <a:ext cx="3960440"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Geschlossenes, konservatives System</a:t>
            </a:r>
          </a:p>
          <a:p>
            <a:pPr marL="0" indent="0">
              <a:buFont typeface="Arial" pitchFamily="34" charset="0"/>
              <a:buNone/>
            </a:pPr>
            <a:endParaRPr lang="de-DE" sz="2000"/>
          </a:p>
          <a:p>
            <a:pPr marL="0" indent="0">
              <a:buFont typeface="Arial" pitchFamily="34" charset="0"/>
              <a:buNone/>
            </a:pPr>
            <a:r>
              <a:rPr lang="de-DE" sz="2000" smtClean="0"/>
              <a:t>Nettostrom durch Oberfläche = 0</a:t>
            </a:r>
          </a:p>
          <a:p>
            <a:pPr marL="0" indent="0">
              <a:buFont typeface="Arial" pitchFamily="34" charset="0"/>
              <a:buNone/>
            </a:pPr>
            <a:endParaRPr lang="de-DE" sz="2000"/>
          </a:p>
          <a:p>
            <a:pPr marL="0" indent="0">
              <a:buNone/>
            </a:pPr>
            <a:r>
              <a:rPr lang="de-DE" sz="2000" smtClean="0"/>
              <a:t>     </a:t>
            </a:r>
            <a:r>
              <a:rPr lang="de-DE" sz="2000" err="1"/>
              <a:t>hermitsch</a:t>
            </a:r>
            <a:r>
              <a:rPr lang="de-DE" sz="2000"/>
              <a:t>	alle Eigenwerte reell</a:t>
            </a:r>
            <a:br>
              <a:rPr lang="de-DE" sz="2000"/>
            </a:br>
            <a:endParaRPr lang="de-DE" sz="2000" smtClean="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220"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Gerade Verbindung mit Pfeil 11"/>
          <p:cNvCxnSpPr/>
          <p:nvPr/>
        </p:nvCxnSpPr>
        <p:spPr>
          <a:xfrm>
            <a:off x="1763688" y="4410824"/>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907704" y="306896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8" name="Textfeld 17"/>
          <p:cNvSpPr txBox="1"/>
          <p:nvPr/>
        </p:nvSpPr>
        <p:spPr>
          <a:xfrm>
            <a:off x="1907704" y="386327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9" name="Inhaltsplatzhalter 1"/>
          <p:cNvSpPr txBox="1">
            <a:spLocks/>
          </p:cNvSpPr>
          <p:nvPr/>
        </p:nvSpPr>
        <p:spPr>
          <a:xfrm>
            <a:off x="4716016" y="2746276"/>
            <a:ext cx="4176464"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Offenes System</a:t>
            </a:r>
          </a:p>
          <a:p>
            <a:pPr marL="0" indent="0">
              <a:buFont typeface="Arial" pitchFamily="34" charset="0"/>
              <a:buNone/>
            </a:pPr>
            <a:endParaRPr lang="de-DE" sz="2000"/>
          </a:p>
          <a:p>
            <a:pPr marL="0" indent="0">
              <a:buFont typeface="Arial" pitchFamily="34" charset="0"/>
              <a:buNone/>
            </a:pPr>
            <a:r>
              <a:rPr lang="de-DE" sz="2000" smtClean="0"/>
              <a:t>Nettostrom durch Oberfläche </a:t>
            </a:r>
            <a:r>
              <a:rPr lang="de-DE" sz="2000" smtClean="0">
                <a:latin typeface="Lucida Sans Unicode"/>
                <a:cs typeface="Lucida Sans Unicode"/>
              </a:rPr>
              <a:t>≠ </a:t>
            </a:r>
            <a:r>
              <a:rPr lang="de-DE" sz="2000" smtClean="0"/>
              <a:t>0</a:t>
            </a:r>
          </a:p>
          <a:p>
            <a:pPr marL="0" indent="0">
              <a:buFont typeface="Arial" pitchFamily="34" charset="0"/>
              <a:buNone/>
            </a:pPr>
            <a:endParaRPr lang="de-DE" sz="2000"/>
          </a:p>
          <a:p>
            <a:pPr marL="0" indent="0">
              <a:buNone/>
            </a:pPr>
            <a:r>
              <a:rPr lang="de-DE" sz="2000" smtClean="0"/>
              <a:t>     nicht-</a:t>
            </a:r>
            <a:r>
              <a:rPr lang="de-DE" sz="2000" err="1" smtClean="0"/>
              <a:t>hermitsch</a:t>
            </a:r>
            <a:r>
              <a:rPr lang="de-DE" sz="2000"/>
              <a:t>	</a:t>
            </a:r>
            <a:endParaRPr lang="de-DE" sz="2000" smtClean="0"/>
          </a:p>
          <a:p>
            <a:pPr marL="0" indent="0">
              <a:buNone/>
            </a:pPr>
            <a:r>
              <a:rPr lang="de-DE" sz="2000">
                <a:latin typeface="Lucida Sans Unicode"/>
                <a:cs typeface="Lucida Sans Unicode"/>
              </a:rPr>
              <a:t> </a:t>
            </a:r>
            <a:r>
              <a:rPr lang="de-DE" sz="2000" smtClean="0">
                <a:latin typeface="Lucida Sans Unicode"/>
                <a:cs typeface="Lucida Sans Unicode"/>
              </a:rPr>
              <a:t>          </a:t>
            </a:r>
            <a:r>
              <a:rPr lang="de-DE" sz="1800" smtClean="0">
                <a:latin typeface="Lucida Sans Unicode"/>
                <a:cs typeface="Lucida Sans Unicode"/>
              </a:rPr>
              <a:t>∃</a:t>
            </a:r>
            <a:r>
              <a:rPr lang="de-DE" sz="2000" smtClean="0"/>
              <a:t>  mind. ein komplexer Eigenwert</a:t>
            </a:r>
            <a:r>
              <a:rPr lang="de-DE" sz="2000"/>
              <a:t/>
            </a:r>
            <a:br>
              <a:rPr lang="de-DE" sz="2000"/>
            </a:br>
            <a:endParaRPr lang="de-DE" sz="2000" smtClean="0"/>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1633" y="4233836"/>
            <a:ext cx="242415" cy="2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Gerade Verbindung mit Pfeil 20"/>
          <p:cNvCxnSpPr/>
          <p:nvPr/>
        </p:nvCxnSpPr>
        <p:spPr>
          <a:xfrm>
            <a:off x="5184068" y="4749512"/>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rot="5400000">
            <a:off x="5761444" y="3074680"/>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16" name="Rechteck 15"/>
          <p:cNvSpPr/>
          <p:nvPr/>
        </p:nvSpPr>
        <p:spPr>
          <a:xfrm rot="5400000">
            <a:off x="5764910" y="3875341"/>
            <a:ext cx="425116" cy="400110"/>
          </a:xfrm>
          <a:prstGeom prst="rect">
            <a:avLst/>
          </a:prstGeom>
        </p:spPr>
        <p:txBody>
          <a:bodyPr wrap="none">
            <a:spAutoFit/>
          </a:bodyPr>
          <a:lstStyle/>
          <a:p>
            <a:r>
              <a:rPr lang="de-DE" sz="2000">
                <a:latin typeface="Lucida Sans Unicode"/>
                <a:cs typeface="Lucida Sans Unicode"/>
              </a:rPr>
              <a:t>⇒</a:t>
            </a:r>
            <a:endParaRPr lang="de-DE"/>
          </a:p>
        </p:txBody>
      </p:sp>
      <p:cxnSp>
        <p:nvCxnSpPr>
          <p:cNvPr id="23" name="Gerade Verbindung mit Pfeil 22"/>
          <p:cNvCxnSpPr/>
          <p:nvPr/>
        </p:nvCxnSpPr>
        <p:spPr>
          <a:xfrm flipH="1">
            <a:off x="6808440" y="4941168"/>
            <a:ext cx="427856" cy="227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Inhaltsplatzhalter 1"/>
          <p:cNvSpPr txBox="1">
            <a:spLocks/>
          </p:cNvSpPr>
          <p:nvPr/>
        </p:nvSpPr>
        <p:spPr>
          <a:xfrm>
            <a:off x="4868416" y="5016252"/>
            <a:ext cx="4456112" cy="1466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positiver </a:t>
            </a:r>
            <a:r>
              <a:rPr lang="de-DE" sz="2000" err="1" smtClean="0"/>
              <a:t>Imaginärteil</a:t>
            </a:r>
            <a:endParaRPr lang="de-DE" sz="2000" smtClean="0"/>
          </a:p>
        </p:txBody>
      </p:sp>
      <p:sp>
        <p:nvSpPr>
          <p:cNvPr id="27" name="Textfeld 26"/>
          <p:cNvSpPr txBox="1"/>
          <p:nvPr/>
        </p:nvSpPr>
        <p:spPr>
          <a:xfrm rot="10800000">
            <a:off x="4959052" y="5405153"/>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29" name="Inhaltsplatzhalter 1"/>
          <p:cNvSpPr txBox="1">
            <a:spLocks/>
          </p:cNvSpPr>
          <p:nvPr/>
        </p:nvSpPr>
        <p:spPr>
          <a:xfrm>
            <a:off x="5364088" y="5432332"/>
            <a:ext cx="3600400" cy="680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latin typeface="Lucida Sans Unicode"/>
                <a:cs typeface="Lucida Sans Unicode"/>
              </a:rPr>
              <a:t>∃</a:t>
            </a:r>
            <a:r>
              <a:rPr lang="de-DE" sz="1800" smtClean="0"/>
              <a:t>  </a:t>
            </a:r>
            <a:r>
              <a:rPr lang="de-DE" sz="2000" smtClean="0"/>
              <a:t>instabile, </a:t>
            </a:r>
            <a:r>
              <a:rPr lang="de-DE" sz="2000" err="1" smtClean="0"/>
              <a:t>unphysikalische</a:t>
            </a:r>
            <a:r>
              <a:rPr lang="de-DE" sz="2000" smtClean="0"/>
              <a:t> Lösung</a:t>
            </a:r>
            <a:r>
              <a:rPr lang="de-DE" sz="1800"/>
              <a:t/>
            </a:r>
            <a:br>
              <a:rPr lang="de-DE" sz="1800"/>
            </a:br>
            <a:endParaRPr lang="de-DE" sz="1800" smtClean="0"/>
          </a:p>
        </p:txBody>
      </p:sp>
      <p:sp>
        <p:nvSpPr>
          <p:cNvPr id="31" name="Inhaltsplatzhalter 1"/>
          <p:cNvSpPr txBox="1">
            <a:spLocks/>
          </p:cNvSpPr>
          <p:nvPr/>
        </p:nvSpPr>
        <p:spPr>
          <a:xfrm>
            <a:off x="5436096" y="5923012"/>
            <a:ext cx="3491880" cy="5596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   </a:t>
            </a:r>
            <a:r>
              <a:rPr lang="de-DE" sz="2000" smtClean="0"/>
              <a:t>brauchen Zeit-irreversible RB!  </a:t>
            </a:r>
            <a:r>
              <a:rPr lang="de-DE" sz="1400" smtClean="0">
                <a:solidFill>
                  <a:srgbClr val="0070C0"/>
                </a:solidFill>
                <a:latin typeface="Arial" panose="020B0604020202020204" pitchFamily="34" charset="0"/>
                <a:cs typeface="Arial" panose="020B0604020202020204" pitchFamily="34" charset="0"/>
              </a:rPr>
              <a:t>[1]</a:t>
            </a:r>
          </a:p>
        </p:txBody>
      </p:sp>
      <p:cxnSp>
        <p:nvCxnSpPr>
          <p:cNvPr id="32" name="Gerade Verbindung mit Pfeil 31"/>
          <p:cNvCxnSpPr/>
          <p:nvPr/>
        </p:nvCxnSpPr>
        <p:spPr>
          <a:xfrm>
            <a:off x="5148828" y="6112748"/>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30"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2499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Reservoire als schwarze Strahler</a:t>
            </a:r>
          </a:p>
        </p:txBody>
      </p:sp>
      <p:sp>
        <p:nvSpPr>
          <p:cNvPr id="5" name="Foliennummernplatzhalter 4"/>
          <p:cNvSpPr>
            <a:spLocks noGrp="1"/>
          </p:cNvSpPr>
          <p:nvPr>
            <p:ph type="sldNum" sz="quarter" idx="12"/>
          </p:nvPr>
        </p:nvSpPr>
        <p:spPr/>
        <p:txBody>
          <a:bodyPr/>
          <a:lstStyle/>
          <a:p>
            <a:fld id="{1A73E011-4CD9-4D05-A24A-32BCD9CDCEE7}" type="slidenum">
              <a:rPr lang="de-DE" smtClean="0"/>
              <a:pPr/>
              <a:t>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grpSp>
        <p:nvGrpSpPr>
          <p:cNvPr id="10" name="Gruppieren 9"/>
          <p:cNvGrpSpPr/>
          <p:nvPr/>
        </p:nvGrpSpPr>
        <p:grpSpPr>
          <a:xfrm>
            <a:off x="611560" y="3129906"/>
            <a:ext cx="3024336" cy="2940327"/>
            <a:chOff x="2483768" y="1628800"/>
            <a:chExt cx="5184576" cy="5040560"/>
          </a:xfrm>
        </p:grpSpPr>
        <p:cxnSp>
          <p:nvCxnSpPr>
            <p:cNvPr id="50" name="Gerade Verbindung 49"/>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Abgerundetes Rechteck 51"/>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54" name="Gerade Verbindung 53"/>
            <p:cNvCxnSpPr>
              <a:endCxn id="52"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59"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60" name="Inhaltsplatzhalter 1"/>
          <p:cNvSpPr txBox="1">
            <a:spLocks/>
          </p:cNvSpPr>
          <p:nvPr/>
        </p:nvSpPr>
        <p:spPr>
          <a:xfrm>
            <a:off x="496901" y="2348880"/>
            <a:ext cx="5042520" cy="491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Emission mit thermischer </a:t>
            </a:r>
            <a:br>
              <a:rPr lang="de-DE" sz="1800" smtClean="0"/>
            </a:br>
            <a:r>
              <a:rPr lang="de-DE" sz="1800" smtClean="0"/>
              <a:t>Gleichgewichts-Verteilung</a:t>
            </a:r>
          </a:p>
        </p:txBody>
      </p:sp>
      <p:sp>
        <p:nvSpPr>
          <p:cNvPr id="13" name="Ellipse 12"/>
          <p:cNvSpPr/>
          <p:nvPr/>
        </p:nvSpPr>
        <p:spPr>
          <a:xfrm>
            <a:off x="1551092" y="3288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p:cNvSpPr/>
          <p:nvPr/>
        </p:nvSpPr>
        <p:spPr>
          <a:xfrm>
            <a:off x="1763688"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p:cNvSpPr/>
          <p:nvPr/>
        </p:nvSpPr>
        <p:spPr>
          <a:xfrm>
            <a:off x="1691680" y="3423939"/>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p:cNvSpPr/>
          <p:nvPr/>
        </p:nvSpPr>
        <p:spPr>
          <a:xfrm>
            <a:off x="1600409" y="35730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p:cNvSpPr/>
          <p:nvPr/>
        </p:nvSpPr>
        <p:spPr>
          <a:xfrm>
            <a:off x="1907704" y="360616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p:cNvSpPr/>
          <p:nvPr/>
        </p:nvSpPr>
        <p:spPr>
          <a:xfrm>
            <a:off x="1701880" y="375035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p:cNvCxnSpPr/>
          <p:nvPr/>
        </p:nvCxnSpPr>
        <p:spPr>
          <a:xfrm>
            <a:off x="2051720" y="33112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a:off x="2204120" y="34636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p:nvPr/>
        </p:nvCxnSpPr>
        <p:spPr>
          <a:xfrm>
            <a:off x="2140496" y="371703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1564591" y="519948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p:cNvSpPr/>
          <p:nvPr/>
        </p:nvSpPr>
        <p:spPr>
          <a:xfrm>
            <a:off x="1777187" y="524520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p:cNvSpPr/>
          <p:nvPr/>
        </p:nvSpPr>
        <p:spPr>
          <a:xfrm>
            <a:off x="1705179" y="53350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p:cNvSpPr/>
          <p:nvPr/>
        </p:nvSpPr>
        <p:spPr>
          <a:xfrm>
            <a:off x="1613908" y="54840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Ellipse 71"/>
          <p:cNvSpPr/>
          <p:nvPr/>
        </p:nvSpPr>
        <p:spPr>
          <a:xfrm>
            <a:off x="1921203" y="55172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1715379" y="566142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 Verbindung mit Pfeil 73"/>
          <p:cNvCxnSpPr/>
          <p:nvPr/>
        </p:nvCxnSpPr>
        <p:spPr>
          <a:xfrm>
            <a:off x="2065219" y="52223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a:off x="2217619" y="53747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2153995" y="562810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7" name="Gruppieren 76"/>
          <p:cNvGrpSpPr/>
          <p:nvPr/>
        </p:nvGrpSpPr>
        <p:grpSpPr>
          <a:xfrm>
            <a:off x="5364088" y="3140968"/>
            <a:ext cx="3024336" cy="2940327"/>
            <a:chOff x="2483768" y="1628800"/>
            <a:chExt cx="5184576" cy="5040560"/>
          </a:xfrm>
        </p:grpSpPr>
        <p:cxnSp>
          <p:nvCxnSpPr>
            <p:cNvPr id="78" name="Gerade Verbindung 77"/>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bgerundetes Rechteck 79"/>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82" name="Gerade Verbindung 81"/>
            <p:cNvCxnSpPr>
              <a:endCxn id="80"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Ellipse 83"/>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87"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88" name="Inhaltsplatzhalter 1"/>
          <p:cNvSpPr txBox="1">
            <a:spLocks/>
          </p:cNvSpPr>
          <p:nvPr/>
        </p:nvSpPr>
        <p:spPr>
          <a:xfrm>
            <a:off x="4976399" y="2348880"/>
            <a:ext cx="5042520" cy="4912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Vollständige Absorption</a:t>
            </a:r>
          </a:p>
        </p:txBody>
      </p:sp>
      <p:sp>
        <p:nvSpPr>
          <p:cNvPr id="89" name="Ellipse 88"/>
          <p:cNvSpPr/>
          <p:nvPr/>
        </p:nvSpPr>
        <p:spPr>
          <a:xfrm>
            <a:off x="6933411" y="3406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7807248" y="37732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7376884" y="34205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p:cNvSpPr/>
          <p:nvPr/>
        </p:nvSpPr>
        <p:spPr>
          <a:xfrm>
            <a:off x="7285613" y="35695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p:cNvSpPr/>
          <p:nvPr/>
        </p:nvSpPr>
        <p:spPr>
          <a:xfrm>
            <a:off x="7592908" y="3602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p:cNvSpPr/>
          <p:nvPr/>
        </p:nvSpPr>
        <p:spPr>
          <a:xfrm>
            <a:off x="5940152"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p:cNvSpPr/>
          <p:nvPr/>
        </p:nvSpPr>
        <p:spPr>
          <a:xfrm>
            <a:off x="5580112" y="374597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p:cNvSpPr/>
          <p:nvPr/>
        </p:nvSpPr>
        <p:spPr>
          <a:xfrm>
            <a:off x="5917292" y="365443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8" name="Gerade Verbindung mit Pfeil 97"/>
          <p:cNvCxnSpPr/>
          <p:nvPr/>
        </p:nvCxnSpPr>
        <p:spPr>
          <a:xfrm flipH="1">
            <a:off x="7092280" y="327456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H="1">
            <a:off x="6543647" y="367729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Ellipse 101"/>
          <p:cNvSpPr/>
          <p:nvPr/>
        </p:nvSpPr>
        <p:spPr>
          <a:xfrm>
            <a:off x="6933411" y="5320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p:cNvSpPr/>
          <p:nvPr/>
        </p:nvSpPr>
        <p:spPr>
          <a:xfrm>
            <a:off x="7801879" y="524359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p:cNvSpPr/>
          <p:nvPr/>
        </p:nvSpPr>
        <p:spPr>
          <a:xfrm>
            <a:off x="7376884" y="533483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Ellipse 104"/>
          <p:cNvSpPr/>
          <p:nvPr/>
        </p:nvSpPr>
        <p:spPr>
          <a:xfrm>
            <a:off x="7285613" y="548390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Ellipse 105"/>
          <p:cNvSpPr/>
          <p:nvPr/>
        </p:nvSpPr>
        <p:spPr>
          <a:xfrm>
            <a:off x="7592908" y="55170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106"/>
          <p:cNvSpPr/>
          <p:nvPr/>
        </p:nvSpPr>
        <p:spPr>
          <a:xfrm>
            <a:off x="7592908" y="507571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Ellipse 107"/>
          <p:cNvSpPr/>
          <p:nvPr/>
        </p:nvSpPr>
        <p:spPr>
          <a:xfrm>
            <a:off x="5940152" y="52484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1" name="Gerade Verbindung mit Pfeil 110"/>
          <p:cNvCxnSpPr/>
          <p:nvPr/>
        </p:nvCxnSpPr>
        <p:spPr>
          <a:xfrm flipH="1">
            <a:off x="7092280" y="518888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6543647" y="559161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feld 98"/>
          <p:cNvSpPr txBox="1"/>
          <p:nvPr/>
        </p:nvSpPr>
        <p:spPr>
          <a:xfrm>
            <a:off x="3131840" y="3129906"/>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Inflow</a:t>
            </a:r>
            <a:endParaRPr lang="de-DE" i="1">
              <a:latin typeface="Adobe Arabic" pitchFamily="18" charset="-78"/>
              <a:cs typeface="Adobe Arabic" pitchFamily="18" charset="-78"/>
            </a:endParaRPr>
          </a:p>
        </p:txBody>
      </p:sp>
      <p:sp>
        <p:nvSpPr>
          <p:cNvPr id="94" name="Textfeld 93"/>
          <p:cNvSpPr txBox="1"/>
          <p:nvPr/>
        </p:nvSpPr>
        <p:spPr>
          <a:xfrm>
            <a:off x="7884368" y="3140968"/>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Outflow</a:t>
            </a:r>
            <a:endParaRPr lang="de-DE" i="1">
              <a:latin typeface="Adobe Arabic" pitchFamily="18" charset="-78"/>
              <a:cs typeface="Adobe Arabic" pitchFamily="18" charset="-78"/>
            </a:endParaRPr>
          </a:p>
        </p:txBody>
      </p:sp>
      <p:sp>
        <p:nvSpPr>
          <p:cNvPr id="100" name="Datumsplatzhalter 3"/>
          <p:cNvSpPr>
            <a:spLocks noGrp="1"/>
          </p:cNvSpPr>
          <p:nvPr>
            <p:ph type="dt" sz="half" idx="10"/>
          </p:nvPr>
        </p:nvSpPr>
        <p:spPr>
          <a:xfrm>
            <a:off x="-3600" y="6547757"/>
            <a:ext cx="2133600" cy="365125"/>
          </a:xfrm>
        </p:spPr>
        <p:txBody>
          <a:bodyPr/>
          <a:lstStyle>
            <a:lvl1pPr>
              <a:defRPr>
                <a:solidFill>
                  <a:schemeClr val="tx1">
                    <a:lumMod val="85000"/>
                    <a:lumOff val="15000"/>
                  </a:schemeClr>
                </a:solidFill>
              </a:defRPr>
            </a:lvl1pPr>
          </a:lstStyle>
          <a:p>
            <a:r>
              <a:rPr lang="de-DE" smtClean="0"/>
              <a:t>19.03.2019</a:t>
            </a:r>
            <a:endParaRPr lang="de-DE"/>
          </a:p>
        </p:txBody>
      </p:sp>
      <p:sp>
        <p:nvSpPr>
          <p:cNvPr id="109" name="Fußzeilenplatzhalter 4"/>
          <p:cNvSpPr>
            <a:spLocks noGrp="1"/>
          </p:cNvSpPr>
          <p:nvPr>
            <p:ph type="ftr" sz="quarter" idx="11"/>
          </p:nvPr>
        </p:nvSpPr>
        <p:spPr>
          <a:xfrm>
            <a:off x="3120600" y="6547757"/>
            <a:ext cx="2895600" cy="365125"/>
          </a:xfrm>
        </p:spPr>
        <p:txBody>
          <a:bodyPr/>
          <a:lstStyle>
            <a:lvl1pPr>
              <a:defRPr>
                <a:solidFill>
                  <a:schemeClr val="tx1">
                    <a:lumMod val="85000"/>
                    <a:lumOff val="15000"/>
                  </a:schemeClr>
                </a:solidFill>
              </a:defRPr>
            </a:lvl1pPr>
          </a:lstStyle>
          <a:p>
            <a:r>
              <a:rPr lang="de-DE" smtClean="0"/>
              <a:t>DG-Verfahren – Matthias Jaeger</a:t>
            </a:r>
            <a:endParaRPr lang="de-DE"/>
          </a:p>
        </p:txBody>
      </p:sp>
    </p:spTree>
    <p:extLst>
      <p:ext uri="{BB962C8B-B14F-4D97-AF65-F5344CB8AC3E}">
        <p14:creationId xmlns:p14="http://schemas.microsoft.com/office/powerpoint/2010/main" val="413470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1319</Words>
  <Application>Microsoft Office PowerPoint</Application>
  <PresentationFormat>Bildschirmpräsentation (4:3)</PresentationFormat>
  <Paragraphs>507</Paragraphs>
  <Slides>36</Slides>
  <Notes>35</Notes>
  <HiddenSlides>0</HiddenSlides>
  <MMClips>0</MMClips>
  <ScaleCrop>false</ScaleCrop>
  <HeadingPairs>
    <vt:vector size="4" baseType="variant">
      <vt:variant>
        <vt:lpstr>Design</vt:lpstr>
      </vt:variant>
      <vt:variant>
        <vt:i4>1</vt:i4>
      </vt:variant>
      <vt:variant>
        <vt:lpstr>Folientitel</vt:lpstr>
      </vt:variant>
      <vt:variant>
        <vt:i4>36</vt:i4>
      </vt:variant>
    </vt:vector>
  </HeadingPairs>
  <TitlesOfParts>
    <vt:vector size="37" baseType="lpstr">
      <vt:lpstr>Larissa-Design</vt:lpstr>
      <vt:lpstr>Diskontinuierlich-Galerkin Verfahren für die Liouville-von-Neumann-Gleichung</vt:lpstr>
      <vt:lpstr>Inhalt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Matze</dc:creator>
  <cp:lastModifiedBy>Matthias Jäger</cp:lastModifiedBy>
  <cp:revision>377</cp:revision>
  <dcterms:created xsi:type="dcterms:W3CDTF">2017-01-21T10:43:37Z</dcterms:created>
  <dcterms:modified xsi:type="dcterms:W3CDTF">2019-03-19T12:20:33Z</dcterms:modified>
</cp:coreProperties>
</file>