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64" r:id="rId13"/>
  </p:sldIdLst>
  <p:sldSz cx="9144000" cy="6858000" type="screen4x3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236" userDrawn="1">
          <p15:clr>
            <a:srgbClr val="A4A3A4"/>
          </p15:clr>
        </p15:guide>
        <p15:guide id="4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84B818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668" autoAdjust="0"/>
  </p:normalViewPr>
  <p:slideViewPr>
    <p:cSldViewPr showGuides="1">
      <p:cViewPr>
        <p:scale>
          <a:sx n="118" d="100"/>
          <a:sy n="118" d="100"/>
        </p:scale>
        <p:origin x="-1434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334" y="-108"/>
      </p:cViewPr>
      <p:guideLst>
        <p:guide orient="horz" pos="2879"/>
        <p:guide orient="horz" pos="2236"/>
        <p:guide pos="2160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609" cy="354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6718" y="1"/>
            <a:ext cx="4435609" cy="354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369B1-9438-46C8-B1D1-FA303CFEE68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743566"/>
            <a:ext cx="4435609" cy="354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6718" y="6743566"/>
            <a:ext cx="4435609" cy="354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0864-7794-4303-85D5-8EFCCE4679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9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496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2A11DAA-9DA6-44F5-865E-85E69234D78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3"/>
            <a:ext cx="4434999" cy="35496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496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A55F4C4-21F8-4993-802F-9AE28B06D1D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1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Konventionelle Verfahren : Nichtgleichgewichts-GF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Avancierte und retardierter Ast bereiten Probleme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WWM über zusätzliche Wechselwirkungstherme (Selbstenergien)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Energieabhängigkeit der GF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Inversion einer Matrix notwendig zur Berechnung GF (1D RGF 2D?)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SISPAD </a:t>
            </a:r>
            <a:r>
              <a:rPr lang="de-DE" baseline="0" dirty="0" err="1" smtClean="0"/>
              <a:t>Complex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Contour</a:t>
            </a:r>
            <a:r>
              <a:rPr lang="de-DE" baseline="0" dirty="0" smtClean="0"/>
              <a:t> Integral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(Allheilmittel)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LVN &lt;-&gt; Wigner formal Fourier </a:t>
            </a:r>
            <a:r>
              <a:rPr lang="de-DE" baseline="0" dirty="0" err="1" smtClean="0"/>
              <a:t>trafo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Upwind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berücksichtigung</a:t>
            </a:r>
            <a:r>
              <a:rPr lang="de-DE" baseline="0" dirty="0" smtClean="0"/>
              <a:t> der Flussrichtung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Kohärente Effekte : Widerspiegelung in der Überbewertung der Diffusionseffekte</a:t>
            </a:r>
          </a:p>
          <a:p>
            <a:r>
              <a:rPr lang="de-DE" dirty="0" smtClean="0"/>
              <a:t>- </a:t>
            </a:r>
            <a:r>
              <a:rPr lang="de-DE" baseline="0" dirty="0" smtClean="0"/>
              <a:t> Bisher keine Übereinstimmung der Wigner Ergebnisse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F4C4-21F8-4993-802F-9AE28B06D1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Exponentialoperator</a:t>
            </a:r>
            <a:r>
              <a:rPr lang="de-DE" baseline="0" dirty="0" smtClean="0"/>
              <a:t> erhält die </a:t>
            </a:r>
            <a:r>
              <a:rPr lang="de-DE" baseline="0" dirty="0" err="1" smtClean="0"/>
              <a:t>Kopplung|WW</a:t>
            </a:r>
            <a:r>
              <a:rPr lang="de-DE" baseline="0" dirty="0" smtClean="0"/>
              <a:t> zwischen Hin- &amp;Rücklaufender Welle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Basierend auf EO transientes Verfahren entwickelt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CAP zusätzliches Gebiet mit reflexionsfreier Dämpfung das die künstlichen Reflektionen durch die Begrenzung des Rechengebiets verhindert.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Selbstkonsistent Poisson iterativ (Bandverbiegung durch Ladungsträgerdichten)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UDS wäre korrekt ohne Potential (Streuung)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F4C4-21F8-4993-802F-9AE28B06D1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WF </a:t>
            </a:r>
            <a:r>
              <a:rPr lang="de-DE" baseline="0" dirty="0" smtClean="0"/>
              <a:t>im Nichtgleichgewicht -0.1V für den Fall einer Resonanztunneldiode.</a:t>
            </a:r>
          </a:p>
          <a:p>
            <a:r>
              <a:rPr lang="de-DE" dirty="0" smtClean="0"/>
              <a:t>- Mit dem neuen Verfahren können die </a:t>
            </a:r>
            <a:r>
              <a:rPr lang="de-DE" dirty="0" err="1" smtClean="0"/>
              <a:t>unphysikalischen</a:t>
            </a:r>
            <a:r>
              <a:rPr lang="de-DE" dirty="0" smtClean="0"/>
              <a:t> Ergebnisse</a:t>
            </a:r>
            <a:r>
              <a:rPr lang="de-DE" baseline="0" dirty="0" smtClean="0"/>
              <a:t> vermieden werden.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WF sehen quasi identisch aus weitere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ladungsträger</a:t>
            </a:r>
            <a:r>
              <a:rPr lang="de-DE" baseline="0" dirty="0" smtClean="0"/>
              <a:t> und stromdichten notwendig.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Warum ansonsten</a:t>
            </a:r>
            <a:r>
              <a:rPr lang="de-DE" baseline="0" dirty="0" smtClean="0"/>
              <a:t> neues verfahren zu UDS.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F4C4-21F8-4993-802F-9AE28B06D1D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1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Ladungsträgerdichten</a:t>
            </a:r>
            <a:r>
              <a:rPr lang="de-DE" baseline="0" dirty="0" smtClean="0"/>
              <a:t> berechnet aus den korrespondierenden Wigner </a:t>
            </a:r>
            <a:r>
              <a:rPr lang="de-DE" baseline="0" dirty="0" err="1" smtClean="0"/>
              <a:t>funktionen</a:t>
            </a:r>
            <a:r>
              <a:rPr lang="de-DE" baseline="0" dirty="0" smtClean="0"/>
              <a:t>, integral über k -&gt;</a:t>
            </a:r>
            <a:r>
              <a:rPr lang="de-DE" baseline="0" dirty="0" err="1" smtClean="0"/>
              <a:t>interferenz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terme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komplexen Potential physikalische Lösungen &lt;-&gt; ohne keine wie ersichtlich ist.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Berechnung der Stromdichten für verschiedene Spannungen.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F4C4-21F8-4993-802F-9AE28B06D1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0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/>
              <a:t>Flexibilität keine Kopplung zwischen den Koordinaten 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Inflow</a:t>
            </a:r>
            <a:r>
              <a:rPr lang="de-DE" baseline="0" dirty="0" smtClean="0"/>
              <a:t> |</a:t>
            </a:r>
            <a:r>
              <a:rPr lang="de-DE" baseline="0" dirty="0" err="1" smtClean="0"/>
              <a:t>Outflow</a:t>
            </a:r>
            <a:r>
              <a:rPr lang="de-DE" baseline="0" dirty="0" smtClean="0"/>
              <a:t> : Grundvoraussetzung für die Formulierung von </a:t>
            </a:r>
            <a:r>
              <a:rPr lang="de-DE" baseline="0" dirty="0" err="1" smtClean="0"/>
              <a:t>Randbedinungen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</a:t>
            </a:r>
            <a:r>
              <a:rPr lang="de-DE" baseline="0" dirty="0" smtClean="0"/>
              <a:t> </a:t>
            </a:r>
            <a:r>
              <a:rPr lang="de-DE" dirty="0" smtClean="0"/>
              <a:t>Formal</a:t>
            </a:r>
            <a:r>
              <a:rPr lang="de-DE" baseline="0" dirty="0" smtClean="0"/>
              <a:t> kann dann der Zusammenhang zu Wigner hergestellt werden.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/>
              <a:t>Unterraumverfahren hohe Effizienz beim PC </a:t>
            </a:r>
            <a:r>
              <a:rPr lang="de-DE" baseline="0" dirty="0" err="1" smtClean="0"/>
              <a:t>einsatz</a:t>
            </a:r>
            <a:r>
              <a:rPr lang="de-DE" baseline="0" dirty="0" smtClean="0">
                <a:sym typeface="Wingdings" panose="05000000000000000000" pitchFamily="2" charset="2"/>
              </a:rPr>
              <a:t> insbesondere Transiente nichtlineare </a:t>
            </a:r>
            <a:r>
              <a:rPr lang="de-DE" baseline="0" dirty="0" err="1" smtClean="0">
                <a:sym typeface="Wingdings" panose="05000000000000000000" pitchFamily="2" charset="2"/>
              </a:rPr>
              <a:t>probleme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/>
              <a:t>Selbstkonsistent : Iterativ Lösen mit nichtlinearen Poisson.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F4C4-21F8-4993-802F-9AE28B06D1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5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Neuartige Verfahren die mit stationären Referenzlösungen</a:t>
            </a:r>
            <a:r>
              <a:rPr lang="de-DE" baseline="0" dirty="0" smtClean="0">
                <a:sym typeface="Wingdings" panose="05000000000000000000" pitchFamily="2" charset="2"/>
              </a:rPr>
              <a:t> übereinstimmen</a:t>
            </a:r>
          </a:p>
          <a:p>
            <a:pPr marL="171450" indent="-171450">
              <a:buFont typeface="Wingdings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CAP um die künstlichen Reflexionen durch die Endlichkeit des Rechengebietes zu unterdrücken</a:t>
            </a:r>
          </a:p>
          <a:p>
            <a:pPr marL="171450" indent="-171450">
              <a:buFont typeface="Wingdings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 Unterraum : Transiente Selbstkonsistente Lösung </a:t>
            </a:r>
            <a:r>
              <a:rPr lang="de-DE" baseline="0" dirty="0" err="1" smtClean="0">
                <a:sym typeface="Wingdings" panose="05000000000000000000" pitchFamily="2" charset="2"/>
              </a:rPr>
              <a:t>extremst</a:t>
            </a:r>
            <a:r>
              <a:rPr lang="de-DE" baseline="0" dirty="0" smtClean="0">
                <a:sym typeface="Wingdings" panose="05000000000000000000" pitchFamily="2" charset="2"/>
              </a:rPr>
              <a:t> aufwendig, guter </a:t>
            </a:r>
            <a:r>
              <a:rPr lang="de-DE" baseline="0" dirty="0" err="1" smtClean="0">
                <a:sym typeface="Wingdings" panose="05000000000000000000" pitchFamily="2" charset="2"/>
              </a:rPr>
              <a:t>ansatz</a:t>
            </a:r>
            <a:r>
              <a:rPr lang="de-DE" baseline="0" dirty="0" smtClean="0">
                <a:sym typeface="Wingdings" panose="05000000000000000000" pitchFamily="2" charset="2"/>
              </a:rPr>
              <a:t> zur </a:t>
            </a:r>
            <a:r>
              <a:rPr lang="de-DE" baseline="0" dirty="0" err="1" smtClean="0">
                <a:sym typeface="Wingdings" panose="05000000000000000000" pitchFamily="2" charset="2"/>
              </a:rPr>
              <a:t>laufzeit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reduktion</a:t>
            </a:r>
            <a:r>
              <a:rPr lang="de-DE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Dirichlet-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-Neumann-</a:t>
            </a:r>
            <a:r>
              <a:rPr lang="de-DE" baseline="0" dirty="0" err="1" smtClean="0">
                <a:sym typeface="Wingdings" panose="05000000000000000000" pitchFamily="2" charset="2"/>
              </a:rPr>
              <a:t>Map</a:t>
            </a:r>
            <a:r>
              <a:rPr lang="de-DE" baseline="0" dirty="0" smtClean="0">
                <a:sym typeface="Wingdings" panose="05000000000000000000" pitchFamily="2" charset="2"/>
              </a:rPr>
              <a:t> : zu aufwendig wegen </a:t>
            </a:r>
            <a:r>
              <a:rPr lang="de-DE" baseline="0" dirty="0" err="1" smtClean="0">
                <a:sym typeface="Wingdings" panose="05000000000000000000" pitchFamily="2" charset="2"/>
              </a:rPr>
              <a:t>integralauswertung</a:t>
            </a:r>
            <a:r>
              <a:rPr lang="de-DE" baseline="0" dirty="0" smtClean="0">
                <a:sym typeface="Wingdings" panose="05000000000000000000" pitchFamily="2" charset="2"/>
              </a:rPr>
              <a:t>…..</a:t>
            </a:r>
          </a:p>
          <a:p>
            <a:pPr marL="0" indent="0">
              <a:buFont typeface="Wingdings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F4C4-21F8-4993-802F-9AE28B06D1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4"/>
          <a:stretch/>
        </p:blipFill>
        <p:spPr>
          <a:xfrm>
            <a:off x="170154" y="4021562"/>
            <a:ext cx="8794334" cy="23849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241176" y="2348880"/>
            <a:ext cx="8651304" cy="18722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1268760"/>
            <a:ext cx="8640960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392612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0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itchFamily="34" charset="0"/>
              <a:buChar char="•"/>
              <a:tabLst/>
              <a:defRPr lang="de-DE" sz="20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/>
              <a:t>Textmasterformat bearbeiten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6525344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6525344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1268760"/>
            <a:ext cx="8640960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988840"/>
            <a:ext cx="4104456" cy="4309939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0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988840"/>
            <a:ext cx="4104456" cy="4309939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0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6525344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1" y="1988840"/>
            <a:ext cx="4104453" cy="430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0" hasCustomPrompt="1"/>
          </p:nvPr>
        </p:nvSpPr>
        <p:spPr>
          <a:xfrm>
            <a:off x="251520" y="1268760"/>
            <a:ext cx="8640960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988840"/>
            <a:ext cx="4104456" cy="4309939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0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6525344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6" y="1991301"/>
            <a:ext cx="4104453" cy="430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0" hasCustomPrompt="1"/>
          </p:nvPr>
        </p:nvSpPr>
        <p:spPr>
          <a:xfrm>
            <a:off x="251520" y="1268760"/>
            <a:ext cx="8640960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988840"/>
            <a:ext cx="4104456" cy="4309939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0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6525344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6" y="1991301"/>
            <a:ext cx="4104453" cy="430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988840"/>
            <a:ext cx="4104453" cy="430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1" hasCustomPrompt="1"/>
          </p:nvPr>
        </p:nvSpPr>
        <p:spPr>
          <a:xfrm>
            <a:off x="251520" y="1268760"/>
            <a:ext cx="8640960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988840"/>
            <a:ext cx="8640960" cy="432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251520" y="1268760"/>
            <a:ext cx="8640960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6525344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3" y="1347209"/>
            <a:ext cx="6724649" cy="4626522"/>
          </a:xfrm>
          <a:prstGeom prst="roundRect">
            <a:avLst>
              <a:gd name="adj" fmla="val 8551"/>
            </a:avLst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2362200" y="6112907"/>
            <a:ext cx="3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209673" y="611829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342668" y="611290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tud_logo_rgb_150dpi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4963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-2390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6525344"/>
            <a:ext cx="3056704" cy="3405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Lukas Schulz</a:t>
            </a:r>
            <a:r>
              <a:rPr lang="de-DE" alt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alt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Dirk Schulz</a:t>
            </a:r>
            <a:endParaRPr lang="de-DE" alt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048909" y="354825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500" dirty="0" smtClean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Chair for </a:t>
            </a:r>
          </a:p>
          <a:p>
            <a:pPr algn="r">
              <a:defRPr/>
            </a:pPr>
            <a:r>
              <a:rPr lang="en-US" altLang="de-DE" sz="1500" dirty="0" smtClean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High Frequency</a:t>
            </a:r>
            <a:r>
              <a:rPr lang="en-US" altLang="de-DE" sz="1500" baseline="0" dirty="0" smtClean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Techniques</a:t>
            </a:r>
            <a:endParaRPr lang="nl-NL" altLang="de-DE" sz="1500" dirty="0">
              <a:solidFill>
                <a:srgbClr val="565656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6" name="Grafik 16" descr="HFT-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93" y="411163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Analyse des Ladungsträgertransports in Quantenbauelementen auf Basis der Liouville-von-Neumann Gleichung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Entwickelte Verfahren in der Anwendung</a:t>
            </a:r>
            <a:endParaRPr lang="de-DE" sz="22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153" y="1999833"/>
            <a:ext cx="3794768" cy="3517399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7" y="1999071"/>
            <a:ext cx="3795530" cy="3518161"/>
          </a:xfrm>
        </p:spPr>
      </p:pic>
      <p:sp>
        <p:nvSpPr>
          <p:cNvPr id="7" name="Textfeld 6"/>
          <p:cNvSpPr txBox="1"/>
          <p:nvPr/>
        </p:nvSpPr>
        <p:spPr>
          <a:xfrm>
            <a:off x="611560" y="5445224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Vergleich der Potentiale als auch der Ladungsträgerdichten (Selbstkonsistent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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Flatband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stationär)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220072" y="5445224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Ladungsträgerdichten im Nichtgleichgewicht (-0.15V) für unterschiedliche Unterraum Dimensionen N.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6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Zusammenfassung und Ausblick</a:t>
            </a:r>
            <a:endParaRPr lang="de-DE" sz="22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Neuartige Methoden für selbstkonsistente stationäre und transiente Lösung der WTE und LVN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Formalismus eines komplex absorbierenden Potentials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Unterraum-Lösungsverfahren für LVN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auszuleuchtende Aspekte:</a:t>
            </a:r>
          </a:p>
          <a:p>
            <a:pPr lvl="1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Dirichlet-to-Neumann-Map|Komplexe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Koordinatenstreckung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Inflow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-Randbedingungen müssen weiter untersucht werden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Streumechanismen einbinden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Modellkomplexität erhöhen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9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9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Gliederung</a:t>
            </a:r>
            <a:endParaRPr lang="de-DE" sz="2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Motivation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Neuartige Lösungsverfahren für die Wigner-Transport-Gleichung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Entwickelte Verfahren in der Anwendung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Lösungsverfahren für die Liouville-von-Neumann Gleichung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Entwickelte Verfahren in der Anwendung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Zusammenfassung und Ausblick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0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Konventionelle numerische Lösungsverfahren (NEGF) zur Beschreibung des Quantentransports sind mit Nachteilen behaftet: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Transiente Simulation nur mit großen Einschränkungen möglich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Implementierung von Wechselwirkungsmechanismen aufwendig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Hoher Rechenaufwand</a:t>
            </a:r>
          </a:p>
          <a:p>
            <a:pPr>
              <a:buFont typeface="Wingdings"/>
              <a:buChar char="à"/>
            </a:pP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Verfahren basierend auf der statistischen Dichtematrix weisen diese Probleme nicht auf (Liouville-Von-Neumann (LVN)/Wigner-Transport-Gleichung (WTE)). Aber:</a:t>
            </a:r>
          </a:p>
          <a:p>
            <a:pPr lvl="1"/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LVN war bisher noch nicht Bestandteil aktueller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Forschungen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Herkömmliche Lösungsverfahren basieren auf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Upwind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Differenzen  Kohärente Effekte werden nicht korrekt erfasst (WTE)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Driftoperator ist eine hoch oszillierende Funktion (WTE)  Konvergenz der Fourier-Integrale </a:t>
            </a:r>
          </a:p>
          <a:p>
            <a:pPr lvl="1"/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2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5436096" y="4797152"/>
            <a:ext cx="2448272" cy="319340"/>
          </a:xfrm>
          <a:prstGeom prst="rect">
            <a:avLst/>
          </a:prstGeom>
          <a:gradFill>
            <a:gsLst>
              <a:gs pos="0">
                <a:schemeClr val="tx1">
                  <a:lumMod val="78000"/>
                  <a:lumOff val="2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2663998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Exponentialoperatoransatz für die stationäre Lösung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Kohärente Effekte werden nunmehr adäquat beschrieben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Entwicklung eines transienten Lösungsverfahren</a:t>
            </a:r>
          </a:p>
          <a:p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Entwicklung des „komplex </a:t>
            </a:r>
            <a:r>
              <a:rPr lang="de-DE" smtClean="0">
                <a:solidFill>
                  <a:schemeClr val="tx1"/>
                </a:solidFill>
                <a:sym typeface="Wingdings" panose="05000000000000000000" pitchFamily="2" charset="2"/>
              </a:rPr>
              <a:t>absorbierenden Potential“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Formalismus</a:t>
            </a:r>
          </a:p>
          <a:p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Selbstkonsistente Lösung mit Poisson, sowohl stationär als auch transient</a:t>
            </a:r>
          </a:p>
          <a:p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Idee: komplex absorbierendes Potential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Neuartige Lösungsverfahren für die Wigner-Transport-Gleichung </a:t>
            </a: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827584" y="4797152"/>
            <a:ext cx="2448272" cy="1224136"/>
            <a:chOff x="827584" y="4797152"/>
            <a:chExt cx="2952328" cy="1656184"/>
          </a:xfrm>
        </p:grpSpPr>
        <p:sp>
          <p:nvSpPr>
            <p:cNvPr id="6" name="Rechteck 5"/>
            <p:cNvSpPr/>
            <p:nvPr/>
          </p:nvSpPr>
          <p:spPr>
            <a:xfrm>
              <a:off x="827584" y="4797152"/>
              <a:ext cx="2952328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mit Pfeil 7"/>
            <p:cNvCxnSpPr/>
            <p:nvPr/>
          </p:nvCxnSpPr>
          <p:spPr>
            <a:xfrm flipV="1">
              <a:off x="1331640" y="4797152"/>
              <a:ext cx="972108" cy="8640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>
              <a:off x="2303748" y="4797152"/>
              <a:ext cx="900100" cy="8640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5436096" y="4797152"/>
            <a:ext cx="244827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5854094" y="4797152"/>
            <a:ext cx="806138" cy="638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feil nach rechts 25"/>
          <p:cNvSpPr/>
          <p:nvPr/>
        </p:nvSpPr>
        <p:spPr>
          <a:xfrm>
            <a:off x="323528" y="5256737"/>
            <a:ext cx="72008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5004048" y="5256737"/>
            <a:ext cx="72008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 rot="10800000">
            <a:off x="7596336" y="5256737"/>
            <a:ext cx="72008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9" name="Pfeil nach rechts 28"/>
          <p:cNvSpPr/>
          <p:nvPr/>
        </p:nvSpPr>
        <p:spPr>
          <a:xfrm rot="10800000">
            <a:off x="2987825" y="5256737"/>
            <a:ext cx="72008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67544" y="6036645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Rechengebiet ohne komplex absorbierendes Potential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004048" y="6021288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Rechengebiet mit komplex absorbierendem Potential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Entwickelte Verfahren in der Anwendung</a:t>
            </a:r>
            <a:endParaRPr lang="de-DE" sz="2200" dirty="0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half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8"/>
            <a:ext cx="3385383" cy="2092250"/>
          </a:xfrm>
        </p:spPr>
      </p:pic>
      <p:pic>
        <p:nvPicPr>
          <p:cNvPr id="27" name="Inhaltsplatzhalter 19"/>
          <p:cNvPicPr>
            <a:picLocks noGrp="1" noChangeAspect="1"/>
          </p:cNvPicPr>
          <p:nvPr>
            <p:ph sz="half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1" y="1700808"/>
            <a:ext cx="3385382" cy="2092250"/>
          </a:xfrm>
        </p:spPr>
      </p:pic>
      <p:pic>
        <p:nvPicPr>
          <p:cNvPr id="29" name="Inhaltsplatzhalter 19"/>
          <p:cNvPicPr>
            <a:picLocks noGrp="1" noChangeAspect="1"/>
          </p:cNvPicPr>
          <p:nvPr>
            <p:ph sz="half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1" y="4001046"/>
            <a:ext cx="3385382" cy="2092250"/>
          </a:xfrm>
        </p:spPr>
      </p:pic>
      <p:pic>
        <p:nvPicPr>
          <p:cNvPr id="32" name="Inhaltsplatzhalter 19"/>
          <p:cNvPicPr>
            <a:picLocks noGrp="1" noChangeAspect="1"/>
          </p:cNvPicPr>
          <p:nvPr>
            <p:ph sz="half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01046"/>
            <a:ext cx="3385382" cy="2092250"/>
          </a:xfrm>
        </p:spPr>
      </p:pic>
      <p:sp>
        <p:nvSpPr>
          <p:cNvPr id="33" name="Textfeld 32"/>
          <p:cNvSpPr txBox="1"/>
          <p:nvPr/>
        </p:nvSpPr>
        <p:spPr>
          <a:xfrm>
            <a:off x="611560" y="3615407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Wigner Funktion: Exponentialoperatoransatz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absorbierendes Potential.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11560" y="5949280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Wigner Funktion: Exponentialoperatoransatz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absorbierendem Potential.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860032" y="361540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Wigner Funktion: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Upwind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Differenzen 2.ter Ordnung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absorbierendes Potential.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860032" y="599167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Wigner Funktion: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Upwind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Differenzen 2.ter Ordnung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absorbierendem Potential.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8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Entwickelte Verfahren in der Anwendung</a:t>
            </a:r>
            <a:endParaRPr lang="de-DE" sz="22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00808"/>
            <a:ext cx="3263653" cy="2017018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1" y="1628800"/>
            <a:ext cx="3263653" cy="4034798"/>
          </a:xfrm>
        </p:spPr>
      </p:pic>
      <p:sp>
        <p:nvSpPr>
          <p:cNvPr id="7" name="Textfeld 6"/>
          <p:cNvSpPr txBox="1"/>
          <p:nvPr/>
        </p:nvSpPr>
        <p:spPr>
          <a:xfrm>
            <a:off x="611561" y="555962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Ladungsträgerdichten der verschiedenen Verfahren im Vergleich.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2040" y="3759423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Strom-Spannungskurven für die verschiedenen Verfahren im Vergleich.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8"/>
            <a:ext cx="3287887" cy="2032152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32040" y="6093296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Transienter Verlauf der Stromdichte für den Exponentialoperator mit komplexem Potential.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Entwickelte Verfahren in der Anwendung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3795530" cy="2345441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51711"/>
            <a:ext cx="3794768" cy="2345441"/>
          </a:xfrm>
        </p:spPr>
      </p:pic>
      <p:sp>
        <p:nvSpPr>
          <p:cNvPr id="8" name="Textfeld 7"/>
          <p:cNvSpPr txBox="1"/>
          <p:nvPr/>
        </p:nvSpPr>
        <p:spPr>
          <a:xfrm>
            <a:off x="539552" y="4724539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Transiente Wigner Funktion für den Fall des Nichtgleichgewichts (-0.11V) nach 2,5ps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absorbierendes Potential. (LSRK)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68569" y="4725144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Transiente Wigner Funktion für den Fall des Nichtgleichgewichts (-0.11V) nach 2,5ps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absorbierendem Potential. (LSRK)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8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Lösungsverfahren für die Liouville-von-Neumann Gleichung</a:t>
            </a:r>
            <a:endParaRPr lang="de-DE" sz="22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Differentialgleichung analog zu WTE zu betrachten, Lösungsverfahren können adaptiert werden: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Ortsraumdarstellung erlaubt: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Hohe Flexibilität in der </a:t>
            </a:r>
            <a:r>
              <a:rPr lang="de-DE" dirty="0" smtClean="0">
                <a:solidFill>
                  <a:schemeClr val="tx1"/>
                </a:solidFill>
              </a:rPr>
              <a:t>Diskretisierung</a:t>
            </a:r>
          </a:p>
          <a:p>
            <a:pPr lvl="1"/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Übergangsbedingungen haben einfache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Darstellung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keine Unterscheidung bezüglich </a:t>
            </a:r>
            <a:r>
              <a:rPr lang="de-DE" dirty="0" err="1" smtClean="0">
                <a:solidFill>
                  <a:schemeClr val="tx1"/>
                </a:solidFill>
              </a:rPr>
              <a:t>Inflow</a:t>
            </a:r>
            <a:r>
              <a:rPr lang="de-DE" dirty="0" smtClean="0">
                <a:solidFill>
                  <a:schemeClr val="tx1"/>
                </a:solidFill>
              </a:rPr>
              <a:t> und </a:t>
            </a:r>
            <a:r>
              <a:rPr lang="de-DE" dirty="0" err="1" smtClean="0">
                <a:solidFill>
                  <a:schemeClr val="tx1"/>
                </a:solidFill>
              </a:rPr>
              <a:t>Outflow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&amp; Streumechanismen sind schwer einzubinden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Formulierung geeigneter Basis/Transformationsmatrix</a:t>
            </a:r>
          </a:p>
          <a:p>
            <a:pPr>
              <a:buFont typeface="Wingdings"/>
              <a:buChar char="à"/>
            </a:pP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Wahl einer geeigneten Transformationsmatrix:</a:t>
            </a:r>
          </a:p>
          <a:p>
            <a:pPr lvl="1" indent="-342900"/>
            <a:r>
              <a:rPr lang="de-DE" dirty="0" smtClean="0">
                <a:solidFill>
                  <a:schemeClr val="tx1"/>
                </a:solidFill>
              </a:rPr>
              <a:t>Entwicklung von Unterraumverfahren (Reduktion der Basis)</a:t>
            </a:r>
          </a:p>
          <a:p>
            <a:r>
              <a:rPr lang="de-DE" dirty="0">
                <a:solidFill>
                  <a:schemeClr val="tx1"/>
                </a:solidFill>
              </a:rPr>
              <a:t>Selbstkonsistente stationäre und transiente </a:t>
            </a:r>
            <a:r>
              <a:rPr lang="de-DE" dirty="0" smtClean="0">
                <a:solidFill>
                  <a:schemeClr val="tx1"/>
                </a:solidFill>
              </a:rPr>
              <a:t>Lösung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Komplex absorbierendes Potential auch hier </a:t>
            </a:r>
            <a:r>
              <a:rPr lang="de-DE" dirty="0" smtClean="0">
                <a:solidFill>
                  <a:schemeClr val="tx1"/>
                </a:solidFill>
              </a:rPr>
              <a:t>erforderlich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27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63411"/>
            <a:ext cx="3168352" cy="1957877"/>
          </a:xfrm>
        </p:spPr>
      </p:pic>
      <p:pic>
        <p:nvPicPr>
          <p:cNvPr id="13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63411"/>
            <a:ext cx="3168352" cy="1957877"/>
          </a:xfrm>
        </p:spPr>
      </p:pic>
      <p:pic>
        <p:nvPicPr>
          <p:cNvPr id="11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3168352" cy="1958119"/>
          </a:xfrm>
        </p:spPr>
      </p:pic>
      <p:pic>
        <p:nvPicPr>
          <p:cNvPr id="7" name="Inhaltsplatzhalter 5"/>
          <p:cNvPicPr>
            <a:picLocks noGrp="1" noChangeAspect="1"/>
          </p:cNvPicPr>
          <p:nvPr>
            <p:ph sz="half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14896"/>
            <a:ext cx="3168352" cy="195812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Entwickelte Verfahren in der Anwendung</a:t>
            </a:r>
            <a:endParaRPr lang="de-DE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683568" y="3501008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Transiente Dichtematrix für den Fall des Nichtgleichgewichts (-0.77V) nach 250fs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absorbierendes Potential. (LSRK)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860032" y="3502749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Transiente Dichtematrix für den Fall des Nichtgleichgewichts (-0.77V) nach 250fs </a:t>
            </a:r>
            <a:r>
              <a:rPr lang="de-DE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komplex absorbierendem Potential. (LSRK)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3568" y="5919663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Stationäre Dichtematrix im Nichtgleichgewicht für den „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Flatband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 Fall mit einer angelegten Spannung von -0.15V.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860031" y="5919663"/>
            <a:ext cx="35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Stationäre selbstkonsistente Dichtematrix im Nichtgleichgewicht für eine angelegte Spannung von -0.15V.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3445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Bildschirmpräsentation (4:3)</PresentationFormat>
  <Paragraphs>116</Paragraphs>
  <Slides>12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Masterfolie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Lukas Schulz</cp:lastModifiedBy>
  <cp:revision>556</cp:revision>
  <cp:lastPrinted>2018-06-07T11:43:33Z</cp:lastPrinted>
  <dcterms:created xsi:type="dcterms:W3CDTF">2017-06-13T08:51:48Z</dcterms:created>
  <dcterms:modified xsi:type="dcterms:W3CDTF">2019-01-17T12:46:24Z</dcterms:modified>
</cp:coreProperties>
</file>