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34" r:id="rId4"/>
    <p:sldId id="333" r:id="rId5"/>
    <p:sldId id="336" r:id="rId6"/>
    <p:sldId id="337" r:id="rId7"/>
    <p:sldId id="335" r:id="rId8"/>
    <p:sldId id="287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1"/>
    <a:srgbClr val="E7F5E7"/>
    <a:srgbClr val="52C000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3" autoAdjust="0"/>
  </p:normalViewPr>
  <p:slideViewPr>
    <p:cSldViewPr>
      <p:cViewPr varScale="1">
        <p:scale>
          <a:sx n="103" d="100"/>
          <a:sy n="103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0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27.01.2020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ToDo:</a:t>
            </a:r>
            <a:r>
              <a:rPr lang="de-DE" baseline="0" smtClean="0"/>
              <a:t> Potentialverlauf dazu malen</a:t>
            </a:r>
            <a:endParaRPr lang="de-DE" smtClean="0"/>
          </a:p>
          <a:p>
            <a:r>
              <a:rPr lang="de-DE" smtClean="0"/>
              <a:t>Annahmen:</a:t>
            </a:r>
            <a:br>
              <a:rPr lang="de-DE" smtClean="0"/>
            </a:br>
            <a:r>
              <a:rPr lang="de-DE" smtClean="0"/>
              <a:t>1. Teilchenerhaltung innerhalb der Struktur</a:t>
            </a:r>
            <a:br>
              <a:rPr lang="de-DE" smtClean="0"/>
            </a:br>
            <a:r>
              <a:rPr lang="de-DE" smtClean="0"/>
              <a:t>2. Ausschließlich elastische Streuprozesse (kohörenter</a:t>
            </a:r>
            <a:r>
              <a:rPr lang="de-DE" baseline="0" smtClean="0"/>
              <a:t> Grenzfall)</a:t>
            </a:r>
            <a:br>
              <a:rPr lang="de-DE" baseline="0" smtClean="0"/>
            </a:br>
            <a:r>
              <a:rPr lang="de-DE" baseline="0" smtClean="0"/>
              <a:t>3. Reservoire verhalten sich wie schwarze Strahler, </a:t>
            </a:r>
            <a:r>
              <a:rPr lang="de-DE" smtClean="0"/>
              <a:t>Elektronen werden hier erzeugt / absorbiert</a:t>
            </a:r>
          </a:p>
          <a:p>
            <a:r>
              <a:rPr lang="de-DE" smtClean="0"/>
              <a:t>4. Halbleiterschichten sind unendlich ausgedehnt</a:t>
            </a:r>
            <a:br>
              <a:rPr lang="de-DE" smtClean="0"/>
            </a:br>
            <a:r>
              <a:rPr lang="de-DE" smtClean="0"/>
              <a:t>5. zugrundeliegendes Kristallgitter</a:t>
            </a:r>
            <a:r>
              <a:rPr lang="de-DE" baseline="0" smtClean="0"/>
              <a:t> wird durch konstante effektive Masse beschrieben</a:t>
            </a:r>
          </a:p>
          <a:p>
            <a:r>
              <a:rPr lang="de-DE" baseline="0" smtClean="0"/>
              <a:t>6. Mean-Field-Näherung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DG-Verfahren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5463" y="6165850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5463" y="6165850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gradFill flip="none" rotWithShape="1">
            <a:gsLst>
              <a:gs pos="0">
                <a:srgbClr val="52C000">
                  <a:tint val="66000"/>
                  <a:satMod val="160000"/>
                </a:srgbClr>
              </a:gs>
              <a:gs pos="50000">
                <a:srgbClr val="52C000">
                  <a:tint val="44500"/>
                  <a:satMod val="160000"/>
                </a:srgbClr>
              </a:gs>
              <a:gs pos="100000">
                <a:srgbClr val="52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-3600" y="6547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19.03.2019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0600" y="65477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DG-Verfahren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06800" y="6547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 descr="tud_logo_cmyk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9512" y="44624"/>
            <a:ext cx="2520280" cy="4066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Arabic" pitchFamily="18" charset="-78"/>
          <a:ea typeface="+mj-ea"/>
          <a:cs typeface="Adobe Arabic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Diskontinuierlich-Galerkin Verfahren für die Liouville-von-Neumann-Gleichung</a:t>
            </a: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Matthias </a:t>
            </a:r>
            <a:r>
              <a:rPr lang="de-DE" smtClean="0">
                <a:solidFill>
                  <a:schemeClr val="tx1"/>
                </a:solidFill>
              </a:rPr>
              <a:t>Jaeger &amp; Asena Ölschläger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mtClean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DG-Verfahren</a:t>
            </a:r>
            <a:endParaRPr lang="de-DE" dirty="0" smtClean="0"/>
          </a:p>
          <a:p>
            <a:pPr marL="914400" lvl="1" indent="-514350">
              <a:buFont typeface="+mj-lt"/>
              <a:buAutoNum type="alphaLcPeriod"/>
            </a:pPr>
            <a:r>
              <a:rPr lang="de-DE" smtClean="0"/>
              <a:t>Punkt a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mtClean="0"/>
              <a:t>Punkt b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Ergebnisse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Fazit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1. Einleitung</a:t>
            </a:r>
            <a:endParaRPr lang="de-DE" sz="160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  <p:pic>
        <p:nvPicPr>
          <p:cNvPr id="1030" name="Picture 6" descr="Portemonnaie, Brieftasche, Maßband, Sparsam, Abga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2096133" cy="13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ine, Hauptplatine, Motherboard, Mainboard, El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58792"/>
            <a:ext cx="1920180" cy="1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1"/>
          <p:cNvSpPr txBox="1">
            <a:spLocks/>
          </p:cNvSpPr>
          <p:nvPr/>
        </p:nvSpPr>
        <p:spPr>
          <a:xfrm>
            <a:off x="882800" y="908720"/>
            <a:ext cx="1882552" cy="2016224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/>
              <a:t>NEGF</a:t>
            </a:r>
            <a:br>
              <a:rPr lang="de-DE" sz="2000" smtClean="0"/>
            </a:br>
            <a:r>
              <a:rPr lang="de-DE" sz="2000" smtClean="0"/>
              <a:t>	QTBM</a:t>
            </a:r>
            <a:br>
              <a:rPr lang="de-DE" sz="2000" smtClean="0"/>
            </a:br>
            <a:r>
              <a:rPr lang="de-DE" sz="2000" smtClean="0"/>
              <a:t>Wigner-Formalismus</a:t>
            </a:r>
            <a:br>
              <a:rPr lang="de-DE" sz="2000" smtClean="0"/>
            </a:br>
            <a:r>
              <a:rPr lang="de-DE" sz="2000" smtClean="0"/>
              <a:t>	LVN</a:t>
            </a:r>
            <a:br>
              <a:rPr lang="de-DE" sz="2000" smtClean="0"/>
            </a:br>
            <a:r>
              <a:rPr lang="de-DE" sz="2000" smtClean="0"/>
              <a:t>Monte-Carlo</a:t>
            </a:r>
            <a:br>
              <a:rPr lang="de-DE" sz="2000" smtClean="0"/>
            </a:br>
            <a:r>
              <a:rPr lang="de-DE" sz="2000" smtClean="0"/>
              <a:t>	Krylov</a:t>
            </a:r>
            <a:endParaRPr lang="de-DE" sz="2000" smtClean="0"/>
          </a:p>
        </p:txBody>
      </p:sp>
      <p:pic>
        <p:nvPicPr>
          <p:cNvPr id="1032" name="Picture 8" descr="Sand, Sandkasten, Sandburg, Kind, Spielplat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2800195" cy="19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iße Männchen, 3D Model, Freigestellt, 3D,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7" y="3567113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/>
          <p:cNvCxnSpPr>
            <a:stCxn id="1030" idx="3"/>
            <a:endCxn id="1028" idx="1"/>
          </p:cNvCxnSpPr>
          <p:nvPr/>
        </p:nvCxnSpPr>
        <p:spPr>
          <a:xfrm>
            <a:off x="4003837" y="1391407"/>
            <a:ext cx="2584387" cy="60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2843808" y="2399519"/>
            <a:ext cx="3456384" cy="167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 noChangeAspect="1"/>
          </p:cNvCxnSpPr>
          <p:nvPr/>
        </p:nvCxnSpPr>
        <p:spPr>
          <a:xfrm flipV="1">
            <a:off x="5508104" y="2399519"/>
            <a:ext cx="1078591" cy="525425"/>
          </a:xfrm>
          <a:prstGeom prst="straightConnector1">
            <a:avLst/>
          </a:prstGeom>
          <a:ln w="254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nhaltsplatzhalter 1"/>
          <p:cNvSpPr txBox="1">
            <a:spLocks/>
          </p:cNvSpPr>
          <p:nvPr/>
        </p:nvSpPr>
        <p:spPr>
          <a:xfrm>
            <a:off x="4686900" y="3351089"/>
            <a:ext cx="1715616" cy="432048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/>
              <a:t>RTD</a:t>
            </a:r>
          </a:p>
        </p:txBody>
      </p:sp>
      <p:pic>
        <p:nvPicPr>
          <p:cNvPr id="1036" name="Picture 12" descr="Männlich, Kaufmann, Asiatische, Anzug, Krawat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46" y="981632"/>
            <a:ext cx="795188" cy="24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 p14:bounceEnd="13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endParaRPr lang="de-DE" smtClean="0"/>
          </a:p>
          <a:p>
            <a:endParaRPr lang="de-DE" i="1" smtClean="0"/>
          </a:p>
        </p:txBody>
      </p:sp>
      <p:sp>
        <p:nvSpPr>
          <p:cNvPr id="9" name="Rechteck 8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1. Einleitung</a:t>
            </a:r>
            <a:endParaRPr lang="de-DE" sz="1600" dirty="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16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39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endParaRPr lang="de-DE" smtClean="0"/>
          </a:p>
          <a:p>
            <a:endParaRPr lang="de-DE" i="1" smtClean="0"/>
          </a:p>
        </p:txBody>
      </p:sp>
      <p:sp>
        <p:nvSpPr>
          <p:cNvPr id="9" name="Rechteck 8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1. Einleitung</a:t>
            </a:r>
            <a:endParaRPr lang="de-DE" sz="1600" dirty="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16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3. Motivation</a:t>
            </a:r>
            <a:endParaRPr lang="de-DE" sz="1600" dirty="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16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609600" y="11331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2C000"/>
              </a:buClr>
            </a:pPr>
            <a:r>
              <a:rPr lang="de-DE" smtClean="0"/>
              <a:t>Flexible Diskretisierung (</a:t>
            </a:r>
            <a:r>
              <a:rPr lang="de-DE" sz="2000" i="1" smtClean="0">
                <a:latin typeface="Latin Modern Math" pitchFamily="50" charset="0"/>
                <a:ea typeface="Latin Modern Math" pitchFamily="50" charset="0"/>
              </a:rPr>
              <a:t>hp</a:t>
            </a:r>
            <a:r>
              <a:rPr lang="de-DE" smtClean="0"/>
              <a:t>-Adaptivität)</a:t>
            </a:r>
          </a:p>
          <a:p>
            <a:pPr lvl="1">
              <a:buClr>
                <a:srgbClr val="52C000"/>
              </a:buClr>
            </a:pPr>
            <a:r>
              <a:rPr lang="de-DE" smtClean="0"/>
              <a:t>komplexe Geometrien möglich</a:t>
            </a:r>
          </a:p>
          <a:p>
            <a:pPr lvl="1">
              <a:buClr>
                <a:srgbClr val="52C000"/>
              </a:buClr>
            </a:pPr>
            <a:r>
              <a:rPr lang="de-DE" smtClean="0"/>
              <a:t>vorteilhaft vor Allem im Mehrdimensionalen</a:t>
            </a:r>
          </a:p>
          <a:p>
            <a:pPr>
              <a:buClr>
                <a:srgbClr val="52C000"/>
              </a:buClr>
            </a:pPr>
            <a:r>
              <a:rPr lang="de-DE" smtClean="0"/>
              <a:t>Lokale Erhaltungseigenschaft kann durch numerischen Fluss sichgergestellt werden</a:t>
            </a:r>
          </a:p>
          <a:p>
            <a:pPr>
              <a:buClr>
                <a:srgbClr val="52C000"/>
              </a:buClr>
            </a:pPr>
            <a:r>
              <a:rPr lang="de-DE" smtClean="0"/>
              <a:t>Flexibilität durch Wahl des numerischen Flusses</a:t>
            </a:r>
          </a:p>
          <a:p>
            <a:pPr>
              <a:buClr>
                <a:srgbClr val="52C000"/>
              </a:buClr>
            </a:pPr>
            <a:r>
              <a:rPr lang="de-DE" smtClean="0"/>
              <a:t>Zeitschritt-Verfahren gibt es quasi gratis</a:t>
            </a:r>
          </a:p>
          <a:p>
            <a:pPr>
              <a:buClr>
                <a:srgbClr val="52C000"/>
              </a:buClr>
            </a:pPr>
            <a:r>
              <a:rPr lang="de-DE" smtClean="0"/>
              <a:t>Bislang keine Veröffentlichungen</a:t>
            </a:r>
          </a:p>
          <a:p>
            <a:pPr>
              <a:buClr>
                <a:srgbClr val="52C000"/>
              </a:buClr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220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52C000"/>
              </a:buClr>
              <a:buFont typeface="+mj-lt"/>
              <a:buAutoNum type="arabicPeriod" startAt="2"/>
            </a:pPr>
            <a:r>
              <a:rPr lang="de-DE" sz="3200" b="1" smtClean="0"/>
              <a:t>Ritz-Approximation</a:t>
            </a:r>
          </a:p>
          <a:p>
            <a:pPr marL="0" indent="0">
              <a:buNone/>
            </a:pPr>
            <a:r>
              <a:rPr lang="de-DE" smtClean="0"/>
              <a:t>Achtung:       ist unendlich dimensionaler Hilbertraum!</a:t>
            </a:r>
          </a:p>
          <a:p>
            <a:pPr marL="0" indent="0">
              <a:buNone/>
            </a:pPr>
            <a:r>
              <a:rPr lang="de-DE" smtClean="0"/>
              <a:t>Wähle nun endlichdim. Teilraum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Finde           ,  </a:t>
            </a:r>
            <a:r>
              <a:rPr lang="de-DE" smtClean="0"/>
              <a:t>,     , sodass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mtClean="0"/>
              <a:t>Galerkin-Orthogonalität: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96" y="1662344"/>
            <a:ext cx="276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71" y="2159442"/>
            <a:ext cx="1226318" cy="317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bgerundetes Rechteck 11"/>
          <p:cNvSpPr/>
          <p:nvPr/>
        </p:nvSpPr>
        <p:spPr>
          <a:xfrm>
            <a:off x="4788024" y="2159442"/>
            <a:ext cx="360040" cy="317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" y="4725144"/>
            <a:ext cx="4571993" cy="4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18" y="3232926"/>
            <a:ext cx="1027779" cy="23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58" y="3173002"/>
            <a:ext cx="4716016" cy="356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8" y="4762807"/>
            <a:ext cx="4525608" cy="36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3. DG-Verfahren</a:t>
            </a:r>
            <a:endParaRPr lang="de-DE" sz="160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96944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smtClean="0"/>
              <a:t>[1] </a:t>
            </a:r>
            <a:r>
              <a:rPr lang="en-US" sz="1800"/>
              <a:t>William R Frensley. </a:t>
            </a:r>
            <a:r>
              <a:rPr lang="en-US" sz="1800" i="1" smtClean="0"/>
              <a:t>Wigner-function </a:t>
            </a:r>
            <a:r>
              <a:rPr lang="en-US" sz="1800" i="1"/>
              <a:t>model of a resonant-tunneling </a:t>
            </a:r>
            <a:r>
              <a:rPr lang="en-US" sz="1800" i="1" smtClean="0"/>
              <a:t>semiconductor device</a:t>
            </a:r>
            <a:r>
              <a:rPr lang="en-US" sz="1800" smtClean="0"/>
              <a:t>. </a:t>
            </a:r>
            <a:r>
              <a:rPr lang="en-US" sz="1800"/>
              <a:t>In: </a:t>
            </a:r>
            <a:r>
              <a:rPr lang="en-US" sz="1800" i="1"/>
              <a:t>Physical Review </a:t>
            </a:r>
            <a:r>
              <a:rPr lang="en-US" sz="1800" i="1" smtClean="0"/>
              <a:t>B</a:t>
            </a:r>
          </a:p>
          <a:p>
            <a:pPr marL="342000" indent="0">
              <a:buNone/>
            </a:pPr>
            <a:r>
              <a:rPr lang="en-US" sz="1800" smtClean="0"/>
              <a:t>36.3 </a:t>
            </a:r>
            <a:r>
              <a:rPr lang="en-US" sz="1800"/>
              <a:t>(1987), S. 1570</a:t>
            </a:r>
            <a:r>
              <a:rPr lang="en-US" sz="1800" smtClean="0"/>
              <a:t>.</a:t>
            </a:r>
            <a:endParaRPr lang="de-DE" sz="1800" smtClean="0"/>
          </a:p>
          <a:p>
            <a:pPr>
              <a:buNone/>
            </a:pPr>
            <a:r>
              <a:rPr lang="de-DE" sz="1800"/>
              <a:t>[2] Kreuzer, C</a:t>
            </a:r>
            <a:r>
              <a:rPr lang="de-DE" sz="1800" smtClean="0"/>
              <a:t>. </a:t>
            </a:r>
            <a:r>
              <a:rPr lang="de-DE" sz="1800"/>
              <a:t>Vorlesungsskript </a:t>
            </a:r>
            <a:r>
              <a:rPr lang="de-DE" sz="1800" i="1" smtClean="0"/>
              <a:t>Finite </a:t>
            </a:r>
            <a:r>
              <a:rPr lang="de-DE" sz="1800" i="1"/>
              <a:t>Elemente </a:t>
            </a:r>
            <a:r>
              <a:rPr lang="de-DE" sz="1800" i="1" smtClean="0"/>
              <a:t>Methoden</a:t>
            </a:r>
            <a:r>
              <a:rPr lang="de-DE" sz="1800" smtClean="0"/>
              <a:t>. </a:t>
            </a:r>
            <a:r>
              <a:rPr lang="de-DE" sz="1800"/>
              <a:t>TU Dortmund, 2019.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[3] Verfürth, R. Vorlesungsskript </a:t>
            </a:r>
            <a:r>
              <a:rPr lang="de-DE" sz="1800" i="1" smtClean="0"/>
              <a:t>Numerik II, Finite Elemente</a:t>
            </a:r>
            <a:r>
              <a:rPr lang="de-DE" sz="1800" smtClean="0"/>
              <a:t>. Ruhr-Universität Bochum, 2016. </a:t>
            </a:r>
          </a:p>
          <a:p>
            <a:pPr>
              <a:buNone/>
            </a:pPr>
            <a:r>
              <a:rPr lang="de-DE" sz="1800" smtClean="0"/>
              <a:t>[4] </a:t>
            </a:r>
            <a:r>
              <a:rPr lang="de-DE" sz="1800"/>
              <a:t>Hesthaven, J. S., &amp; Warburton, T</a:t>
            </a:r>
            <a:r>
              <a:rPr lang="de-DE" sz="1800" smtClean="0"/>
              <a:t>. </a:t>
            </a:r>
            <a:r>
              <a:rPr lang="de-DE" sz="1800" i="1"/>
              <a:t>Nodal discontinuous Galerkin methods: algorithms, analysis, and applications</a:t>
            </a:r>
            <a:r>
              <a:rPr lang="de-DE" sz="1800"/>
              <a:t>. Springer Science &amp; Business </a:t>
            </a:r>
            <a:r>
              <a:rPr lang="de-DE" sz="1800" smtClean="0"/>
              <a:t>Media, 2007.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03.02.2020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DG-Verfahren für die LNG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Bildschirmpräsentation (4:3)</PresentationFormat>
  <Paragraphs>79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Diskontinuierlich-Galerkin Verfahren für die Liouville-von-Neumann-Gleichung</vt:lpstr>
      <vt:lpstr>Inhalt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Jäger</cp:lastModifiedBy>
  <cp:revision>393</cp:revision>
  <dcterms:created xsi:type="dcterms:W3CDTF">2017-01-21T10:43:37Z</dcterms:created>
  <dcterms:modified xsi:type="dcterms:W3CDTF">2020-01-27T16:53:59Z</dcterms:modified>
</cp:coreProperties>
</file>