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0" r:id="rId4"/>
    <p:sldId id="300" r:id="rId5"/>
    <p:sldId id="301" r:id="rId6"/>
    <p:sldId id="302" r:id="rId7"/>
    <p:sldId id="308" r:id="rId8"/>
    <p:sldId id="304" r:id="rId9"/>
    <p:sldId id="305" r:id="rId10"/>
    <p:sldId id="306" r:id="rId11"/>
    <p:sldId id="303" r:id="rId12"/>
    <p:sldId id="307" r:id="rId13"/>
    <p:sldId id="309" r:id="rId14"/>
    <p:sldId id="311" r:id="rId15"/>
    <p:sldId id="315" r:id="rId16"/>
    <p:sldId id="312" r:id="rId17"/>
    <p:sldId id="313" r:id="rId18"/>
    <p:sldId id="314" r:id="rId19"/>
    <p:sldId id="310" r:id="rId20"/>
    <p:sldId id="287" r:id="rId21"/>
    <p:sldId id="299"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000"/>
    <a:srgbClr val="0000FF"/>
    <a:srgbClr val="01951A"/>
    <a:srgbClr val="275C00"/>
    <a:srgbClr val="DEFFC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4" autoAdjust="0"/>
  </p:normalViewPr>
  <p:slideViewPr>
    <p:cSldViewPr>
      <p:cViewPr>
        <p:scale>
          <a:sx n="125" d="100"/>
          <a:sy n="125" d="100"/>
        </p:scale>
        <p:origin x="-1224" y="312"/>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07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1A3E4-08F7-470B-B28A-F7F44AD1D267}" type="datetimeFigureOut">
              <a:rPr lang="de-DE" smtClean="0"/>
              <a:pPr/>
              <a:t>11.03.2019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C6EB7-B8C5-4A13-A184-8A045D6E94E6}" type="slidenum">
              <a:rPr lang="de-DE" smtClean="0"/>
              <a:pPr/>
              <a:t>‹Nr.›</a:t>
            </a:fld>
            <a:endParaRPr lang="de-DE"/>
          </a:p>
        </p:txBody>
      </p:sp>
    </p:spTree>
    <p:extLst>
      <p:ext uri="{BB962C8B-B14F-4D97-AF65-F5344CB8AC3E}">
        <p14:creationId xmlns:p14="http://schemas.microsoft.com/office/powerpoint/2010/main" xmlns="" val="253351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f_l,r  bekommen wir aus der Fermi-Dirac-Statistik freier Teilchen. Integration über die zwei senkrechten k-Richtungen kann analytisch durchgeführt werden</a:t>
            </a:r>
          </a:p>
          <a:p>
            <a:endParaRPr lang="de-DE" smtClean="0"/>
          </a:p>
          <a:p>
            <a:r>
              <a:rPr lang="de-DE" smtClean="0"/>
              <a:t>Für q=L_q/2</a:t>
            </a:r>
            <a:r>
              <a:rPr lang="de-DE" baseline="0" smtClean="0"/>
              <a:t> könnte man 0 setzen -&gt; Problem der Reflexion, daher complex absorbing potential … Lukas</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Kostenfunktion, z.B. Energie</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Energie als Kostenfunktion</a:t>
            </a:r>
          </a:p>
          <a:p>
            <a:pPr marL="0" marR="0" indent="0" algn="l" defTabSz="914400" rtl="0" eaLnBrk="1" fontAlgn="auto" latinLnBrk="0" hangingPunct="1">
              <a:lnSpc>
                <a:spcPct val="100000"/>
              </a:lnSpc>
              <a:spcBef>
                <a:spcPts val="0"/>
              </a:spcBef>
              <a:spcAft>
                <a:spcPts val="0"/>
              </a:spcAft>
              <a:buClrTx/>
              <a:buSzTx/>
              <a:buFontTx/>
              <a:buNone/>
              <a:tabLst/>
              <a:defRPr/>
            </a:pPr>
            <a:r>
              <a:rPr lang="de-DE" smtClean="0"/>
              <a:t>Sigma: Oberflächenspannung</a:t>
            </a:r>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Unten:</a:t>
            </a:r>
            <a:r>
              <a:rPr lang="de-DE" baseline="0" smtClean="0"/>
              <a:t> Insbesondere, wenn s größer gleich 1 und d=2 sind schwache Lösungen stetig</a:t>
            </a:r>
            <a:endParaRPr lang="de-DE" smtClean="0"/>
          </a:p>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Cea‘s Lemma: das Gleichheitszeichen nutzt die Galerkin-Orthogonalität.</a:t>
            </a:r>
            <a:r>
              <a:rPr lang="de-DE" baseline="0" smtClean="0"/>
              <a:t> Es kommt darauf an, wie gut V_N den eigentlichen Funktionenraum V approximiert!</a:t>
            </a:r>
          </a:p>
          <a:p>
            <a:r>
              <a:rPr lang="de-DE" baseline="0" smtClean="0"/>
              <a:t>Falls die Distanz (der inf Term hinten) für N gegen unendlich gegen 0 geht, geht also die Ritz-Approximation gegen die echte Lösung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Akzeptoren und Löcher werden aufgrund der Dotierung N_D &gt;&gt; N_A vernachlässigt.</a:t>
            </a:r>
          </a:p>
          <a:p>
            <a:r>
              <a:rPr lang="de-DE" smtClean="0"/>
              <a:t>Randbedingung für Poisson Gleichung aus Forderung nach Ladungsneutralität</a:t>
            </a:r>
            <a:r>
              <a:rPr lang="de-DE" baseline="0" smtClean="0"/>
              <a:t> in ausreichend großer Entfernung</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2</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Achtung, hier steht zwar </a:t>
            </a:r>
            <a:r>
              <a:rPr lang="de-DE" err="1" smtClean="0"/>
              <a:t>x,y</a:t>
            </a:r>
            <a:r>
              <a:rPr lang="de-DE" smtClean="0"/>
              <a:t> aber das physikalische</a:t>
            </a:r>
            <a:r>
              <a:rPr lang="de-DE" baseline="0" smtClean="0"/>
              <a:t> Problem ist eindimensional. Die DGL hingegen 2-dimensional.</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mtClean="0"/>
              <a:t>Ignorieren wir mal kurz die Zeitabhängigkeit von L, dann ist die Lösung sowas wie </a:t>
            </a:r>
            <a:r>
              <a:rPr lang="de-DE" err="1" smtClean="0"/>
              <a:t>exp</a:t>
            </a:r>
            <a:r>
              <a:rPr lang="de-DE" smtClean="0"/>
              <a:t>(L/i </a:t>
            </a:r>
            <a:r>
              <a:rPr lang="de-DE" err="1" smtClean="0"/>
              <a:t>hquer</a:t>
            </a:r>
            <a:r>
              <a:rPr lang="de-DE" baseline="0" smtClean="0"/>
              <a:t> * t)</a:t>
            </a:r>
            <a:br>
              <a:rPr lang="de-DE" baseline="0" smtClean="0"/>
            </a:br>
            <a:r>
              <a:rPr lang="de-DE" baseline="0" smtClean="0"/>
              <a:t>Für positiven </a:t>
            </a:r>
            <a:r>
              <a:rPr lang="de-DE" baseline="0" err="1" smtClean="0"/>
              <a:t>Imaginärteil</a:t>
            </a:r>
            <a:r>
              <a:rPr lang="de-DE" baseline="0" smtClean="0"/>
              <a:t> eines Eigenwertes von L existieren instabile Lösungen</a:t>
            </a:r>
          </a:p>
          <a:p>
            <a:endParaRPr lang="de-DE" baseline="0" smtClean="0"/>
          </a:p>
          <a:p>
            <a:r>
              <a:rPr lang="de-DE" baseline="0" smtClean="0"/>
              <a:t>Zeit-reversible Randbedingungen führen zu symmetrischen </a:t>
            </a:r>
            <a:r>
              <a:rPr lang="de-DE" baseline="0" err="1" smtClean="0"/>
              <a:t>Imaginärteilen</a:t>
            </a:r>
            <a:r>
              <a:rPr lang="de-DE" baseline="0" smtClean="0"/>
              <a:t> der Eigenwerte, daher ex. Zu jedem negativen EW auch ein positiver. -&gt; Schlecht</a:t>
            </a:r>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31DC6EB7-B8C5-4A13-A184-8A045D6E94E6}"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0728"/>
            <a:ext cx="8229600" cy="5145435"/>
          </a:xfrm>
        </p:spPr>
        <p:txBody>
          <a:bodyPr>
            <a:normAutofit/>
          </a:bodyPr>
          <a:lstStyle>
            <a:lvl1pPr>
              <a:defRPr sz="2800"/>
            </a:lvl1pPr>
            <a:lvl2pPr>
              <a:defRPr sz="2400"/>
            </a:lvl2pPr>
            <a:lvl3pPr>
              <a:defRPr sz="20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solidFill>
                  <a:schemeClr val="tx1">
                    <a:lumMod val="85000"/>
                    <a:lumOff val="15000"/>
                  </a:schemeClr>
                </a:solidFill>
              </a:defRPr>
            </a:lvl1pPr>
          </a:lstStyle>
          <a:p>
            <a:r>
              <a:rPr lang="de-DE" smtClean="0"/>
              <a:t>27.01.2017</a:t>
            </a:r>
            <a:endParaRPr lang="de-DE"/>
          </a:p>
        </p:txBody>
      </p:sp>
      <p:sp>
        <p:nvSpPr>
          <p:cNvPr id="5" name="Fußzeilenplatzhalter 4"/>
          <p:cNvSpPr>
            <a:spLocks noGrp="1"/>
          </p:cNvSpPr>
          <p:nvPr>
            <p:ph type="ftr" sz="quarter" idx="11"/>
          </p:nvPr>
        </p:nvSpPr>
        <p:spPr/>
        <p:txBody>
          <a:bodyPr/>
          <a:lstStyle>
            <a:lvl1pPr>
              <a:defRPr>
                <a:solidFill>
                  <a:schemeClr val="tx1">
                    <a:lumMod val="85000"/>
                    <a:lumOff val="1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lvl1pPr>
              <a:defRPr>
                <a:solidFill>
                  <a:schemeClr val="tx1">
                    <a:lumMod val="85000"/>
                    <a:lumOff val="15000"/>
                  </a:schemeClr>
                </a:solidFill>
              </a:defRPr>
            </a:lvl1pPr>
          </a:lstStyle>
          <a:p>
            <a:fld id="{1A73E011-4CD9-4D05-A24A-32BCD9CDCEE7}" type="slidenum">
              <a:rPr lang="de-DE" smtClean="0"/>
              <a:pPr/>
              <a:t>‹Nr.›</a:t>
            </a:fld>
            <a:endParaRPr lang="de-DE"/>
          </a:p>
        </p:txBody>
      </p:sp>
      <p:sp>
        <p:nvSpPr>
          <p:cNvPr id="9" name="Textplatzhalter 8"/>
          <p:cNvSpPr>
            <a:spLocks noGrp="1"/>
          </p:cNvSpPr>
          <p:nvPr>
            <p:ph type="body" sz="quarter" idx="13" hasCustomPrompt="1"/>
          </p:nvPr>
        </p:nvSpPr>
        <p:spPr>
          <a:xfrm>
            <a:off x="6875463" y="6165850"/>
            <a:ext cx="1944687" cy="358775"/>
          </a:xfrm>
        </p:spPr>
        <p:txBody>
          <a:bodyPr>
            <a:normAutofit/>
          </a:bodyPr>
          <a:lstStyle>
            <a:lvl1pPr>
              <a:buNone/>
              <a:defRPr sz="1600"/>
            </a:lvl1pPr>
          </a:lstStyle>
          <a:p>
            <a:pPr lvl="0"/>
            <a:r>
              <a:rPr lang="de-DE" dirty="0" smtClean="0"/>
              <a:t>Quelle: </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r>
              <a:rPr lang="de-DE" smtClean="0"/>
              <a:t>27.01.2017</a:t>
            </a:r>
            <a:endParaRPr lang="de-DE"/>
          </a:p>
        </p:txBody>
      </p:sp>
      <p:sp>
        <p:nvSpPr>
          <p:cNvPr id="8" name="Fußzeilenplatzhalter 7"/>
          <p:cNvSpPr>
            <a:spLocks noGrp="1"/>
          </p:cNvSpPr>
          <p:nvPr>
            <p:ph type="ftr" sz="quarter" idx="11"/>
          </p:nvPr>
        </p:nvSpPr>
        <p:spPr/>
        <p:txBody>
          <a:bodyPr/>
          <a:lstStyle/>
          <a:p>
            <a:r>
              <a:rPr lang="de-DE" smtClean="0"/>
              <a:t>Transmutation – Matthias Jaeger</a:t>
            </a:r>
            <a:endParaRPr lang="de-DE"/>
          </a:p>
        </p:txBody>
      </p:sp>
      <p:sp>
        <p:nvSpPr>
          <p:cNvPr id="9" name="Foliennummernplatzhalter 8"/>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27.01.2017</a:t>
            </a:r>
            <a:endParaRPr lang="de-DE"/>
          </a:p>
        </p:txBody>
      </p:sp>
      <p:sp>
        <p:nvSpPr>
          <p:cNvPr id="3" name="Fußzeilenplatzhalter 2"/>
          <p:cNvSpPr>
            <a:spLocks noGrp="1"/>
          </p:cNvSpPr>
          <p:nvPr>
            <p:ph type="ftr" sz="quarter" idx="11"/>
          </p:nvPr>
        </p:nvSpPr>
        <p:spPr/>
        <p:txBody>
          <a:bodyPr/>
          <a:lstStyle/>
          <a:p>
            <a:r>
              <a:rPr lang="de-DE" smtClean="0"/>
              <a:t>Transmutation – Matthias Jaeger</a:t>
            </a:r>
            <a:endParaRPr lang="de-DE"/>
          </a:p>
        </p:txBody>
      </p:sp>
      <p:sp>
        <p:nvSpPr>
          <p:cNvPr id="4" name="Foliennummernplatzhalter 3"/>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r>
              <a:rPr lang="de-DE" smtClean="0"/>
              <a:t>27.01.2017</a:t>
            </a:r>
            <a:endParaRPr lang="de-DE"/>
          </a:p>
        </p:txBody>
      </p:sp>
      <p:sp>
        <p:nvSpPr>
          <p:cNvPr id="6" name="Fußzeilenplatzhalter 5"/>
          <p:cNvSpPr>
            <a:spLocks noGrp="1"/>
          </p:cNvSpPr>
          <p:nvPr>
            <p:ph type="ftr" sz="quarter" idx="11"/>
          </p:nvPr>
        </p:nvSpPr>
        <p:spPr/>
        <p:txBody>
          <a:bodyPr/>
          <a:lstStyle/>
          <a:p>
            <a:r>
              <a:rPr lang="de-DE" smtClean="0"/>
              <a:t>Transmutation – Matthias Jaeger</a:t>
            </a:r>
            <a:endParaRPr lang="de-DE"/>
          </a:p>
        </p:txBody>
      </p:sp>
      <p:sp>
        <p:nvSpPr>
          <p:cNvPr id="7" name="Foliennummernplatzhalter 6"/>
          <p:cNvSpPr>
            <a:spLocks noGrp="1"/>
          </p:cNvSpPr>
          <p:nvPr>
            <p:ph type="sldNum" sz="quarter" idx="12"/>
          </p:nvPr>
        </p:nvSpPr>
        <p:spPr/>
        <p:txBody>
          <a:bodyPr/>
          <a:lstStyle/>
          <a:p>
            <a:fld id="{1A73E011-4CD9-4D05-A24A-32BCD9CDCEE7}"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a:xfrm>
            <a:off x="0" y="6597352"/>
            <a:ext cx="9144000" cy="260648"/>
          </a:xfrm>
          <a:prstGeom prst="rect">
            <a:avLst/>
          </a:prstGeom>
          <a:gradFill flip="none" rotWithShape="1">
            <a:gsLst>
              <a:gs pos="0">
                <a:srgbClr val="52C000">
                  <a:tint val="66000"/>
                  <a:satMod val="160000"/>
                </a:srgbClr>
              </a:gs>
              <a:gs pos="50000">
                <a:srgbClr val="52C000">
                  <a:tint val="44500"/>
                  <a:satMod val="160000"/>
                </a:srgbClr>
              </a:gs>
              <a:gs pos="100000">
                <a:srgbClr val="52C0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467544" y="629816"/>
            <a:ext cx="8229600" cy="114300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600" y="654775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smtClean="0"/>
              <a:t>27.01.2017</a:t>
            </a:r>
            <a:endParaRPr lang="de-DE"/>
          </a:p>
        </p:txBody>
      </p:sp>
      <p:sp>
        <p:nvSpPr>
          <p:cNvPr id="5" name="Fußzeilenplatzhalter 4"/>
          <p:cNvSpPr>
            <a:spLocks noGrp="1"/>
          </p:cNvSpPr>
          <p:nvPr>
            <p:ph type="ftr" sz="quarter" idx="3"/>
          </p:nvPr>
        </p:nvSpPr>
        <p:spPr>
          <a:xfrm>
            <a:off x="3120600" y="654775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de-DE" smtClean="0"/>
              <a:t>Transmutation – Matthias Jaeger</a:t>
            </a:r>
            <a:endParaRPr lang="de-DE"/>
          </a:p>
        </p:txBody>
      </p:sp>
      <p:sp>
        <p:nvSpPr>
          <p:cNvPr id="6" name="Foliennummernplatzhalter 5"/>
          <p:cNvSpPr>
            <a:spLocks noGrp="1"/>
          </p:cNvSpPr>
          <p:nvPr>
            <p:ph type="sldNum" sz="quarter" idx="4"/>
          </p:nvPr>
        </p:nvSpPr>
        <p:spPr>
          <a:xfrm>
            <a:off x="7006800" y="654775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73E011-4CD9-4D05-A24A-32BCD9CDCEE7}" type="slidenum">
              <a:rPr lang="de-DE" smtClean="0"/>
              <a:pPr/>
              <a:t>‹Nr.›</a:t>
            </a:fld>
            <a:endParaRPr lang="de-DE"/>
          </a:p>
        </p:txBody>
      </p:sp>
      <p:pic>
        <p:nvPicPr>
          <p:cNvPr id="10" name="Grafik 9" descr="tud_logo_cmyk.jpg"/>
          <p:cNvPicPr>
            <a:picLocks noChangeAspect="1"/>
          </p:cNvPicPr>
          <p:nvPr/>
        </p:nvPicPr>
        <p:blipFill>
          <a:blip r:embed="rId14" cstate="print"/>
          <a:stretch>
            <a:fillRect/>
          </a:stretch>
        </p:blipFill>
        <p:spPr>
          <a:xfrm>
            <a:off x="179512" y="44624"/>
            <a:ext cx="2520280" cy="4066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Adobe Arabic" pitchFamily="18" charset="-78"/>
          <a:ea typeface="+mj-ea"/>
          <a:cs typeface="Adobe Arabic" pitchFamily="18" charset="-78"/>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francis.naukas.com/2010/08/11/el-ascenso-y-la-caida-del-rubbiatron-en-zaragoza-laesa-y-el-acelerador-de-energia-propuesto-por-carlo-rubbia/" TargetMode="External"/><Relationship Id="rId2" Type="http://schemas.openxmlformats.org/officeDocument/2006/relationships/hyperlink" Target="https://www.welt.de/img/wissenschaft/mobile101678711/1752509087-ci102l-w1024/fp-atom-teaser2-DW-Kultur-Juelich-jpg.jpg"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j-parc.jp/Transmutation/en/index.html" TargetMode="External"/><Relationship Id="rId2" Type="http://schemas.openxmlformats.org/officeDocument/2006/relationships/hyperlink" Target="http://myrrha.sckcen.be/en/" TargetMode="External"/><Relationship Id="rId1" Type="http://schemas.openxmlformats.org/officeDocument/2006/relationships/slideLayout" Target="../slideLayouts/slideLayout3.xml"/><Relationship Id="rId5" Type="http://schemas.openxmlformats.org/officeDocument/2006/relationships/hyperlink" Target="http://www.nndc.bnl.gov/nudat2/" TargetMode="External"/><Relationship Id="rId4" Type="http://schemas.openxmlformats.org/officeDocument/2006/relationships/hyperlink" Target="https://www.gen-4.org/gif/jcms/c_59461/generation-iv-system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DG</a:t>
            </a:r>
            <a:endParaRPr lang="de-DE"/>
          </a:p>
        </p:txBody>
      </p:sp>
      <p:sp>
        <p:nvSpPr>
          <p:cNvPr id="4" name="Fußzeilenplatzhalter 4"/>
          <p:cNvSpPr>
            <a:spLocks noGrp="1"/>
          </p:cNvSpPr>
          <p:nvPr>
            <p:ph type="ftr" sz="quarter" idx="11"/>
          </p:nvPr>
        </p:nvSpPr>
        <p:spPr>
          <a:xfrm>
            <a:off x="3120600" y="6547757"/>
            <a:ext cx="2895600" cy="365125"/>
          </a:xfrm>
        </p:spPr>
        <p:txBody>
          <a:bodyPr/>
          <a:lstStyle/>
          <a:p>
            <a:r>
              <a:rPr lang="de-DE" smtClean="0">
                <a:solidFill>
                  <a:schemeClr val="tx1"/>
                </a:solidFill>
              </a:rPr>
              <a:t>Matthias Jaeger</a:t>
            </a:r>
            <a:endParaRPr lang="de-DE">
              <a:solidFill>
                <a:schemeClr val="tx1"/>
              </a:solidFill>
            </a:endParaRPr>
          </a:p>
        </p:txBody>
      </p:sp>
      <p:sp>
        <p:nvSpPr>
          <p:cNvPr id="5" name="Datumsplatzhalter 3"/>
          <p:cNvSpPr>
            <a:spLocks noGrp="1"/>
          </p:cNvSpPr>
          <p:nvPr>
            <p:ph type="dt" sz="half" idx="10"/>
          </p:nvPr>
        </p:nvSpPr>
        <p:spPr>
          <a:xfrm>
            <a:off x="-3600" y="6547757"/>
            <a:ext cx="2133600" cy="365125"/>
          </a:xfrm>
        </p:spPr>
        <p:txBody>
          <a:bodyPr/>
          <a:lstStyle/>
          <a:p>
            <a:r>
              <a:rPr lang="de-DE" smtClean="0">
                <a:solidFill>
                  <a:schemeClr val="tx1"/>
                </a:solidFill>
              </a:rPr>
              <a:t>27.01.2017</a:t>
            </a:r>
            <a:endParaRPr lang="de-DE">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Unterscheidung nach Geschwindigkeit des Teilchens erforderlich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10</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9" name="Gerade Verbindung mit Pfeil 8"/>
          <p:cNvCxnSpPr/>
          <p:nvPr/>
        </p:nvCxnSpPr>
        <p:spPr>
          <a:xfrm flipH="1">
            <a:off x="2051720" y="2132856"/>
            <a:ext cx="1728192"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076056" y="2132856"/>
            <a:ext cx="180020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611560" y="2564904"/>
            <a:ext cx="3528392" cy="240065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err="1" smtClean="0">
                <a:latin typeface="Adobe Arabic" pitchFamily="18" charset="-78"/>
                <a:cs typeface="Adobe Arabic" pitchFamily="18" charset="-78"/>
              </a:rPr>
              <a:t>Ortsraum</a:t>
            </a:r>
            <a:endParaRPr lang="de-DE" sz="2000" b="1" smtClean="0">
              <a:latin typeface="Adobe Arabic" pitchFamily="18" charset="-78"/>
              <a:cs typeface="Adobe Arabic" pitchFamily="18" charset="-78"/>
            </a:endParaRPr>
          </a:p>
          <a:p>
            <a:endParaRPr lang="de-DE" sz="2000">
              <a:latin typeface="Adobe Arabic" pitchFamily="18" charset="-78"/>
              <a:cs typeface="Adobe Arabic" pitchFamily="18" charset="-78"/>
            </a:endParaRPr>
          </a:p>
          <a:p>
            <a:endParaRPr lang="de-DE" sz="2000" smtClean="0">
              <a:latin typeface="Adobe Arabic" pitchFamily="18" charset="-78"/>
              <a:cs typeface="Adobe Arabic" pitchFamily="18" charset="-78"/>
            </a:endParaRPr>
          </a:p>
          <a:p>
            <a:r>
              <a:rPr lang="de-DE" sz="2000" smtClean="0">
                <a:latin typeface="Adobe Arabic" pitchFamily="18" charset="-78"/>
                <a:cs typeface="Adobe Arabic" pitchFamily="18" charset="-78"/>
              </a:rPr>
              <a:t>Brauchen nach der </a:t>
            </a:r>
            <a:r>
              <a:rPr lang="de-DE" sz="2000" err="1" smtClean="0">
                <a:latin typeface="Adobe Arabic" pitchFamily="18" charset="-78"/>
                <a:cs typeface="Adobe Arabic" pitchFamily="18" charset="-78"/>
              </a:rPr>
              <a:t>Diskretisierung</a:t>
            </a:r>
            <a:r>
              <a:rPr lang="de-DE" sz="2000" smtClean="0">
                <a:latin typeface="Adobe Arabic" pitchFamily="18" charset="-78"/>
                <a:cs typeface="Adobe Arabic" pitchFamily="18" charset="-78"/>
              </a:rPr>
              <a:t> DFT</a:t>
            </a: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um Randbedingung für </a:t>
            </a:r>
            <a:r>
              <a:rPr lang="de-DE" sz="2000" i="1" err="1" smtClean="0">
                <a:latin typeface="Adobe Arabic" pitchFamily="18" charset="-78"/>
                <a:cs typeface="Adobe Arabic" pitchFamily="18" charset="-78"/>
              </a:rPr>
              <a:t>inflow</a:t>
            </a:r>
            <a:r>
              <a:rPr lang="de-DE" sz="2000" smtClean="0">
                <a:latin typeface="Adobe Arabic" pitchFamily="18" charset="-78"/>
                <a:cs typeface="Adobe Arabic" pitchFamily="18" charset="-78"/>
              </a:rPr>
              <a:t> (links)</a:t>
            </a:r>
          </a:p>
          <a:p>
            <a:r>
              <a:rPr lang="de-DE" sz="2000" smtClean="0">
                <a:latin typeface="Adobe Arabic" pitchFamily="18" charset="-78"/>
                <a:cs typeface="Adobe Arabic" pitchFamily="18" charset="-78"/>
              </a:rPr>
              <a:t>und </a:t>
            </a:r>
            <a:r>
              <a:rPr lang="de-DE" sz="2000" i="1">
                <a:latin typeface="Adobe Arabic" pitchFamily="18" charset="-78"/>
                <a:cs typeface="Adobe Arabic" pitchFamily="18" charset="-78"/>
              </a:rPr>
              <a:t>inflow</a:t>
            </a:r>
            <a:r>
              <a:rPr lang="de-DE" sz="2000">
                <a:latin typeface="Adobe Arabic" pitchFamily="18" charset="-78"/>
                <a:cs typeface="Adobe Arabic" pitchFamily="18" charset="-78"/>
              </a:rPr>
              <a:t> </a:t>
            </a:r>
            <a:r>
              <a:rPr lang="de-DE" sz="2000" smtClean="0">
                <a:latin typeface="Adobe Arabic" pitchFamily="18" charset="-78"/>
                <a:cs typeface="Adobe Arabic" pitchFamily="18" charset="-78"/>
              </a:rPr>
              <a:t>(rechts) setzen zu können</a:t>
            </a:r>
            <a:endParaRPr lang="de-DE" sz="2000">
              <a:latin typeface="Adobe Arabic" pitchFamily="18" charset="-78"/>
              <a:cs typeface="Adobe Arabic" pitchFamily="18" charset="-78"/>
            </a:endParaRPr>
          </a:p>
        </p:txBody>
      </p:sp>
      <p:sp>
        <p:nvSpPr>
          <p:cNvPr id="100" name="Textfeld 99"/>
          <p:cNvSpPr txBox="1"/>
          <p:nvPr/>
        </p:nvSpPr>
        <p:spPr>
          <a:xfrm>
            <a:off x="4788024" y="2565641"/>
            <a:ext cx="4104456" cy="4247317"/>
          </a:xfrm>
          <a:prstGeom prst="rect">
            <a:avLst/>
          </a:prstGeom>
          <a:noFill/>
        </p:spPr>
        <p:txBody>
          <a:bodyPr wrap="square" rtlCol="0">
            <a:spAutoFit/>
          </a:bodyPr>
          <a:lstStyle/>
          <a:p>
            <a:r>
              <a:rPr lang="de-DE" sz="2000" err="1" smtClean="0">
                <a:latin typeface="Adobe Arabic" pitchFamily="18" charset="-78"/>
                <a:cs typeface="Adobe Arabic" pitchFamily="18" charset="-78"/>
              </a:rPr>
              <a:t>LvN</a:t>
            </a:r>
            <a:r>
              <a:rPr lang="de-DE" sz="2000" smtClean="0">
                <a:latin typeface="Adobe Arabic" pitchFamily="18" charset="-78"/>
                <a:cs typeface="Adobe Arabic" pitchFamily="18" charset="-78"/>
              </a:rPr>
              <a:t> im </a:t>
            </a:r>
            <a:r>
              <a:rPr lang="de-DE" sz="2000" b="1" smtClean="0">
                <a:latin typeface="Adobe Arabic" pitchFamily="18" charset="-78"/>
                <a:cs typeface="Adobe Arabic" pitchFamily="18" charset="-78"/>
              </a:rPr>
              <a:t>Phasenraum</a:t>
            </a:r>
            <a:r>
              <a:rPr lang="de-DE" sz="2000" smtClean="0">
                <a:latin typeface="Adobe Arabic" pitchFamily="18" charset="-78"/>
                <a:cs typeface="Adobe Arabic" pitchFamily="18" charset="-78"/>
              </a:rPr>
              <a:t> 	</a:t>
            </a:r>
          </a:p>
          <a:p>
            <a:r>
              <a:rPr lang="de-DE" sz="2000">
                <a:latin typeface="Adobe Arabic" pitchFamily="18" charset="-78"/>
                <a:cs typeface="Adobe Arabic" pitchFamily="18" charset="-78"/>
              </a:rPr>
              <a:t>	</a:t>
            </a:r>
            <a:r>
              <a:rPr lang="de-DE" sz="2000" smtClean="0">
                <a:latin typeface="Lucida Sans Unicode"/>
                <a:cs typeface="Lucida Sans Unicode"/>
              </a:rPr>
              <a:t>≙ </a:t>
            </a:r>
            <a:r>
              <a:rPr lang="de-DE" sz="2000" smtClean="0">
                <a:latin typeface="Adobe Arabic" pitchFamily="18" charset="-78"/>
                <a:cs typeface="Adobe Arabic" pitchFamily="18" charset="-78"/>
              </a:rPr>
              <a:t>Wigner-Transportgleichung (WTE)</a:t>
            </a:r>
          </a:p>
          <a:p>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Wahrscheinlichkeitsverteilung im Phasenraum :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Wigner-Funktion </a:t>
            </a:r>
            <a:br>
              <a:rPr lang="de-DE" sz="2000" smtClean="0">
                <a:latin typeface="Adobe Arabic" pitchFamily="18" charset="-78"/>
                <a:cs typeface="Adobe Arabic" pitchFamily="18" charset="-78"/>
              </a:rPr>
            </a:br>
            <a:r>
              <a:rPr lang="de-DE" sz="2000" smtClean="0">
                <a:latin typeface="Adobe Arabic" pitchFamily="18" charset="-78"/>
                <a:cs typeface="Adobe Arabic" pitchFamily="18" charset="-78"/>
              </a:rPr>
              <a:t>        = Wigner-Transformierte des Dichteoperators</a:t>
            </a:r>
          </a:p>
          <a:p>
            <a:endParaRPr lang="de-DE" sz="2000">
              <a:latin typeface="Adobe Arabic" pitchFamily="18" charset="-78"/>
              <a:cs typeface="Adobe Arabic" pitchFamily="18" charset="-78"/>
            </a:endParaRPr>
          </a:p>
          <a:p>
            <a:pPr lvl="1"/>
            <a:endParaRPr lang="de-DE" sz="2000" smtClean="0">
              <a:latin typeface="Adobe Arabic" pitchFamily="18" charset="-78"/>
              <a:cs typeface="Adobe Arabic" pitchFamily="18" charset="-78"/>
            </a:endParaRPr>
          </a:p>
          <a:p>
            <a:pPr lvl="1"/>
            <a:endParaRPr lang="de-DE" sz="2000">
              <a:latin typeface="Adobe Arabic" pitchFamily="18" charset="-78"/>
              <a:cs typeface="Adobe Arabic" pitchFamily="18" charset="-78"/>
            </a:endParaRPr>
          </a:p>
          <a:p>
            <a:pPr>
              <a:lnSpc>
                <a:spcPct val="150000"/>
              </a:lnSpc>
            </a:pPr>
            <a:endParaRPr lang="de-DE" sz="2000">
              <a:latin typeface="Adobe Arabic" pitchFamily="18" charset="-78"/>
              <a:cs typeface="Adobe Arabic" pitchFamily="18" charset="-78"/>
            </a:endParaRPr>
          </a:p>
          <a:p>
            <a:r>
              <a:rPr lang="de-DE" sz="2000" smtClean="0">
                <a:latin typeface="Adobe Arabic" pitchFamily="18" charset="-78"/>
                <a:cs typeface="Adobe Arabic" pitchFamily="18" charset="-78"/>
              </a:rPr>
              <a:t>Keine weitere RB nötig, da k-Abhängigkeit in der WTE als Integral ausgedrückt</a:t>
            </a:r>
          </a:p>
          <a:p>
            <a:endParaRPr lang="de-DE" sz="2000">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856" y="3933056"/>
            <a:ext cx="635298" cy="210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09" name="Gerade Verbindung 108"/>
          <p:cNvCxnSpPr/>
          <p:nvPr/>
        </p:nvCxnSpPr>
        <p:spPr>
          <a:xfrm>
            <a:off x="4499992" y="2708920"/>
            <a:ext cx="0" cy="367240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02023" y="2996952"/>
            <a:ext cx="1913793" cy="363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61575" y="5884713"/>
            <a:ext cx="1234161" cy="333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0" name="Gerade Verbindung 19"/>
          <p:cNvCxnSpPr/>
          <p:nvPr/>
        </p:nvCxnSpPr>
        <p:spPr>
          <a:xfrm flipV="1">
            <a:off x="1002023" y="2996952"/>
            <a:ext cx="1913793" cy="363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00193" y="3866558"/>
            <a:ext cx="576064" cy="2350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478330" y="4869160"/>
            <a:ext cx="2369269" cy="6250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4" name="Rechteck 23"/>
          <p:cNvSpPr/>
          <p:nvPr/>
        </p:nvSpPr>
        <p:spPr>
          <a:xfrm>
            <a:off x="8005251" y="5209455"/>
            <a:ext cx="383438" cy="307777"/>
          </a:xfrm>
          <a:prstGeom prst="rect">
            <a:avLst/>
          </a:prstGeom>
        </p:spPr>
        <p:txBody>
          <a:bodyPr wrap="none">
            <a:spAutoFit/>
          </a:bodyPr>
          <a:lstStyle/>
          <a:p>
            <a:r>
              <a:rPr lang="de-DE" sz="1400">
                <a:solidFill>
                  <a:srgbClr val="0070C0"/>
                </a:solidFill>
                <a:latin typeface="Arial" panose="020B0604020202020204" pitchFamily="34" charset="0"/>
                <a:cs typeface="Arial" panose="020B0604020202020204" pitchFamily="34" charset="0"/>
              </a:rPr>
              <a:t>[1]</a:t>
            </a:r>
          </a:p>
        </p:txBody>
      </p:sp>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105650" y="3933056"/>
            <a:ext cx="1620332" cy="2350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95559" y="5000523"/>
            <a:ext cx="2591569" cy="7256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2948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11</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182" y="2608180"/>
            <a:ext cx="1662881" cy="964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68862" y="2626184"/>
            <a:ext cx="3006675" cy="7632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491880" y="2862714"/>
            <a:ext cx="1314150" cy="4035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mit Pfeil 8"/>
          <p:cNvCxnSpPr>
            <a:endCxn id="4099" idx="1"/>
          </p:cNvCxnSpPr>
          <p:nvPr/>
        </p:nvCxnSpPr>
        <p:spPr>
          <a:xfrm flipV="1">
            <a:off x="3779912" y="3007814"/>
            <a:ext cx="1088950" cy="925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Inhaltsplatzhalter 1"/>
          <p:cNvSpPr txBox="1">
            <a:spLocks/>
          </p:cNvSpPr>
          <p:nvPr/>
        </p:nvSpPr>
        <p:spPr>
          <a:xfrm>
            <a:off x="1115616" y="4077072"/>
            <a:ext cx="4031564" cy="1943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Elektron-Elektron-WW.</a:t>
            </a:r>
          </a:p>
          <a:p>
            <a:r>
              <a:rPr lang="de-DE" sz="2400" smtClean="0"/>
              <a:t>Elektron-Phonon-WW.</a:t>
            </a:r>
          </a:p>
          <a:p>
            <a:r>
              <a:rPr lang="de-DE" sz="2400" smtClean="0"/>
              <a:t>Heterostruktur-Potential</a:t>
            </a:r>
          </a:p>
          <a:p>
            <a:r>
              <a:rPr lang="de-DE" sz="2400" smtClean="0"/>
              <a:t>Extern angelegtes Feld</a:t>
            </a:r>
          </a:p>
        </p:txBody>
      </p:sp>
      <p:cxnSp>
        <p:nvCxnSpPr>
          <p:cNvPr id="14" name="Gerade Verbindung 13"/>
          <p:cNvCxnSpPr/>
          <p:nvPr/>
        </p:nvCxnSpPr>
        <p:spPr>
          <a:xfrm flipV="1">
            <a:off x="1331640" y="4581128"/>
            <a:ext cx="3240360" cy="36004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Inhaltsplatzhalter 1"/>
          <p:cNvSpPr txBox="1">
            <a:spLocks/>
          </p:cNvSpPr>
          <p:nvPr/>
        </p:nvSpPr>
        <p:spPr>
          <a:xfrm>
            <a:off x="4644008" y="4077072"/>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FFC000"/>
                </a:solidFill>
              </a:rPr>
              <a:t>verbleibt unberücksichtigt</a:t>
            </a:r>
          </a:p>
        </p:txBody>
      </p:sp>
      <p:sp>
        <p:nvSpPr>
          <p:cNvPr id="15" name="Textfeld 14"/>
          <p:cNvSpPr txBox="1"/>
          <p:nvPr/>
        </p:nvSpPr>
        <p:spPr>
          <a:xfrm>
            <a:off x="4734022" y="5049049"/>
            <a:ext cx="990106" cy="830997"/>
          </a:xfrm>
          <a:prstGeom prst="rect">
            <a:avLst/>
          </a:prstGeom>
          <a:noFill/>
        </p:spPr>
        <p:txBody>
          <a:bodyPr wrap="square" rtlCol="0">
            <a:spAutoFit/>
          </a:bodyPr>
          <a:lstStyle/>
          <a:p>
            <a:r>
              <a:rPr lang="de-DE" sz="2400" smtClean="0">
                <a:solidFill>
                  <a:srgbClr val="52C000"/>
                </a:solidFill>
                <a:latin typeface="Wingdings" panose="05000000000000000000" pitchFamily="2" charset="2"/>
              </a:rPr>
              <a:t>ü</a:t>
            </a:r>
          </a:p>
          <a:p>
            <a:r>
              <a:rPr lang="de-DE" sz="2400">
                <a:solidFill>
                  <a:srgbClr val="52C000"/>
                </a:solidFill>
                <a:latin typeface="Wingdings" panose="05000000000000000000" pitchFamily="2" charset="2"/>
              </a:rPr>
              <a:t>ü</a:t>
            </a:r>
            <a:endParaRPr lang="de-DE">
              <a:solidFill>
                <a:srgbClr val="52C000"/>
              </a:solidFill>
              <a:latin typeface="Wingdings" panose="05000000000000000000" pitchFamily="2" charset="2"/>
            </a:endParaRPr>
          </a:p>
        </p:txBody>
      </p:sp>
      <p:sp>
        <p:nvSpPr>
          <p:cNvPr id="29" name="Inhaltsplatzhalter 1"/>
          <p:cNvSpPr txBox="1">
            <a:spLocks/>
          </p:cNvSpPr>
          <p:nvPr/>
        </p:nvSpPr>
        <p:spPr>
          <a:xfrm>
            <a:off x="4644008" y="3645024"/>
            <a:ext cx="4031564" cy="97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sz="2400" smtClean="0"/>
          </a:p>
          <a:p>
            <a:pPr marL="0" indent="0">
              <a:buNone/>
            </a:pPr>
            <a:r>
              <a:rPr lang="de-DE" sz="2400" smtClean="0">
                <a:solidFill>
                  <a:srgbClr val="0070C0"/>
                </a:solidFill>
              </a:rPr>
              <a:t>zunächst unbekannt</a:t>
            </a: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2051"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52570" y="1844824"/>
            <a:ext cx="6659790" cy="4577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151256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12</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Selbstkonsistentes Potential</a:t>
            </a: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387260"/>
            <a:ext cx="7596336" cy="439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83768" y="5699628"/>
            <a:ext cx="4572000" cy="393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Textfeld 11"/>
          <p:cNvSpPr txBox="1"/>
          <p:nvPr/>
        </p:nvSpPr>
        <p:spPr>
          <a:xfrm>
            <a:off x="2987824" y="2963324"/>
            <a:ext cx="3672408" cy="2677656"/>
          </a:xfrm>
          <a:prstGeom prst="rect">
            <a:avLst/>
          </a:prstGeom>
          <a:noFill/>
        </p:spPr>
        <p:txBody>
          <a:bodyPr wrap="square" rtlCol="0">
            <a:spAutoFit/>
          </a:bodyPr>
          <a:lstStyle/>
          <a:p>
            <a:pPr algn="ctr"/>
            <a:r>
              <a:rPr lang="de-DE" sz="2400" smtClean="0">
                <a:latin typeface="Adobe Arabic" pitchFamily="18" charset="-78"/>
                <a:cs typeface="Adobe Arabic" pitchFamily="18" charset="-78"/>
              </a:rPr>
              <a:t>Liouville-von-Neumann-Gleichung</a:t>
            </a: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endParaRPr lang="de-DE" sz="2400" smtClean="0">
              <a:latin typeface="Adobe Arabic" pitchFamily="18" charset="-78"/>
              <a:cs typeface="Adobe Arabic" pitchFamily="18" charset="-78"/>
            </a:endParaRPr>
          </a:p>
          <a:p>
            <a:pPr algn="ctr"/>
            <a:endParaRPr lang="de-DE" sz="2400">
              <a:latin typeface="Adobe Arabic" pitchFamily="18" charset="-78"/>
              <a:cs typeface="Adobe Arabic" pitchFamily="18" charset="-78"/>
            </a:endParaRPr>
          </a:p>
          <a:p>
            <a:pPr algn="ctr"/>
            <a:r>
              <a:rPr lang="de-DE" sz="2400" smtClean="0">
                <a:latin typeface="Adobe Arabic" pitchFamily="18" charset="-78"/>
                <a:cs typeface="Adobe Arabic" pitchFamily="18" charset="-78"/>
              </a:rPr>
              <a:t>Poisson-Gleichung</a:t>
            </a:r>
          </a:p>
        </p:txBody>
      </p:sp>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76961" y="1745662"/>
            <a:ext cx="238125" cy="209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06704" y="1655635"/>
            <a:ext cx="223267" cy="1800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3" name="Textfeld 12"/>
          <p:cNvSpPr txBox="1"/>
          <p:nvPr/>
        </p:nvSpPr>
        <p:spPr>
          <a:xfrm>
            <a:off x="6516216" y="1239143"/>
            <a:ext cx="2448272" cy="461665"/>
          </a:xfrm>
          <a:prstGeom prst="rect">
            <a:avLst/>
          </a:prstGeom>
          <a:noFill/>
        </p:spPr>
        <p:txBody>
          <a:bodyPr wrap="square" rtlCol="0">
            <a:spAutoFit/>
          </a:bodyPr>
          <a:lstStyle/>
          <a:p>
            <a:r>
              <a:rPr lang="de-DE" sz="2400" i="1" smtClean="0">
                <a:latin typeface="Adobe Arabic" pitchFamily="18" charset="-78"/>
                <a:cs typeface="Adobe Arabic" pitchFamily="18" charset="-78"/>
              </a:rPr>
              <a:t>Initial Guess</a:t>
            </a:r>
            <a:endParaRPr lang="de-DE" sz="2400" i="1">
              <a:latin typeface="Adobe Arabic" pitchFamily="18" charset="-78"/>
              <a:cs typeface="Adobe Arabic" pitchFamily="18" charset="-78"/>
            </a:endParaRPr>
          </a:p>
        </p:txBody>
      </p:sp>
      <p:cxnSp>
        <p:nvCxnSpPr>
          <p:cNvPr id="19" name="Gerade Verbindung mit Pfeil 18"/>
          <p:cNvCxnSpPr/>
          <p:nvPr/>
        </p:nvCxnSpPr>
        <p:spPr>
          <a:xfrm flipH="1">
            <a:off x="5868144" y="1955212"/>
            <a:ext cx="648072" cy="43204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Bogen 25"/>
          <p:cNvSpPr/>
          <p:nvPr/>
        </p:nvSpPr>
        <p:spPr>
          <a:xfrm>
            <a:off x="6372200" y="3429000"/>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Bogen 34"/>
          <p:cNvSpPr/>
          <p:nvPr/>
        </p:nvSpPr>
        <p:spPr>
          <a:xfrm rot="10800000">
            <a:off x="2123729" y="3501007"/>
            <a:ext cx="1151576" cy="1728192"/>
          </a:xfrm>
          <a:prstGeom prst="arc">
            <a:avLst>
              <a:gd name="adj1" fmla="val 17228068"/>
              <a:gd name="adj2" fmla="val 5196684"/>
            </a:avLst>
          </a:prstGeom>
          <a:ln w="19050">
            <a:solidFill>
              <a:srgbClr val="52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104"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59088" y="4138665"/>
            <a:ext cx="670131" cy="3269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5"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302163" y="4189563"/>
            <a:ext cx="678755" cy="351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827282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Discontinuous Galerkin Verfahren</a:t>
            </a:r>
          </a:p>
          <a:p>
            <a:pPr marL="0" indent="0">
              <a:buNone/>
            </a:pPr>
            <a:r>
              <a:rPr lang="de-DE" sz="3200"/>
              <a:t>	</a:t>
            </a:r>
            <a:r>
              <a:rPr lang="de-DE" sz="3200" smtClean="0"/>
              <a:t>		= erweitertes FEM Verfahren</a:t>
            </a:r>
          </a:p>
          <a:p>
            <a:pPr marL="0" indent="0">
              <a:buNone/>
            </a:pPr>
            <a:r>
              <a:rPr lang="de-DE" sz="3200" smtClean="0"/>
              <a:t>Idee FEM: </a:t>
            </a:r>
          </a:p>
          <a:p>
            <a:pPr marL="514350" indent="-514350">
              <a:buFont typeface="+mj-lt"/>
              <a:buAutoNum type="arabicPeriod"/>
            </a:pPr>
            <a:r>
              <a:rPr lang="de-DE" sz="3200" smtClean="0"/>
              <a:t>Ritz-Galerkin-Ansatz: Formuliere das Problem als Variations-problem zur Minimierung einer Kostenfunktion</a:t>
            </a:r>
          </a:p>
          <a:p>
            <a:pPr marL="514350" indent="-514350">
              <a:buFont typeface="+mj-lt"/>
              <a:buAutoNum type="arabicPeriod"/>
            </a:pPr>
            <a:r>
              <a:rPr lang="de-DE" sz="3200" smtClean="0"/>
              <a:t>Approximiere Lösung               einer pDGL durch       auf endlichdimensionalem Funktionenraum</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07065" y="4356836"/>
            <a:ext cx="580641" cy="4196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02809" y="3891023"/>
            <a:ext cx="966684" cy="3570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32560" y="3997595"/>
            <a:ext cx="435784" cy="2804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107026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Ritz-Galerkin-Ansatz (Schwache Formulierung)</a:t>
            </a:r>
          </a:p>
          <a:p>
            <a:pPr marL="0" indent="0">
              <a:buNone/>
            </a:pPr>
            <a:endParaRPr lang="de-DE" sz="3200"/>
          </a:p>
          <a:p>
            <a:pPr marL="0" indent="0">
              <a:buNone/>
            </a:pPr>
            <a:endParaRPr lang="de-DE" sz="3200" smtClean="0"/>
          </a:p>
          <a:p>
            <a:pPr marL="0" indent="0">
              <a:buNone/>
            </a:pPr>
            <a:endParaRPr lang="de-DE" sz="3200"/>
          </a:p>
          <a:p>
            <a:pPr marL="0" indent="0">
              <a:buNone/>
            </a:pPr>
            <a:endParaRPr lang="de-DE" sz="3200" smtClean="0"/>
          </a:p>
          <a:p>
            <a:pPr marL="0" indent="0">
              <a:buNone/>
            </a:pPr>
            <a:endParaRPr lang="de-DE" sz="3200"/>
          </a:p>
          <a:p>
            <a:pPr marL="0" indent="0">
              <a:buNone/>
            </a:pPr>
            <a:r>
              <a:rPr lang="de-DE" smtClean="0"/>
              <a:t>Identifiziere im Bsp. Bilinearform und Linearform</a:t>
            </a:r>
          </a:p>
          <a:p>
            <a:pPr marL="0" indent="0">
              <a:buNone/>
            </a:pPr>
            <a:endParaRPr lang="de-DE" sz="4000"/>
          </a:p>
          <a:p>
            <a:pPr marL="0" indent="0">
              <a:buNone/>
            </a:pPr>
            <a:r>
              <a:rPr lang="de-DE" smtClean="0"/>
              <a:t>Schwache Formulierung: Finde           ,  , sodass</a:t>
            </a:r>
          </a:p>
        </p:txBody>
      </p:sp>
      <p:sp>
        <p:nvSpPr>
          <p:cNvPr id="2" name="Rechteck 1"/>
          <p:cNvSpPr/>
          <p:nvPr/>
        </p:nvSpPr>
        <p:spPr>
          <a:xfrm>
            <a:off x="827584" y="1772816"/>
            <a:ext cx="7848872" cy="2664296"/>
          </a:xfrm>
          <a:prstGeom prst="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899592" y="1844824"/>
            <a:ext cx="4464496" cy="2554545"/>
          </a:xfrm>
          <a:prstGeom prst="rect">
            <a:avLst/>
          </a:prstGeom>
          <a:noFill/>
        </p:spPr>
        <p:txBody>
          <a:bodyPr wrap="square" rtlCol="0">
            <a:spAutoFit/>
          </a:bodyPr>
          <a:lstStyle/>
          <a:p>
            <a:r>
              <a:rPr lang="de-DE" sz="2400" smtClean="0">
                <a:latin typeface="Adobe Arabic" pitchFamily="18" charset="-78"/>
                <a:cs typeface="Adobe Arabic" pitchFamily="18" charset="-78"/>
              </a:rPr>
              <a:t>Bsp. Membran-Problem</a:t>
            </a:r>
          </a:p>
          <a:p>
            <a:endParaRPr lang="de-DE" sz="2400">
              <a:latin typeface="Adobe Arabic" pitchFamily="18" charset="-78"/>
              <a:cs typeface="Adobe Arabic" pitchFamily="18" charset="-78"/>
            </a:endParaRPr>
          </a:p>
          <a:p>
            <a:endParaRPr lang="de-DE" sz="24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endParaRPr lang="de-DE" sz="1200" smtClean="0">
              <a:latin typeface="Adobe Arabic" pitchFamily="18" charset="-78"/>
              <a:cs typeface="Adobe Arabic" pitchFamily="18" charset="-78"/>
            </a:endParaRPr>
          </a:p>
          <a:p>
            <a:endParaRPr lang="de-DE" sz="2400">
              <a:latin typeface="Adobe Arabic" pitchFamily="18" charset="-78"/>
              <a:cs typeface="Adobe Arabic" pitchFamily="18" charset="-78"/>
            </a:endParaRPr>
          </a:p>
          <a:p>
            <a:r>
              <a:rPr lang="de-DE" sz="2400" smtClean="0">
                <a:latin typeface="Adobe Arabic" pitchFamily="18" charset="-78"/>
                <a:cs typeface="Adobe Arabic" pitchFamily="18" charset="-78"/>
              </a:rPr>
              <a:t>	Euler-Lagrange-Gleichung:</a:t>
            </a:r>
            <a:endParaRPr lang="de-DE">
              <a:latin typeface="Adobe Arabic" pitchFamily="18" charset="-78"/>
              <a:cs typeface="Adobe Arabic" pitchFamily="18" charset="-78"/>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76409" y="1988840"/>
            <a:ext cx="1625160" cy="455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92406" y="2515884"/>
            <a:ext cx="2655193" cy="4854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92406" y="3068454"/>
            <a:ext cx="1675607" cy="4983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43608" y="2381974"/>
            <a:ext cx="3344437" cy="13034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52020" y="3856838"/>
            <a:ext cx="2974107" cy="4956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3" name="Gerade Verbindung mit Pfeil 12"/>
          <p:cNvCxnSpPr/>
          <p:nvPr/>
        </p:nvCxnSpPr>
        <p:spPr>
          <a:xfrm>
            <a:off x="1191816" y="4097060"/>
            <a:ext cx="576064" cy="0"/>
          </a:xfrm>
          <a:prstGeom prst="straightConnector1">
            <a:avLst/>
          </a:prstGeom>
          <a:ln>
            <a:solidFill>
              <a:srgbClr val="52C000"/>
            </a:solidFill>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06748" y="5085184"/>
            <a:ext cx="4499992" cy="5310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938501" y="3947726"/>
            <a:ext cx="785068" cy="228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15" name="Gruppieren 14"/>
          <p:cNvGrpSpPr/>
          <p:nvPr/>
        </p:nvGrpSpPr>
        <p:grpSpPr>
          <a:xfrm>
            <a:off x="5807816" y="5735667"/>
            <a:ext cx="3045105" cy="431528"/>
            <a:chOff x="5697386" y="5735667"/>
            <a:chExt cx="3045105" cy="431528"/>
          </a:xfrm>
        </p:grpSpPr>
        <p:pic>
          <p:nvPicPr>
            <p:cNvPr id="1032"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Lst>
          </p:spPr>
        </p:pic>
        <p:pic>
          <p:nvPicPr>
            <p:cNvPr id="1034" name="Picture 10"/>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6" name="Rechteck 15"/>
          <p:cNvSpPr/>
          <p:nvPr/>
        </p:nvSpPr>
        <p:spPr>
          <a:xfrm>
            <a:off x="5834558" y="5776568"/>
            <a:ext cx="3057922" cy="3651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5" name="Picture 11"/>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954586" y="5803237"/>
            <a:ext cx="811002" cy="2965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998368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544616"/>
          </a:xfrm>
        </p:spPr>
        <p:txBody>
          <a:bodyPr>
            <a:normAutofit/>
          </a:bodyPr>
          <a:lstStyle/>
          <a:p>
            <a:pPr marL="0" indent="0">
              <a:buNone/>
            </a:pPr>
            <a:r>
              <a:rPr lang="de-DE" sz="3200" b="1" smtClean="0"/>
              <a:t>Sobolev-Raum</a:t>
            </a:r>
          </a:p>
          <a:p>
            <a:pPr marL="0" indent="0">
              <a:buNone/>
            </a:pPr>
            <a:r>
              <a:rPr lang="de-DE" smtClean="0"/>
              <a:t>Starke Form			         Schwache Form</a:t>
            </a:r>
          </a:p>
          <a:p>
            <a:pPr marL="0" indent="0">
              <a:buNone/>
            </a:pPr>
            <a:endParaRPr lang="de-DE"/>
          </a:p>
          <a:p>
            <a:pPr marL="0" indent="0">
              <a:buNone/>
            </a:pPr>
            <a:endParaRPr lang="de-DE" smtClean="0"/>
          </a:p>
          <a:p>
            <a:pPr marL="0" indent="0">
              <a:buNone/>
            </a:pPr>
            <a:r>
              <a:rPr lang="de-DE" smtClean="0"/>
              <a:t>Links: mehr Regularität verlangt</a:t>
            </a:r>
          </a:p>
          <a:p>
            <a:pPr marL="0" indent="0">
              <a:buNone/>
            </a:pPr>
            <a:r>
              <a:rPr lang="de-DE"/>
              <a:t>	</a:t>
            </a:r>
            <a:r>
              <a:rPr lang="de-DE" smtClean="0"/>
              <a:t>Schwache Lösungen sind in Sobolev-Räumen definiert</a:t>
            </a:r>
          </a:p>
          <a:p>
            <a:pPr marL="0" indent="0">
              <a:buNone/>
            </a:pPr>
            <a:endParaRPr lang="de-DE"/>
          </a:p>
          <a:p>
            <a:pPr marL="0" indent="0">
              <a:buNone/>
            </a:pPr>
            <a:endParaRPr lang="de-DE"/>
          </a:p>
          <a:p>
            <a:pPr marL="0" indent="0">
              <a:buNone/>
            </a:pPr>
            <a:endParaRPr lang="de-DE" smtClean="0"/>
          </a:p>
          <a:p>
            <a:pPr marL="0" indent="0">
              <a:buNone/>
            </a:pPr>
            <a:r>
              <a:rPr lang="de-DE" smtClean="0"/>
              <a:t>2. Sobolev‘scher Einbettungssatz	</a:t>
            </a:r>
            <a:endParaRPr lang="de-DE"/>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2246115"/>
            <a:ext cx="3456384" cy="252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91082" y="2143344"/>
            <a:ext cx="4029390" cy="4576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Bogen 11"/>
          <p:cNvSpPr/>
          <p:nvPr/>
        </p:nvSpPr>
        <p:spPr>
          <a:xfrm>
            <a:off x="3059832" y="2420888"/>
            <a:ext cx="2592288" cy="540014"/>
          </a:xfrm>
          <a:prstGeom prst="arc">
            <a:avLst>
              <a:gd name="adj1" fmla="val 21505837"/>
              <a:gd name="adj2" fmla="val 10782672"/>
            </a:avLst>
          </a:prstGeom>
          <a:ln>
            <a:solidFill>
              <a:srgbClr val="52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Textfeld 13"/>
          <p:cNvSpPr txBox="1"/>
          <p:nvPr/>
        </p:nvSpPr>
        <p:spPr>
          <a:xfrm>
            <a:off x="4572000" y="2937288"/>
            <a:ext cx="2160240" cy="400110"/>
          </a:xfrm>
          <a:prstGeom prst="rect">
            <a:avLst/>
          </a:prstGeom>
          <a:noFill/>
        </p:spPr>
        <p:txBody>
          <a:bodyPr wrap="square" rtlCol="0">
            <a:spAutoFit/>
          </a:bodyPr>
          <a:lstStyle/>
          <a:p>
            <a:r>
              <a:rPr lang="de-DE" sz="2000" smtClean="0">
                <a:latin typeface="Adobe Arabic" pitchFamily="18" charset="-78"/>
                <a:cs typeface="Adobe Arabic" pitchFamily="18" charset="-78"/>
              </a:rPr>
              <a:t>Satz von Gauß</a:t>
            </a:r>
            <a:endParaRPr lang="de-DE" sz="2000">
              <a:latin typeface="Adobe Arabic" pitchFamily="18" charset="-78"/>
              <a:cs typeface="Adobe Arabic" pitchFamily="18" charset="-78"/>
            </a:endParaRPr>
          </a:p>
        </p:txBody>
      </p:sp>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26123" y="4149080"/>
            <a:ext cx="4660572" cy="2880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9" name="Gerade Verbindung mit Pfeil 18"/>
          <p:cNvCxnSpPr/>
          <p:nvPr/>
        </p:nvCxnSpPr>
        <p:spPr>
          <a:xfrm>
            <a:off x="539552" y="3861048"/>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V="1">
            <a:off x="5256076" y="4437112"/>
            <a:ext cx="108012"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4355976" y="4869160"/>
            <a:ext cx="2304256" cy="400110"/>
          </a:xfrm>
          <a:prstGeom prst="rect">
            <a:avLst/>
          </a:prstGeom>
          <a:noFill/>
        </p:spPr>
        <p:txBody>
          <a:bodyPr wrap="square" rtlCol="0">
            <a:spAutoFit/>
          </a:bodyPr>
          <a:lstStyle/>
          <a:p>
            <a:r>
              <a:rPr lang="de-DE" sz="2000" smtClean="0">
                <a:latin typeface="Adobe Arabic" pitchFamily="18" charset="-78"/>
                <a:cs typeface="Adobe Arabic" pitchFamily="18" charset="-78"/>
              </a:rPr>
              <a:t>„Schwache Ableitung“</a:t>
            </a:r>
            <a:endParaRPr lang="de-DE" sz="2000">
              <a:latin typeface="Adobe Arabic" pitchFamily="18" charset="-78"/>
              <a:cs typeface="Adobe Arabic" pitchFamily="18" charset="-78"/>
            </a:endParaRPr>
          </a:p>
        </p:txBody>
      </p:sp>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71540" y="5661248"/>
            <a:ext cx="3988892" cy="5128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718969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b="1" smtClean="0"/>
              <a:t>Ritz-Approximation</a:t>
            </a:r>
          </a:p>
          <a:p>
            <a:pPr marL="0" indent="0">
              <a:buNone/>
            </a:pPr>
            <a:r>
              <a:rPr lang="de-DE" smtClean="0"/>
              <a:t>Achtung:       ist unendlich dimensionaler Hilbertraum!</a:t>
            </a:r>
          </a:p>
          <a:p>
            <a:pPr marL="0" indent="0">
              <a:buNone/>
            </a:pPr>
            <a:r>
              <a:rPr lang="de-DE" smtClean="0"/>
              <a:t>Wähle nun endlichdim. Teilraum </a:t>
            </a:r>
          </a:p>
          <a:p>
            <a:pPr marL="0" indent="0">
              <a:buNone/>
            </a:pPr>
            <a:endParaRPr lang="de-DE"/>
          </a:p>
          <a:p>
            <a:pPr marL="0" indent="0">
              <a:buNone/>
            </a:pPr>
            <a:r>
              <a:rPr lang="de-DE"/>
              <a:t>Finde           ,  </a:t>
            </a:r>
            <a:r>
              <a:rPr lang="de-DE" smtClean="0"/>
              <a:t>,     , sodass</a:t>
            </a:r>
          </a:p>
          <a:p>
            <a:pPr marL="0" indent="0">
              <a:buNone/>
            </a:pPr>
            <a:endParaRPr lang="de-DE"/>
          </a:p>
          <a:p>
            <a:pPr marL="0" indent="0">
              <a:buNone/>
            </a:pPr>
            <a:r>
              <a:rPr lang="de-DE" smtClean="0"/>
              <a:t>Galerkin-Orthogonalität: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3496" y="1662344"/>
            <a:ext cx="276225" cy="2619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25771" y="2159442"/>
            <a:ext cx="1226318" cy="3179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 name="Abgerundetes Rechteck 11"/>
          <p:cNvSpPr/>
          <p:nvPr/>
        </p:nvSpPr>
        <p:spPr>
          <a:xfrm>
            <a:off x="4788024" y="2159442"/>
            <a:ext cx="360040" cy="3179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4063" y="4725144"/>
            <a:ext cx="4571993" cy="441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327718" y="3232926"/>
            <a:ext cx="1027779" cy="2364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62158" y="3173002"/>
            <a:ext cx="4716016" cy="3562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7"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50448" y="4762807"/>
            <a:ext cx="4525608" cy="3660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00110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r>
              <a:rPr lang="de-DE" smtClean="0"/>
              <a:t>Nenne     koerziv, iff</a:t>
            </a:r>
          </a:p>
          <a:p>
            <a:pPr marL="0" indent="0">
              <a:buNone/>
            </a:pPr>
            <a:endParaRPr lang="de-DE" sz="1200"/>
          </a:p>
          <a:p>
            <a:pPr marL="0" indent="0">
              <a:buNone/>
            </a:pPr>
            <a:r>
              <a:rPr lang="de-DE" smtClean="0"/>
              <a:t>Nenne     stetig, iff</a:t>
            </a:r>
          </a:p>
          <a:p>
            <a:pPr marL="0" indent="0">
              <a:buNone/>
            </a:pPr>
            <a:endParaRPr lang="de-DE" sz="1400" smtClean="0"/>
          </a:p>
          <a:p>
            <a:pPr marL="0" indent="0">
              <a:buNone/>
            </a:pPr>
            <a:r>
              <a:rPr lang="de-DE" sz="3200" smtClean="0"/>
              <a:t>Cea‘s Lemma</a:t>
            </a:r>
          </a:p>
          <a:p>
            <a:pPr marL="0" indent="0">
              <a:buNone/>
            </a:pPr>
            <a:endParaRPr lang="de-DE" sz="3200"/>
          </a:p>
          <a:p>
            <a:pPr marL="0" indent="0">
              <a:buNone/>
            </a:pPr>
            <a:endParaRPr lang="de-DE" sz="3200" smtClean="0"/>
          </a:p>
          <a:p>
            <a:pPr marL="0" indent="0">
              <a:buNone/>
            </a:pPr>
            <a:r>
              <a:rPr lang="de-DE" sz="3200" smtClean="0"/>
              <a:t>Lax-Milgram</a:t>
            </a:r>
          </a:p>
          <a:p>
            <a:pPr marL="0" indent="0">
              <a:buNone/>
            </a:pPr>
            <a:r>
              <a:rPr lang="de-DE" sz="3200"/>
              <a:t>	</a:t>
            </a:r>
            <a:r>
              <a:rPr lang="de-DE" sz="3200" smtClean="0"/>
              <a:t>		       </a:t>
            </a:r>
            <a:r>
              <a:rPr lang="de-DE" smtClean="0"/>
              <a:t>hat mit                eindeutige Lösung            .</a:t>
            </a:r>
            <a:endParaRPr lang="de-DE" sz="320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9872" y="1811212"/>
            <a:ext cx="3566529" cy="3839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19872" y="2532037"/>
            <a:ext cx="4752528" cy="375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38633" y="1854377"/>
            <a:ext cx="223838"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42125" y="2591161"/>
            <a:ext cx="223838"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hteck 1"/>
          <p:cNvSpPr/>
          <p:nvPr/>
        </p:nvSpPr>
        <p:spPr>
          <a:xfrm>
            <a:off x="467544" y="972017"/>
            <a:ext cx="2901756" cy="584775"/>
          </a:xfrm>
          <a:prstGeom prst="rect">
            <a:avLst/>
          </a:prstGeom>
        </p:spPr>
        <p:txBody>
          <a:bodyPr wrap="none">
            <a:spAutoFit/>
          </a:bodyPr>
          <a:lstStyle/>
          <a:p>
            <a:r>
              <a:rPr lang="de-DE" sz="3200" b="1">
                <a:latin typeface="Adobe Arabic" pitchFamily="18" charset="-78"/>
                <a:cs typeface="Adobe Arabic" pitchFamily="18" charset="-78"/>
              </a:rPr>
              <a:t>Die wichtigsten Sätze</a:t>
            </a:r>
          </a:p>
        </p:txBody>
      </p:sp>
      <p:pic>
        <p:nvPicPr>
          <p:cNvPr id="307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38747" y="3400274"/>
            <a:ext cx="5364088" cy="7775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9" name="Picture 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39552" y="4241068"/>
            <a:ext cx="4390256" cy="6510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8"/>
          <p:cNvCxnSpPr/>
          <p:nvPr/>
        </p:nvCxnSpPr>
        <p:spPr>
          <a:xfrm>
            <a:off x="467544" y="3212976"/>
            <a:ext cx="80648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Geschweifte Klammer links 9"/>
          <p:cNvSpPr/>
          <p:nvPr/>
        </p:nvSpPr>
        <p:spPr>
          <a:xfrm>
            <a:off x="323528" y="1854377"/>
            <a:ext cx="144016" cy="105308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13" name="Gewinkelte Verbindung 12"/>
          <p:cNvCxnSpPr>
            <a:stCxn id="10" idx="1"/>
          </p:cNvCxnSpPr>
          <p:nvPr/>
        </p:nvCxnSpPr>
        <p:spPr>
          <a:xfrm rot="10800000" flipH="1" flipV="1">
            <a:off x="323528" y="2380918"/>
            <a:ext cx="144016" cy="1192097"/>
          </a:xfrm>
          <a:prstGeom prst="bentConnector4">
            <a:avLst>
              <a:gd name="adj1" fmla="val -85979"/>
              <a:gd name="adj2" fmla="val 10058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winkelte Verbindung 23"/>
          <p:cNvCxnSpPr/>
          <p:nvPr/>
        </p:nvCxnSpPr>
        <p:spPr>
          <a:xfrm rot="16200000" flipH="1">
            <a:off x="-527706" y="4305956"/>
            <a:ext cx="1722983" cy="267520"/>
          </a:xfrm>
          <a:prstGeom prst="bentConnector3">
            <a:avLst>
              <a:gd name="adj1" fmla="val 9997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uppieren 39"/>
          <p:cNvGrpSpPr/>
          <p:nvPr/>
        </p:nvGrpSpPr>
        <p:grpSpPr>
          <a:xfrm>
            <a:off x="504041" y="5644012"/>
            <a:ext cx="3045105" cy="431528"/>
            <a:chOff x="5697386" y="5735667"/>
            <a:chExt cx="3045105" cy="431528"/>
          </a:xfrm>
        </p:grpSpPr>
        <p:pic>
          <p:nvPicPr>
            <p:cNvPr id="41" name="Picture 8"/>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97386" y="5735667"/>
              <a:ext cx="1925692" cy="431528"/>
            </a:xfrm>
            <a:prstGeom prst="rect">
              <a:avLst/>
            </a:prstGeom>
            <a:noFill/>
            <a:ln w="9525">
              <a:noFill/>
              <a:miter lim="800000"/>
              <a:headEnd/>
              <a:tailEnd/>
            </a:ln>
            <a:extLst>
              <a:ext uri="{909E8E84-426E-40DD-AFC4-6F175D3DCCD1}">
                <a14:hiddenFill xmlns:a14="http://schemas.microsoft.com/office/drawing/2010/main" xmlns="">
                  <a:solidFill>
                    <a:schemeClr val="accent1"/>
                  </a:solidFill>
                </a14:hiddenFill>
              </a:ext>
            </a:extLst>
          </p:spPr>
        </p:pic>
        <p:pic>
          <p:nvPicPr>
            <p:cNvPr id="42"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722646" y="5803238"/>
              <a:ext cx="1019845" cy="2963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080" name="Picture 8"/>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16016" y="5712296"/>
            <a:ext cx="891662" cy="3089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81" name="Picture 9"/>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740352" y="5733256"/>
            <a:ext cx="722990" cy="2646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982219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1163885"/>
            <a:ext cx="8229600" cy="5145435"/>
          </a:xfrm>
        </p:spPr>
        <p:txBody>
          <a:bodyPr>
            <a:normAutofit/>
          </a:bodyPr>
          <a:lstStyle/>
          <a:p>
            <a:pPr marL="0" indent="0">
              <a:buNone/>
            </a:pPr>
            <a:endParaRPr lang="de-DE" sz="3200" smtClean="0"/>
          </a:p>
          <a:p>
            <a:pPr marL="0" indent="0">
              <a:buNone/>
            </a:pPr>
            <a:endParaRPr lang="de-DE" sz="3200"/>
          </a:p>
        </p:txBody>
      </p:sp>
      <p:sp>
        <p:nvSpPr>
          <p:cNvPr id="2" name="Rechteck 1"/>
          <p:cNvSpPr/>
          <p:nvPr/>
        </p:nvSpPr>
        <p:spPr>
          <a:xfrm>
            <a:off x="467544" y="972017"/>
            <a:ext cx="3081293" cy="584775"/>
          </a:xfrm>
          <a:prstGeom prst="rect">
            <a:avLst/>
          </a:prstGeom>
        </p:spPr>
        <p:txBody>
          <a:bodyPr wrap="none">
            <a:spAutoFit/>
          </a:bodyPr>
          <a:lstStyle/>
          <a:p>
            <a:r>
              <a:rPr lang="de-DE" sz="3200" b="1" smtClean="0">
                <a:latin typeface="Adobe Arabic" pitchFamily="18" charset="-78"/>
                <a:cs typeface="Adobe Arabic" pitchFamily="18" charset="-78"/>
              </a:rPr>
              <a:t>Finite-Elemente-Raum</a:t>
            </a:r>
            <a:endParaRPr lang="de-DE" sz="3200" b="1">
              <a:latin typeface="Adobe Arabic" pitchFamily="18" charset="-78"/>
              <a:cs typeface="Adobe Arabic" pitchFamily="18" charset="-78"/>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4221088"/>
            <a:ext cx="6444208" cy="343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hteck 9"/>
          <p:cNvSpPr/>
          <p:nvPr/>
        </p:nvSpPr>
        <p:spPr>
          <a:xfrm>
            <a:off x="827584" y="1772816"/>
            <a:ext cx="1512168" cy="1368152"/>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descr="Gitter1.png"/>
          <p:cNvPicPr>
            <a:picLocks noChangeAspect="1"/>
          </p:cNvPicPr>
          <p:nvPr/>
        </p:nvPicPr>
        <p:blipFill>
          <a:blip r:embed="rId4" cstate="print"/>
          <a:stretch>
            <a:fillRect/>
          </a:stretch>
        </p:blipFill>
        <p:spPr>
          <a:xfrm>
            <a:off x="2915816" y="1772816"/>
            <a:ext cx="1369207" cy="1371777"/>
          </a:xfrm>
          <a:prstGeom prst="rect">
            <a:avLst/>
          </a:prstGeom>
        </p:spPr>
      </p:pic>
      <p:pic>
        <p:nvPicPr>
          <p:cNvPr id="14" name="Grafik 13" descr="Gitter2.png"/>
          <p:cNvPicPr>
            <a:picLocks noChangeAspect="1"/>
          </p:cNvPicPr>
          <p:nvPr/>
        </p:nvPicPr>
        <p:blipFill>
          <a:blip r:embed="rId5" cstate="print"/>
          <a:stretch>
            <a:fillRect/>
          </a:stretch>
        </p:blipFill>
        <p:spPr>
          <a:xfrm>
            <a:off x="4858977" y="1772816"/>
            <a:ext cx="1369207" cy="1371777"/>
          </a:xfrm>
          <a:prstGeom prst="rect">
            <a:avLst/>
          </a:prstGeom>
        </p:spPr>
      </p:pic>
      <p:pic>
        <p:nvPicPr>
          <p:cNvPr id="15" name="Grafik 14" descr="Gitter3.png"/>
          <p:cNvPicPr>
            <a:picLocks noChangeAspect="1"/>
          </p:cNvPicPr>
          <p:nvPr/>
        </p:nvPicPr>
        <p:blipFill>
          <a:blip r:embed="rId6" cstate="print"/>
          <a:stretch>
            <a:fillRect/>
          </a:stretch>
        </p:blipFill>
        <p:spPr>
          <a:xfrm>
            <a:off x="6804248" y="1772816"/>
            <a:ext cx="1369207" cy="1371777"/>
          </a:xfrm>
          <a:prstGeom prst="rect">
            <a:avLst/>
          </a:prstGeom>
        </p:spPr>
      </p:pic>
      <p:pic>
        <p:nvPicPr>
          <p:cNvPr id="1026" name="Picture 2"/>
          <p:cNvPicPr>
            <a:picLocks noChangeAspect="1" noChangeArrowheads="1"/>
          </p:cNvPicPr>
          <p:nvPr/>
        </p:nvPicPr>
        <p:blipFill>
          <a:blip r:embed="rId7" cstate="print"/>
          <a:srcRect/>
          <a:stretch>
            <a:fillRect/>
          </a:stretch>
        </p:blipFill>
        <p:spPr bwMode="auto">
          <a:xfrm>
            <a:off x="1403648" y="2337756"/>
            <a:ext cx="343453" cy="290399"/>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683568" y="3212977"/>
            <a:ext cx="371168" cy="216024"/>
          </a:xfrm>
          <a:prstGeom prst="rect">
            <a:avLst/>
          </a:prstGeom>
          <a:noFill/>
          <a:ln w="9525">
            <a:noFill/>
            <a:miter lim="800000"/>
            <a:headEnd/>
            <a:tailEnd/>
          </a:ln>
        </p:spPr>
      </p:pic>
    </p:spTree>
    <p:extLst>
      <p:ext uri="{BB962C8B-B14F-4D97-AF65-F5344CB8AC3E}">
        <p14:creationId xmlns:p14="http://schemas.microsoft.com/office/powerpoint/2010/main" xmlns="" val="26951925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19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2. </a:t>
            </a:r>
            <a:r>
              <a:rPr lang="de-DE" sz="1600" smtClean="0">
                <a:latin typeface="Adobe Arabic" pitchFamily="18" charset="-78"/>
                <a:cs typeface="Adobe Arabic" pitchFamily="18" charset="-78"/>
              </a:rPr>
              <a:t>DG-Verfahren</a:t>
            </a:r>
          </a:p>
          <a:p>
            <a:pPr algn="ctr"/>
            <a:endParaRPr lang="de-DE" sz="1600">
              <a:solidFill>
                <a:schemeClr val="accent5">
                  <a:lumMod val="50000"/>
                </a:schemeClr>
              </a:solidFill>
              <a:latin typeface="Adobe Arabic" pitchFamily="18" charset="-78"/>
              <a:cs typeface="Adobe Arabic" pitchFamily="18" charset="-78"/>
            </a:endParaRPr>
          </a:p>
        </p:txBody>
      </p:sp>
      <p:sp>
        <p:nvSpPr>
          <p:cNvPr id="17" name="Inhaltsplatzhalter 1"/>
          <p:cNvSpPr>
            <a:spLocks noGrp="1"/>
          </p:cNvSpPr>
          <p:nvPr>
            <p:ph idx="1"/>
          </p:nvPr>
        </p:nvSpPr>
        <p:spPr>
          <a:xfrm>
            <a:off x="457200" y="980728"/>
            <a:ext cx="8229600" cy="5145435"/>
          </a:xfrm>
        </p:spPr>
        <p:txBody>
          <a:bodyPr>
            <a:normAutofit/>
          </a:bodyPr>
          <a:lstStyle/>
          <a:p>
            <a:pPr marL="0" indent="0">
              <a:buNone/>
            </a:pPr>
            <a:r>
              <a:rPr lang="de-DE" sz="3200" smtClean="0"/>
              <a:t>Nicht-konforme Methode: Der FES ist nicht mehr in dem Raum, in dem das zugrundeliegende Variationsproblem formuliert ist, enthalten. Mehr Flexibilität für Diskretisierung. Bei DG ist die diskrete Lösung komplett unstetig und verletzt idR auch eventuelle Dirichlet-Randbedingungen. Lösbarkeit wird erreicht durch geschickte Stabilisierungsterme, die zudem so gewählt werden, dass keine Konsistenzfehler auftreten.</a:t>
            </a:r>
          </a:p>
        </p:txBody>
      </p:sp>
    </p:spTree>
    <p:extLst>
      <p:ext uri="{BB962C8B-B14F-4D97-AF65-F5344CB8AC3E}">
        <p14:creationId xmlns:p14="http://schemas.microsoft.com/office/powerpoint/2010/main" xmlns="" val="22679348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smtClean="0"/>
              <a:t>Problemstellung</a:t>
            </a:r>
          </a:p>
          <a:p>
            <a:pPr marL="514350" indent="-514350">
              <a:buFont typeface="+mj-lt"/>
              <a:buAutoNum type="arabicPeriod"/>
            </a:pPr>
            <a:r>
              <a:rPr lang="de-DE" smtClean="0"/>
              <a:t>DG-Verfahren</a:t>
            </a:r>
          </a:p>
          <a:p>
            <a:pPr marL="514350" indent="-514350">
              <a:buFont typeface="+mj-lt"/>
              <a:buAutoNum type="arabicPeriod"/>
            </a:pPr>
            <a:r>
              <a:rPr lang="de-DE" smtClean="0"/>
              <a:t>Erste Ergebnisse</a:t>
            </a:r>
          </a:p>
          <a:p>
            <a:pPr marL="514350" indent="-514350">
              <a:buFont typeface="+mj-lt"/>
              <a:buAutoNum type="arabicPeriod"/>
            </a:pPr>
            <a:r>
              <a:rPr lang="de-DE" smtClean="0"/>
              <a:t>Ausblick</a:t>
            </a:r>
            <a:endParaRPr lang="de-DE"/>
          </a:p>
        </p:txBody>
      </p:sp>
      <p:sp>
        <p:nvSpPr>
          <p:cNvPr id="4" name="Datumsplatzhalter 3"/>
          <p:cNvSpPr>
            <a:spLocks noGrp="1"/>
          </p:cNvSpPr>
          <p:nvPr>
            <p:ph type="dt" sz="half" idx="10"/>
          </p:nvPr>
        </p:nvSpPr>
        <p:spPr/>
        <p:txBody>
          <a:bodyPr/>
          <a:lstStyle/>
          <a:p>
            <a:r>
              <a:rPr lang="de-DE" smtClean="0"/>
              <a:t>27.01.2017</a:t>
            </a:r>
            <a:endParaRPr lang="de-DE"/>
          </a:p>
        </p:txBody>
      </p:sp>
      <p:sp>
        <p:nvSpPr>
          <p:cNvPr id="5" name="Fußzeilenplatzhalter 4"/>
          <p:cNvSpPr>
            <a:spLocks noGrp="1"/>
          </p:cNvSpPr>
          <p:nvPr>
            <p:ph type="ftr" sz="quarter" idx="11"/>
          </p:nvPr>
        </p:nvSpPr>
        <p:spPr/>
        <p:txBody>
          <a:bodyPr/>
          <a:lstStyle/>
          <a:p>
            <a:r>
              <a:rPr lang="de-DE" smtClean="0"/>
              <a:t>Transmutation – Matthias Jaeger</a:t>
            </a:r>
            <a:endParaRPr lang="de-DE"/>
          </a:p>
        </p:txBody>
      </p:sp>
      <p:sp>
        <p:nvSpPr>
          <p:cNvPr id="6" name="Foliennummernplatzhalter 5"/>
          <p:cNvSpPr>
            <a:spLocks noGrp="1"/>
          </p:cNvSpPr>
          <p:nvPr>
            <p:ph type="sldNum" sz="quarter" idx="12"/>
          </p:nvPr>
        </p:nvSpPr>
        <p:spPr/>
        <p:txBody>
          <a:bodyPr/>
          <a:lstStyle/>
          <a:p>
            <a:fld id="{1A73E011-4CD9-4D05-A24A-32BCD9CDCEE7}"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96944" cy="5145435"/>
          </a:xfrm>
        </p:spPr>
        <p:txBody>
          <a:bodyPr>
            <a:noAutofit/>
          </a:bodyPr>
          <a:lstStyle/>
          <a:p>
            <a:pPr>
              <a:buNone/>
            </a:pPr>
            <a:r>
              <a:rPr lang="de-DE" sz="1800" smtClean="0"/>
              <a:t>[1] Renn, Ortwin, </a:t>
            </a:r>
            <a:r>
              <a:rPr lang="de-DE" sz="1800" err="1" smtClean="0"/>
              <a:t>ed</a:t>
            </a:r>
            <a:r>
              <a:rPr lang="de-DE" sz="1800" smtClean="0"/>
              <a:t>. Partitionierung und Transmutation: Forschung–Entwicklung–Gesellschaftliche Implikationen. Herbert Utz Verlag, 2014.</a:t>
            </a:r>
          </a:p>
          <a:p>
            <a:pPr>
              <a:buNone/>
            </a:pPr>
            <a:r>
              <a:rPr lang="de-DE" sz="1800" smtClean="0"/>
              <a:t>[2] Huber, Josef, Werner Mester, und Wolfgang Thomas. "Sicherheitsaspekte der Wiederaufbereitung von Kernbrennstoffen." GRS, 1987.</a:t>
            </a:r>
          </a:p>
          <a:p>
            <a:pPr>
              <a:buNone/>
            </a:pPr>
            <a:r>
              <a:rPr lang="de-DE" sz="1800" smtClean="0"/>
              <a:t>[3] Mueller, Alex C. </a:t>
            </a:r>
            <a:r>
              <a:rPr lang="de-DE" sz="1800" err="1" smtClean="0"/>
              <a:t>and</a:t>
            </a:r>
            <a:r>
              <a:rPr lang="de-DE" sz="1800" smtClean="0"/>
              <a:t> Hamid </a:t>
            </a:r>
            <a:r>
              <a:rPr lang="de-DE" sz="1800" err="1" smtClean="0"/>
              <a:t>Ait</a:t>
            </a:r>
            <a:r>
              <a:rPr lang="de-DE" sz="1800" smtClean="0"/>
              <a:t> Abderrahim. "Transmutation von radioaktivem Abfall." In: Physik Journal 11 (2010), Seiten 33-38.</a:t>
            </a:r>
          </a:p>
          <a:p>
            <a:pPr>
              <a:buNone/>
            </a:pPr>
            <a:r>
              <a:rPr lang="de-DE" sz="1800" smtClean="0"/>
              <a:t>[4] </a:t>
            </a:r>
            <a:r>
              <a:rPr lang="de-DE" sz="1800" err="1" smtClean="0"/>
              <a:t>Varaine</a:t>
            </a:r>
            <a:r>
              <a:rPr lang="de-DE" sz="1800" smtClean="0"/>
              <a:t>, F., et al. "</a:t>
            </a:r>
            <a:r>
              <a:rPr lang="de-DE" sz="1800" err="1" smtClean="0"/>
              <a:t>Overview</a:t>
            </a:r>
            <a:r>
              <a:rPr lang="de-DE" sz="1800" smtClean="0"/>
              <a:t> on </a:t>
            </a:r>
            <a:r>
              <a:rPr lang="de-DE" sz="1800" err="1" smtClean="0"/>
              <a:t>homogeneous</a:t>
            </a:r>
            <a:r>
              <a:rPr lang="de-DE" sz="1800" smtClean="0"/>
              <a:t> </a:t>
            </a:r>
            <a:r>
              <a:rPr lang="de-DE" sz="1800" err="1" smtClean="0"/>
              <a:t>and</a:t>
            </a:r>
            <a:r>
              <a:rPr lang="de-DE" sz="1800" smtClean="0"/>
              <a:t> </a:t>
            </a:r>
            <a:r>
              <a:rPr lang="de-DE" sz="1800" err="1" smtClean="0"/>
              <a:t>heterogeneous</a:t>
            </a:r>
            <a:r>
              <a:rPr lang="de-DE" sz="1800" smtClean="0"/>
              <a:t> </a:t>
            </a:r>
            <a:r>
              <a:rPr lang="de-DE" sz="1800" err="1" smtClean="0"/>
              <a:t>transmutation</a:t>
            </a:r>
            <a:r>
              <a:rPr lang="de-DE" sz="1800" smtClean="0"/>
              <a:t> in a </a:t>
            </a:r>
            <a:r>
              <a:rPr lang="de-DE" sz="1800" err="1" smtClean="0"/>
              <a:t>new</a:t>
            </a:r>
            <a:r>
              <a:rPr lang="de-DE" sz="1800" smtClean="0"/>
              <a:t> French SFR: </a:t>
            </a:r>
            <a:r>
              <a:rPr lang="de-DE" sz="1800" err="1" smtClean="0"/>
              <a:t>Reactor</a:t>
            </a:r>
            <a:r>
              <a:rPr lang="de-DE" sz="1800" smtClean="0"/>
              <a:t> </a:t>
            </a:r>
            <a:r>
              <a:rPr lang="de-DE" sz="1800" err="1" smtClean="0"/>
              <a:t>and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impact</a:t>
            </a:r>
            <a:r>
              <a:rPr lang="de-DE" sz="1800" smtClean="0"/>
              <a:t>." In: </a:t>
            </a:r>
            <a:r>
              <a:rPr lang="de-DE" sz="1800" err="1" smtClean="0"/>
              <a:t>Actinide</a:t>
            </a:r>
            <a:r>
              <a:rPr lang="de-DE" sz="1800" smtClean="0"/>
              <a:t> </a:t>
            </a:r>
            <a:r>
              <a:rPr lang="de-DE" sz="1800" err="1" smtClean="0"/>
              <a:t>and</a:t>
            </a:r>
            <a:r>
              <a:rPr lang="de-DE" sz="1800" smtClean="0"/>
              <a:t> Fission </a:t>
            </a:r>
            <a:r>
              <a:rPr lang="de-DE" sz="1800" err="1" smtClean="0"/>
              <a:t>Product</a:t>
            </a:r>
            <a:r>
              <a:rPr lang="de-DE" sz="1800" smtClean="0"/>
              <a:t> </a:t>
            </a:r>
            <a:r>
              <a:rPr lang="de-DE" sz="1800" err="1" smtClean="0"/>
              <a:t>Partitioning</a:t>
            </a:r>
            <a:r>
              <a:rPr lang="de-DE" sz="1800" smtClean="0"/>
              <a:t> </a:t>
            </a:r>
            <a:r>
              <a:rPr lang="de-DE" sz="1800" err="1" smtClean="0"/>
              <a:t>and</a:t>
            </a:r>
            <a:r>
              <a:rPr lang="de-DE" sz="1800" smtClean="0"/>
              <a:t> Transmutation (2010), Seiten 113-122.</a:t>
            </a:r>
          </a:p>
          <a:p>
            <a:pPr>
              <a:buNone/>
            </a:pPr>
            <a:r>
              <a:rPr lang="de-DE" sz="1800" smtClean="0"/>
              <a:t>[5] Merk, Bruno, et al. "On </a:t>
            </a:r>
            <a:r>
              <a:rPr lang="de-DE" sz="1800" err="1" smtClean="0"/>
              <a:t>the</a:t>
            </a:r>
            <a:r>
              <a:rPr lang="de-DE" sz="1800" smtClean="0"/>
              <a:t> </a:t>
            </a:r>
            <a:r>
              <a:rPr lang="de-DE" sz="1800" err="1" smtClean="0"/>
              <a:t>use</a:t>
            </a:r>
            <a:r>
              <a:rPr lang="de-DE" sz="1800" smtClean="0"/>
              <a:t> </a:t>
            </a:r>
            <a:r>
              <a:rPr lang="de-DE" sz="1800" err="1" smtClean="0"/>
              <a:t>of</a:t>
            </a:r>
            <a:r>
              <a:rPr lang="de-DE" sz="1800" smtClean="0"/>
              <a:t> a </a:t>
            </a:r>
            <a:r>
              <a:rPr lang="de-DE" sz="1800" err="1" smtClean="0"/>
              <a:t>molten</a:t>
            </a:r>
            <a:r>
              <a:rPr lang="de-DE" sz="1800" smtClean="0"/>
              <a:t> </a:t>
            </a:r>
            <a:r>
              <a:rPr lang="de-DE" sz="1800" err="1" smtClean="0"/>
              <a:t>salt</a:t>
            </a:r>
            <a:r>
              <a:rPr lang="de-DE" sz="1800" smtClean="0"/>
              <a:t> fast </a:t>
            </a:r>
            <a:r>
              <a:rPr lang="de-DE" sz="1800" err="1" smtClean="0"/>
              <a:t>reactor</a:t>
            </a:r>
            <a:r>
              <a:rPr lang="de-DE" sz="1800" smtClean="0"/>
              <a:t> </a:t>
            </a:r>
            <a:r>
              <a:rPr lang="de-DE" sz="1800" err="1" smtClean="0"/>
              <a:t>to</a:t>
            </a:r>
            <a:r>
              <a:rPr lang="de-DE" sz="1800" smtClean="0"/>
              <a:t> </a:t>
            </a:r>
            <a:r>
              <a:rPr lang="de-DE" sz="1800" err="1" smtClean="0"/>
              <a:t>apply</a:t>
            </a:r>
            <a:r>
              <a:rPr lang="de-DE" sz="1800" smtClean="0"/>
              <a:t> an </a:t>
            </a:r>
            <a:r>
              <a:rPr lang="de-DE" sz="1800" err="1" smtClean="0"/>
              <a:t>idealized</a:t>
            </a:r>
            <a:r>
              <a:rPr lang="de-DE" sz="1800" smtClean="0"/>
              <a:t> </a:t>
            </a:r>
            <a:r>
              <a:rPr lang="de-DE" sz="1800" err="1" smtClean="0"/>
              <a:t>transmutation</a:t>
            </a:r>
            <a:r>
              <a:rPr lang="de-DE" sz="1800" smtClean="0"/>
              <a:t> </a:t>
            </a:r>
            <a:r>
              <a:rPr lang="de-DE" sz="1800" err="1" smtClean="0"/>
              <a:t>scenario</a:t>
            </a:r>
            <a:r>
              <a:rPr lang="de-DE" sz="1800" smtClean="0"/>
              <a:t> </a:t>
            </a:r>
            <a:r>
              <a:rPr lang="de-DE" sz="1800" err="1" smtClean="0"/>
              <a:t>for</a:t>
            </a:r>
            <a:r>
              <a:rPr lang="de-DE" sz="1800" smtClean="0"/>
              <a:t> </a:t>
            </a:r>
            <a:r>
              <a:rPr lang="de-DE" sz="1800" err="1" smtClean="0"/>
              <a:t>the</a:t>
            </a:r>
            <a:r>
              <a:rPr lang="de-DE" sz="1800" smtClean="0"/>
              <a:t> </a:t>
            </a:r>
            <a:r>
              <a:rPr lang="de-DE" sz="1800" err="1" smtClean="0"/>
              <a:t>nuclear</a:t>
            </a:r>
            <a:r>
              <a:rPr lang="de-DE" sz="1800" smtClean="0"/>
              <a:t> </a:t>
            </a:r>
            <a:r>
              <a:rPr lang="de-DE" sz="1800" err="1" smtClean="0"/>
              <a:t>phase</a:t>
            </a:r>
            <a:r>
              <a:rPr lang="de-DE" sz="1800" smtClean="0"/>
              <a:t> out." In: </a:t>
            </a:r>
            <a:r>
              <a:rPr lang="de-DE" sz="1800" err="1" smtClean="0"/>
              <a:t>PloS</a:t>
            </a:r>
            <a:r>
              <a:rPr lang="de-DE" sz="1800" smtClean="0"/>
              <a:t> </a:t>
            </a:r>
            <a:r>
              <a:rPr lang="de-DE" sz="1800" err="1" smtClean="0"/>
              <a:t>one</a:t>
            </a:r>
            <a:r>
              <a:rPr lang="de-DE" sz="1800" smtClean="0"/>
              <a:t> 9.4 (2014): e92776.</a:t>
            </a:r>
          </a:p>
          <a:p>
            <a:pPr>
              <a:buNone/>
            </a:pPr>
            <a:r>
              <a:rPr lang="de-DE" sz="1800" smtClean="0"/>
              <a:t>[6] </a:t>
            </a:r>
            <a:r>
              <a:rPr lang="de-DE" sz="1800" smtClean="0">
                <a:hlinkClick r:id="rId2"/>
              </a:rPr>
              <a:t>https://www.welt.de/img/wissenschaft/mobile101678711/1752509087-ci102l-w1024/fp-atom-teaser2-DW-Kultur-Juelich-jpg.jpg</a:t>
            </a:r>
            <a:endParaRPr lang="de-DE" sz="1800" smtClean="0"/>
          </a:p>
          <a:p>
            <a:pPr>
              <a:buNone/>
            </a:pPr>
            <a:r>
              <a:rPr lang="de-DE" sz="1800" smtClean="0"/>
              <a:t>[7] </a:t>
            </a:r>
            <a:r>
              <a:rPr lang="de-DE" sz="1800" err="1" smtClean="0"/>
              <a:t>Malmbeck</a:t>
            </a:r>
            <a:r>
              <a:rPr lang="de-DE" sz="1800" smtClean="0"/>
              <a:t>, R., et al. "</a:t>
            </a:r>
            <a:r>
              <a:rPr lang="de-DE" sz="1800" err="1" smtClean="0"/>
              <a:t>Advanced</a:t>
            </a:r>
            <a:r>
              <a:rPr lang="de-DE" sz="1800" smtClean="0"/>
              <a:t> </a:t>
            </a:r>
            <a:r>
              <a:rPr lang="de-DE" sz="1800" err="1" smtClean="0"/>
              <a:t>fuel</a:t>
            </a:r>
            <a:r>
              <a:rPr lang="de-DE" sz="1800" smtClean="0"/>
              <a:t> </a:t>
            </a:r>
            <a:r>
              <a:rPr lang="de-DE" sz="1800" err="1" smtClean="0"/>
              <a:t>cycle</a:t>
            </a:r>
            <a:r>
              <a:rPr lang="de-DE" sz="1800" smtClean="0"/>
              <a:t> </a:t>
            </a:r>
            <a:r>
              <a:rPr lang="de-DE" sz="1800" err="1" smtClean="0"/>
              <a:t>options</a:t>
            </a:r>
            <a:r>
              <a:rPr lang="de-DE" sz="1800" smtClean="0"/>
              <a:t>." </a:t>
            </a:r>
            <a:r>
              <a:rPr lang="de-DE" sz="1800" err="1" smtClean="0"/>
              <a:t>Energy</a:t>
            </a:r>
            <a:r>
              <a:rPr lang="de-DE" sz="1800" smtClean="0"/>
              <a:t> </a:t>
            </a:r>
            <a:r>
              <a:rPr lang="de-DE" sz="1800" err="1" smtClean="0"/>
              <a:t>Procedia</a:t>
            </a:r>
            <a:r>
              <a:rPr lang="de-DE" sz="1800" smtClean="0"/>
              <a:t> 7 (2011): 93-102.</a:t>
            </a:r>
          </a:p>
          <a:p>
            <a:pPr>
              <a:buNone/>
            </a:pPr>
            <a:r>
              <a:rPr lang="de-DE" sz="1800" smtClean="0"/>
              <a:t>[8] </a:t>
            </a:r>
            <a:r>
              <a:rPr lang="de-DE" sz="1800" smtClean="0">
                <a:hlinkClick r:id="rId3"/>
              </a:rPr>
              <a:t>http://francis.naukas.com/2010/08/11/el-ascenso-y-la-caida-del-rubbiatron-en-zaragoza-laesa-y-el-acelerador-de-energia-propuesto-por-carlo-rubbia/</a:t>
            </a:r>
            <a:endParaRPr lang="de-DE" sz="1800"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20</a:t>
            </a:fld>
            <a:endParaRPr lang="de-DE"/>
          </a:p>
        </p:txBody>
      </p:sp>
      <p:sp>
        <p:nvSpPr>
          <p:cNvPr id="7"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1379909"/>
            <a:ext cx="8445624" cy="5145435"/>
          </a:xfrm>
        </p:spPr>
        <p:txBody>
          <a:bodyPr>
            <a:normAutofit/>
          </a:bodyPr>
          <a:lstStyle/>
          <a:p>
            <a:pPr>
              <a:buNone/>
            </a:pPr>
            <a:r>
              <a:rPr lang="de-DE" sz="1800" smtClean="0"/>
              <a:t>[9]   </a:t>
            </a:r>
            <a:r>
              <a:rPr lang="de-DE" sz="1800" smtClean="0">
                <a:hlinkClick r:id="rId2"/>
              </a:rPr>
              <a:t>http://myrrha.sckcen.be/en/</a:t>
            </a:r>
            <a:endParaRPr lang="de-DE" sz="1800" smtClean="0"/>
          </a:p>
          <a:p>
            <a:pPr>
              <a:buNone/>
            </a:pPr>
            <a:r>
              <a:rPr lang="de-DE" sz="1800" smtClean="0"/>
              <a:t>[10] Smidt, Dieter. Reaktor-Sicherheitstechnik: Sicherheitssysteme und Störfallanalyse für Leichtwasserreaktoren und schnelle Brüter. Springer-Verlag, 2013.</a:t>
            </a:r>
          </a:p>
          <a:p>
            <a:pPr>
              <a:buNone/>
            </a:pPr>
            <a:r>
              <a:rPr lang="de-DE" sz="1800" smtClean="0"/>
              <a:t>[11] </a:t>
            </a:r>
            <a:r>
              <a:rPr lang="de-DE" sz="1800" smtClean="0">
                <a:hlinkClick r:id="rId3"/>
              </a:rPr>
              <a:t>https://www.j-parc.jp/Transmutation/en/index.html</a:t>
            </a:r>
            <a:endParaRPr lang="de-DE" sz="1800" smtClean="0"/>
          </a:p>
          <a:p>
            <a:pPr>
              <a:buNone/>
            </a:pPr>
            <a:r>
              <a:rPr lang="de-DE" sz="1800" smtClean="0"/>
              <a:t>[12] </a:t>
            </a:r>
            <a:r>
              <a:rPr lang="de-DE" sz="1800" smtClean="0">
                <a:hlinkClick r:id="rId4"/>
              </a:rPr>
              <a:t>https://www.gen-4.org/gif/jcms/c_59461/generation-iv-systems</a:t>
            </a:r>
            <a:endParaRPr lang="de-DE" sz="1800" smtClean="0"/>
          </a:p>
          <a:p>
            <a:pPr>
              <a:buNone/>
            </a:pPr>
            <a:r>
              <a:rPr lang="de-DE" sz="1800" smtClean="0"/>
              <a:t>[13] </a:t>
            </a:r>
            <a:r>
              <a:rPr lang="de-DE" sz="1800" smtClean="0">
                <a:hlinkClick r:id="rId5"/>
              </a:rPr>
              <a:t>http://www.nndc.bnl.gov/nudat2/</a:t>
            </a:r>
            <a:endParaRPr lang="de-DE" sz="1800" smtClean="0"/>
          </a:p>
          <a:p>
            <a:pPr>
              <a:buNone/>
            </a:pPr>
            <a:r>
              <a:rPr lang="de-DE" sz="1800" smtClean="0"/>
              <a:t>[14] </a:t>
            </a:r>
            <a:r>
              <a:rPr lang="de-DE" sz="1800" err="1" smtClean="0"/>
              <a:t>Bowman</a:t>
            </a:r>
            <a:r>
              <a:rPr lang="de-DE" sz="1800" smtClean="0"/>
              <a:t>, Charles D. "</a:t>
            </a:r>
            <a:r>
              <a:rPr lang="de-DE" sz="1800" err="1" smtClean="0"/>
              <a:t>Accelerator-driven</a:t>
            </a:r>
            <a:r>
              <a:rPr lang="de-DE" sz="1800" smtClean="0"/>
              <a:t> </a:t>
            </a:r>
            <a:r>
              <a:rPr lang="de-DE" sz="1800" err="1" smtClean="0"/>
              <a:t>systems</a:t>
            </a:r>
            <a:r>
              <a:rPr lang="de-DE" sz="1800" smtClean="0"/>
              <a:t> </a:t>
            </a:r>
            <a:r>
              <a:rPr lang="de-DE" sz="1800" err="1" smtClean="0"/>
              <a:t>for</a:t>
            </a:r>
            <a:r>
              <a:rPr lang="de-DE" sz="1800" smtClean="0"/>
              <a:t> </a:t>
            </a:r>
            <a:r>
              <a:rPr lang="de-DE" sz="1800" err="1" smtClean="0"/>
              <a:t>nuclear</a:t>
            </a:r>
            <a:r>
              <a:rPr lang="de-DE" sz="1800" smtClean="0"/>
              <a:t> </a:t>
            </a:r>
            <a:r>
              <a:rPr lang="de-DE" sz="1800" err="1" smtClean="0"/>
              <a:t>waste</a:t>
            </a:r>
            <a:r>
              <a:rPr lang="de-DE" sz="1800" smtClean="0"/>
              <a:t> </a:t>
            </a:r>
            <a:r>
              <a:rPr lang="de-DE" sz="1800" err="1" smtClean="0"/>
              <a:t>transmutation</a:t>
            </a:r>
            <a:r>
              <a:rPr lang="de-DE" sz="1800" smtClean="0"/>
              <a:t>." Annual Review </a:t>
            </a:r>
            <a:r>
              <a:rPr lang="de-DE" sz="1800" err="1" smtClean="0"/>
              <a:t>of</a:t>
            </a:r>
            <a:r>
              <a:rPr lang="de-DE" sz="1800" smtClean="0"/>
              <a:t> </a:t>
            </a:r>
            <a:r>
              <a:rPr lang="de-DE" sz="1800" err="1" smtClean="0"/>
              <a:t>Nuclear</a:t>
            </a:r>
            <a:r>
              <a:rPr lang="de-DE" sz="1800" smtClean="0"/>
              <a:t> </a:t>
            </a:r>
            <a:r>
              <a:rPr lang="de-DE" sz="1800" err="1" smtClean="0"/>
              <a:t>and</a:t>
            </a:r>
            <a:r>
              <a:rPr lang="de-DE" sz="1800" smtClean="0"/>
              <a:t> </a:t>
            </a:r>
            <a:r>
              <a:rPr lang="de-DE" sz="1800" err="1" smtClean="0"/>
              <a:t>Particle</a:t>
            </a:r>
            <a:r>
              <a:rPr lang="de-DE" sz="1800" smtClean="0"/>
              <a:t> Science 48.1 (1998): 505-556.</a:t>
            </a:r>
          </a:p>
          <a:p>
            <a:pPr>
              <a:buNone/>
            </a:pPr>
            <a:r>
              <a:rPr lang="de-DE" sz="1800" smtClean="0"/>
              <a:t>[15] </a:t>
            </a:r>
            <a:r>
              <a:rPr lang="de-DE" sz="1800" err="1" smtClean="0"/>
              <a:t>Nünighoff</a:t>
            </a:r>
            <a:r>
              <a:rPr lang="de-DE" sz="1800" smtClean="0"/>
              <a:t>, Kay. Sicherheitstechnik im Wandel nuklearer Systeme: Strahlenschutz bei </a:t>
            </a:r>
            <a:r>
              <a:rPr lang="de-DE" sz="1800" err="1" smtClean="0"/>
              <a:t>Spallationsneutronenquellen</a:t>
            </a:r>
            <a:r>
              <a:rPr lang="de-DE" sz="1800" smtClean="0"/>
              <a:t> und Transmutationsanlagen. Vol. 40. Forschungszentrum Jülich, 2009.</a:t>
            </a:r>
          </a:p>
          <a:p>
            <a:pPr>
              <a:buNone/>
            </a:pPr>
            <a:endParaRPr lang="de-DE" sz="180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21</a:t>
            </a:fld>
            <a:endParaRPr lang="de-DE"/>
          </a:p>
        </p:txBody>
      </p:sp>
      <p:sp>
        <p:nvSpPr>
          <p:cNvPr id="6" name="Textplatzhalter 5"/>
          <p:cNvSpPr>
            <a:spLocks noGrp="1"/>
          </p:cNvSpPr>
          <p:nvPr>
            <p:ph type="body" sz="quarter" idx="13"/>
          </p:nvPr>
        </p:nvSpPr>
        <p:spPr/>
        <p:txBody>
          <a:bodyPr/>
          <a:lstStyle/>
          <a:p>
            <a:endParaRPr lang="de-DE"/>
          </a:p>
        </p:txBody>
      </p:sp>
      <p:sp>
        <p:nvSpPr>
          <p:cNvPr id="8" name="Titel 1"/>
          <p:cNvSpPr txBox="1">
            <a:spLocks/>
          </p:cNvSpPr>
          <p:nvPr/>
        </p:nvSpPr>
        <p:spPr>
          <a:xfrm>
            <a:off x="467544" y="62068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Adobe Arabic" pitchFamily="18" charset="-78"/>
                <a:ea typeface="+mj-ea"/>
                <a:cs typeface="Adobe Arabic" pitchFamily="18" charset="-78"/>
              </a:rPr>
              <a:t>Quellen</a:t>
            </a:r>
            <a:endParaRPr kumimoji="0" lang="de-DE" sz="4400" b="0" i="0" u="none" strike="noStrike" kern="1200" cap="none" spc="0" normalizeH="0" baseline="0" noProof="0">
              <a:ln>
                <a:noFill/>
              </a:ln>
              <a:solidFill>
                <a:schemeClr val="tx1"/>
              </a:solidFill>
              <a:effectLst/>
              <a:uLnTx/>
              <a:uFillTx/>
              <a:latin typeface="Adobe Arabic" pitchFamily="18" charset="-78"/>
              <a:ea typeface="+mj-ea"/>
              <a:cs typeface="Adobe Arabic"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3</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14" name="Gerade Verbindung mit Pfeil 13"/>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539552" y="2996952"/>
            <a:ext cx="3168352" cy="1944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1115616" y="3366778"/>
            <a:ext cx="201622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Komplizierter </a:t>
            </a:r>
            <a:br>
              <a:rPr lang="de-DE" sz="2400" smtClean="0"/>
            </a:br>
            <a:r>
              <a:rPr lang="de-DE" sz="2400" smtClean="0"/>
              <a:t>Stromkreis</a:t>
            </a:r>
          </a:p>
          <a:p>
            <a:pPr marL="0" indent="0">
              <a:buFont typeface="Arial" pitchFamily="34" charset="0"/>
              <a:buNone/>
            </a:pPr>
            <a:r>
              <a:rPr lang="de-DE" sz="2400" smtClean="0"/>
              <a:t>(samt Quelle)</a:t>
            </a:r>
          </a:p>
        </p:txBody>
      </p:sp>
      <p:cxnSp>
        <p:nvCxnSpPr>
          <p:cNvPr id="19" name="Gerade Verbindung 18"/>
          <p:cNvCxnSpPr>
            <a:stCxn id="15" idx="0"/>
          </p:cNvCxnSpPr>
          <p:nvPr/>
        </p:nvCxnSpPr>
        <p:spPr>
          <a:xfrm flipV="1">
            <a:off x="2123728" y="234888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V="1">
            <a:off x="2110036" y="494116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123728" y="2348880"/>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2110036" y="5589240"/>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230095" y="3770559"/>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 Verbindung 33"/>
          <p:cNvCxnSpPr>
            <a:endCxn id="39" idx="1"/>
          </p:cNvCxnSpPr>
          <p:nvPr/>
        </p:nvCxnSpPr>
        <p:spPr>
          <a:xfrm>
            <a:off x="4258509"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a:endCxn id="38" idx="7"/>
          </p:cNvCxnSpPr>
          <p:nvPr/>
        </p:nvCxnSpPr>
        <p:spPr>
          <a:xfrm flipH="1">
            <a:off x="4309426" y="213370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186501"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4474533" y="253769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2" name="Gerade Verbindung 41"/>
          <p:cNvCxnSpPr>
            <a:endCxn id="45" idx="1"/>
          </p:cNvCxnSpPr>
          <p:nvPr/>
        </p:nvCxnSpPr>
        <p:spPr>
          <a:xfrm>
            <a:off x="4269055"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44" idx="7"/>
          </p:cNvCxnSpPr>
          <p:nvPr/>
        </p:nvCxnSpPr>
        <p:spPr>
          <a:xfrm flipH="1">
            <a:off x="4319972" y="5374061"/>
            <a:ext cx="237115" cy="430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4197047"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p:cNvSpPr/>
          <p:nvPr/>
        </p:nvSpPr>
        <p:spPr>
          <a:xfrm>
            <a:off x="4485079" y="5778055"/>
            <a:ext cx="144016" cy="18002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Übergang geschlossene        offene Systeme</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4</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cxnSp>
        <p:nvCxnSpPr>
          <p:cNvPr id="23" name="Gerade Verbindung 22"/>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bgerundetes Rechteck 25"/>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3200" smtClean="0"/>
              <a:t>RTD</a:t>
            </a:r>
          </a:p>
        </p:txBody>
      </p:sp>
      <p:cxnSp>
        <p:nvCxnSpPr>
          <p:cNvPr id="29" name="Gerade Verbindung 28"/>
          <p:cNvCxnSpPr>
            <a:endCxn id="26"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8"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400" smtClean="0"/>
              <a:t>Reservoir</a:t>
            </a:r>
          </a:p>
        </p:txBody>
      </p:sp>
      <p:sp>
        <p:nvSpPr>
          <p:cNvPr id="19" name="Inhaltsplatzhalter 1"/>
          <p:cNvSpPr txBox="1">
            <a:spLocks/>
          </p:cNvSpPr>
          <p:nvPr/>
        </p:nvSpPr>
        <p:spPr>
          <a:xfrm>
            <a:off x="467544" y="3212976"/>
            <a:ext cx="3456384" cy="14770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400" smtClean="0"/>
              <a:t>Strom-Spannungs-Kennlinie?</a:t>
            </a:r>
          </a:p>
          <a:p>
            <a:r>
              <a:rPr lang="de-DE" sz="2400" smtClean="0"/>
              <a:t>Elektronendichte ?</a:t>
            </a:r>
          </a:p>
          <a:p>
            <a:r>
              <a:rPr lang="de-DE" sz="2400" smtClean="0"/>
              <a:t>Potentialverlauf ?</a:t>
            </a:r>
          </a:p>
        </p:txBody>
      </p:sp>
      <p:cxnSp>
        <p:nvCxnSpPr>
          <p:cNvPr id="21" name="Gerade Verbindung mit Pfeil 20"/>
          <p:cNvCxnSpPr/>
          <p:nvPr/>
        </p:nvCxnSpPr>
        <p:spPr>
          <a:xfrm>
            <a:off x="3635896" y="1283926"/>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039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smtClean="0"/>
              <a:t>Beschreibe Transport von Elektronen </a:t>
            </a:r>
            <a:br>
              <a:rPr lang="de-DE" sz="3200" smtClean="0"/>
            </a:br>
            <a:r>
              <a:rPr lang="de-DE" sz="3200" smtClean="0"/>
              <a:t>in Quantenstruktur        		</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5</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sp>
        <p:nvSpPr>
          <p:cNvPr id="21" name="Inhaltsplatzhalter 1"/>
          <p:cNvSpPr txBox="1">
            <a:spLocks/>
          </p:cNvSpPr>
          <p:nvPr/>
        </p:nvSpPr>
        <p:spPr>
          <a:xfrm>
            <a:off x="3923928" y="1888339"/>
            <a:ext cx="3456384"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Bewegungsgleichung</a:t>
            </a:r>
          </a:p>
        </p:txBody>
      </p:sp>
      <p:cxnSp>
        <p:nvCxnSpPr>
          <p:cNvPr id="11" name="Gerade Verbindung mit Pfeil 10"/>
          <p:cNvCxnSpPr/>
          <p:nvPr/>
        </p:nvCxnSpPr>
        <p:spPr>
          <a:xfrm>
            <a:off x="3419872" y="1700808"/>
            <a:ext cx="50405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3347864" y="2338825"/>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Inhaltsplatzhalter 1"/>
          <p:cNvSpPr txBox="1">
            <a:spLocks/>
          </p:cNvSpPr>
          <p:nvPr/>
        </p:nvSpPr>
        <p:spPr>
          <a:xfrm>
            <a:off x="827584" y="2672043"/>
            <a:ext cx="5904656" cy="14770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3200" smtClean="0"/>
              <a:t>Liouville-von-Neumann-Gleichung (LvN)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5616" y="3723013"/>
            <a:ext cx="4799087" cy="8521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3762" y="4878685"/>
            <a:ext cx="6779588" cy="8474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3525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2105" y="5400257"/>
            <a:ext cx="6939791" cy="4770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Inhaltsplatzhalter 1"/>
          <p:cNvSpPr>
            <a:spLocks noGrp="1"/>
          </p:cNvSpPr>
          <p:nvPr>
            <p:ph idx="1"/>
          </p:nvPr>
        </p:nvSpPr>
        <p:spPr/>
        <p:txBody>
          <a:bodyPr>
            <a:normAutofit/>
          </a:bodyPr>
          <a:lstStyle/>
          <a:p>
            <a:pPr marL="0" indent="0">
              <a:buNone/>
            </a:pPr>
            <a:r>
              <a:rPr lang="de-DE" sz="3200" smtClean="0"/>
              <a:t>Schwerpunkt- und Relativkoordinaten	</a:t>
            </a:r>
          </a:p>
          <a:p>
            <a:pPr marL="0" indent="0">
              <a:buNone/>
            </a:pPr>
            <a:endParaRPr lang="de-DE" sz="3200" smtClean="0"/>
          </a:p>
          <a:p>
            <a:pPr marL="0" indent="0">
              <a:buNone/>
            </a:pPr>
            <a:r>
              <a:rPr lang="de-DE" sz="3200" smtClean="0"/>
              <a:t>Einheitenskalierung</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6</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0245" y="1594892"/>
            <a:ext cx="1325768" cy="630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26382" y="1660601"/>
            <a:ext cx="1240732" cy="4986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75856" y="3009787"/>
            <a:ext cx="2000192" cy="12833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7" name="Picture 5"/>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27585" y="2811729"/>
            <a:ext cx="1342672" cy="1440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Pfeil nach unten 9"/>
          <p:cNvSpPr/>
          <p:nvPr/>
        </p:nvSpPr>
        <p:spPr>
          <a:xfrm>
            <a:off x="4431926" y="4631744"/>
            <a:ext cx="448644" cy="432048"/>
          </a:xfrm>
          <a:prstGeom prst="downArrow">
            <a:avLst>
              <a:gd name="adj1" fmla="val 39252"/>
              <a:gd name="adj2" fmla="val 54409"/>
            </a:avLst>
          </a:prstGeom>
          <a:solidFill>
            <a:srgbClr val="52C000"/>
          </a:solid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Inhaltsplatzhalter 1"/>
          <p:cNvSpPr txBox="1">
            <a:spLocks/>
          </p:cNvSpPr>
          <p:nvPr/>
        </p:nvSpPr>
        <p:spPr>
          <a:xfrm>
            <a:off x="3131840" y="5923871"/>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chemeClr val="accent1">
                    <a:lumMod val="75000"/>
                  </a:schemeClr>
                </a:solidFill>
              </a:rPr>
              <a:t>Diffusion</a:t>
            </a:r>
          </a:p>
        </p:txBody>
      </p:sp>
      <p:sp>
        <p:nvSpPr>
          <p:cNvPr id="23" name="Inhaltsplatzhalter 1"/>
          <p:cNvSpPr txBox="1">
            <a:spLocks/>
          </p:cNvSpPr>
          <p:nvPr/>
        </p:nvSpPr>
        <p:spPr>
          <a:xfrm>
            <a:off x="5504162" y="5949280"/>
            <a:ext cx="1300086" cy="5294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de-DE" sz="2400" smtClean="0">
                <a:solidFill>
                  <a:srgbClr val="01951A"/>
                </a:solidFill>
              </a:rPr>
              <a:t>Drift</a:t>
            </a:r>
          </a:p>
        </p:txBody>
      </p:sp>
      <p:sp>
        <p:nvSpPr>
          <p:cNvPr id="12" name="Abgerundetes Rechteck 11"/>
          <p:cNvSpPr/>
          <p:nvPr/>
        </p:nvSpPr>
        <p:spPr>
          <a:xfrm>
            <a:off x="3059833" y="5301208"/>
            <a:ext cx="201622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bgerundetes Rechteck 12"/>
          <p:cNvSpPr/>
          <p:nvPr/>
        </p:nvSpPr>
        <p:spPr>
          <a:xfrm>
            <a:off x="5320437" y="5301208"/>
            <a:ext cx="2065784" cy="1008112"/>
          </a:xfrm>
          <a:prstGeom prst="roundRect">
            <a:avLst/>
          </a:prstGeom>
          <a:noFill/>
          <a:ln>
            <a:solidFill>
              <a:srgbClr val="52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xmlns="" val="699692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a:t>Elektronendichte und </a:t>
            </a:r>
            <a:r>
              <a:rPr lang="de-DE" sz="3200" b="1" smtClean="0"/>
              <a:t>Strom</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7</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639" y="1916832"/>
            <a:ext cx="4073277" cy="6803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62694" y="2861732"/>
            <a:ext cx="3425330" cy="4724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853328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endParaRPr lang="de-DE" sz="2400" b="1" smtClean="0"/>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8</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99792" y="1772816"/>
            <a:ext cx="4032448" cy="785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Gerade Verbindung 8"/>
          <p:cNvCxnSpPr/>
          <p:nvPr/>
        </p:nvCxnSpPr>
        <p:spPr>
          <a:xfrm>
            <a:off x="4499992" y="2708920"/>
            <a:ext cx="0" cy="3744416"/>
          </a:xfrm>
          <a:prstGeom prst="line">
            <a:avLst/>
          </a:prstGeom>
        </p:spPr>
        <p:style>
          <a:lnRef idx="1">
            <a:schemeClr val="accent1"/>
          </a:lnRef>
          <a:fillRef idx="0">
            <a:schemeClr val="accent1"/>
          </a:fillRef>
          <a:effectRef idx="0">
            <a:schemeClr val="accent1"/>
          </a:effectRef>
          <a:fontRef idx="minor">
            <a:schemeClr val="tx1"/>
          </a:fontRef>
        </p:style>
      </p:cxnSp>
      <p:sp>
        <p:nvSpPr>
          <p:cNvPr id="11" name="Inhaltsplatzhalter 1"/>
          <p:cNvSpPr txBox="1">
            <a:spLocks/>
          </p:cNvSpPr>
          <p:nvPr/>
        </p:nvSpPr>
        <p:spPr>
          <a:xfrm>
            <a:off x="395536" y="2746276"/>
            <a:ext cx="3960440"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Geschlossenes, konservatives System</a:t>
            </a:r>
          </a:p>
          <a:p>
            <a:pPr marL="0" indent="0">
              <a:buFont typeface="Arial" pitchFamily="34" charset="0"/>
              <a:buNone/>
            </a:pPr>
            <a:endParaRPr lang="de-DE" sz="2000"/>
          </a:p>
          <a:p>
            <a:pPr marL="0" indent="0">
              <a:buFont typeface="Arial" pitchFamily="34" charset="0"/>
              <a:buNone/>
            </a:pPr>
            <a:r>
              <a:rPr lang="de-DE" sz="2000" smtClean="0"/>
              <a:t>Nettostrom durch Oberfläche = 0</a:t>
            </a:r>
          </a:p>
          <a:p>
            <a:pPr marL="0" indent="0">
              <a:buFont typeface="Arial" pitchFamily="34" charset="0"/>
              <a:buNone/>
            </a:pPr>
            <a:endParaRPr lang="de-DE" sz="2000"/>
          </a:p>
          <a:p>
            <a:pPr marL="0" indent="0">
              <a:buNone/>
            </a:pPr>
            <a:r>
              <a:rPr lang="de-DE" sz="2000" smtClean="0"/>
              <a:t>     </a:t>
            </a:r>
            <a:r>
              <a:rPr lang="de-DE" sz="2000" err="1"/>
              <a:t>hermitsch</a:t>
            </a:r>
            <a:r>
              <a:rPr lang="de-DE" sz="2000"/>
              <a:t>	alle Eigenwerte reell</a:t>
            </a:r>
            <a:br>
              <a:rPr lang="de-DE" sz="2000"/>
            </a:br>
            <a:endParaRPr lang="de-DE" sz="2000" smtClean="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6220" y="4233836"/>
            <a:ext cx="242415" cy="2752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2" name="Gerade Verbindung mit Pfeil 11"/>
          <p:cNvCxnSpPr/>
          <p:nvPr/>
        </p:nvCxnSpPr>
        <p:spPr>
          <a:xfrm>
            <a:off x="1763688" y="4410824"/>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907704" y="306896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8" name="Textfeld 17"/>
          <p:cNvSpPr txBox="1"/>
          <p:nvPr/>
        </p:nvSpPr>
        <p:spPr>
          <a:xfrm>
            <a:off x="1907704" y="3863270"/>
            <a:ext cx="432048" cy="400110"/>
          </a:xfrm>
          <a:prstGeom prst="rect">
            <a:avLst/>
          </a:prstGeom>
          <a:noFill/>
        </p:spPr>
        <p:txBody>
          <a:bodyPr wrap="square" rtlCol="0">
            <a:spAutoFit/>
          </a:bodyPr>
          <a:lstStyle/>
          <a:p>
            <a:r>
              <a:rPr lang="de-DE" sz="2000" smtClean="0">
                <a:latin typeface="Lucida Sans Unicode" panose="020B0602030504020204" pitchFamily="34" charset="0"/>
                <a:cs typeface="Lucida Sans Unicode" panose="020B0602030504020204" pitchFamily="34" charset="0"/>
              </a:rPr>
              <a:t>⇔</a:t>
            </a:r>
            <a:endParaRPr lang="de-DE" sz="2000">
              <a:latin typeface="Lucida Sans Unicode" panose="020B0602030504020204" pitchFamily="34" charset="0"/>
              <a:cs typeface="Lucida Sans Unicode" panose="020B0602030504020204" pitchFamily="34" charset="0"/>
            </a:endParaRPr>
          </a:p>
        </p:txBody>
      </p:sp>
      <p:sp>
        <p:nvSpPr>
          <p:cNvPr id="19" name="Inhaltsplatzhalter 1"/>
          <p:cNvSpPr txBox="1">
            <a:spLocks/>
          </p:cNvSpPr>
          <p:nvPr/>
        </p:nvSpPr>
        <p:spPr>
          <a:xfrm>
            <a:off x="4716016" y="2746276"/>
            <a:ext cx="4176464" cy="3058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Offenes System</a:t>
            </a:r>
          </a:p>
          <a:p>
            <a:pPr marL="0" indent="0">
              <a:buFont typeface="Arial" pitchFamily="34" charset="0"/>
              <a:buNone/>
            </a:pPr>
            <a:endParaRPr lang="de-DE" sz="2000"/>
          </a:p>
          <a:p>
            <a:pPr marL="0" indent="0">
              <a:buFont typeface="Arial" pitchFamily="34" charset="0"/>
              <a:buNone/>
            </a:pPr>
            <a:r>
              <a:rPr lang="de-DE" sz="2000" smtClean="0"/>
              <a:t>Nettostrom durch Oberfläche </a:t>
            </a:r>
            <a:r>
              <a:rPr lang="de-DE" sz="2000" smtClean="0">
                <a:latin typeface="Lucida Sans Unicode"/>
                <a:cs typeface="Lucida Sans Unicode"/>
              </a:rPr>
              <a:t>≠ </a:t>
            </a:r>
            <a:r>
              <a:rPr lang="de-DE" sz="2000" smtClean="0"/>
              <a:t>0</a:t>
            </a:r>
          </a:p>
          <a:p>
            <a:pPr marL="0" indent="0">
              <a:buFont typeface="Arial" pitchFamily="34" charset="0"/>
              <a:buNone/>
            </a:pPr>
            <a:endParaRPr lang="de-DE" sz="2000"/>
          </a:p>
          <a:p>
            <a:pPr marL="0" indent="0">
              <a:buNone/>
            </a:pPr>
            <a:r>
              <a:rPr lang="de-DE" sz="2000" smtClean="0"/>
              <a:t>     nicht-</a:t>
            </a:r>
            <a:r>
              <a:rPr lang="de-DE" sz="2000" err="1" smtClean="0"/>
              <a:t>hermitsch</a:t>
            </a:r>
            <a:r>
              <a:rPr lang="de-DE" sz="2000"/>
              <a:t>	</a:t>
            </a:r>
            <a:endParaRPr lang="de-DE" sz="2000" smtClean="0"/>
          </a:p>
          <a:p>
            <a:pPr marL="0" indent="0">
              <a:buNone/>
            </a:pPr>
            <a:r>
              <a:rPr lang="de-DE" sz="2000">
                <a:latin typeface="Lucida Sans Unicode"/>
                <a:cs typeface="Lucida Sans Unicode"/>
              </a:rPr>
              <a:t> </a:t>
            </a:r>
            <a:r>
              <a:rPr lang="de-DE" sz="2000" smtClean="0">
                <a:latin typeface="Lucida Sans Unicode"/>
                <a:cs typeface="Lucida Sans Unicode"/>
              </a:rPr>
              <a:t>          </a:t>
            </a:r>
            <a:r>
              <a:rPr lang="de-DE" sz="1800" smtClean="0">
                <a:latin typeface="Lucida Sans Unicode"/>
                <a:cs typeface="Lucida Sans Unicode"/>
              </a:rPr>
              <a:t>∃</a:t>
            </a:r>
            <a:r>
              <a:rPr lang="de-DE" sz="2000" smtClean="0"/>
              <a:t>  mind. ein komplexer Eigenwert</a:t>
            </a:r>
            <a:r>
              <a:rPr lang="de-DE" sz="2000"/>
              <a:t/>
            </a:r>
            <a:br>
              <a:rPr lang="de-DE" sz="2000"/>
            </a:br>
            <a:endParaRPr lang="de-DE" sz="2000" smtClean="0"/>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61633" y="4233836"/>
            <a:ext cx="242415" cy="2752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1" name="Gerade Verbindung mit Pfeil 20"/>
          <p:cNvCxnSpPr/>
          <p:nvPr/>
        </p:nvCxnSpPr>
        <p:spPr>
          <a:xfrm>
            <a:off x="5184068" y="4749512"/>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rot="5400000">
            <a:off x="5761444" y="3074680"/>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16" name="Rechteck 15"/>
          <p:cNvSpPr/>
          <p:nvPr/>
        </p:nvSpPr>
        <p:spPr>
          <a:xfrm rot="5400000">
            <a:off x="5764910" y="3875341"/>
            <a:ext cx="425116" cy="400110"/>
          </a:xfrm>
          <a:prstGeom prst="rect">
            <a:avLst/>
          </a:prstGeom>
        </p:spPr>
        <p:txBody>
          <a:bodyPr wrap="none">
            <a:spAutoFit/>
          </a:bodyPr>
          <a:lstStyle/>
          <a:p>
            <a:r>
              <a:rPr lang="de-DE" sz="2000">
                <a:latin typeface="Lucida Sans Unicode"/>
                <a:cs typeface="Lucida Sans Unicode"/>
              </a:rPr>
              <a:t>⇒</a:t>
            </a:r>
            <a:endParaRPr lang="de-DE"/>
          </a:p>
        </p:txBody>
      </p:sp>
      <p:cxnSp>
        <p:nvCxnSpPr>
          <p:cNvPr id="23" name="Gerade Verbindung mit Pfeil 22"/>
          <p:cNvCxnSpPr/>
          <p:nvPr/>
        </p:nvCxnSpPr>
        <p:spPr>
          <a:xfrm flipH="1">
            <a:off x="6808440" y="4941168"/>
            <a:ext cx="427856" cy="227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Inhaltsplatzhalter 1"/>
          <p:cNvSpPr txBox="1">
            <a:spLocks/>
          </p:cNvSpPr>
          <p:nvPr/>
        </p:nvSpPr>
        <p:spPr>
          <a:xfrm>
            <a:off x="4868416" y="5016252"/>
            <a:ext cx="4456112" cy="1466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2000" smtClean="0"/>
              <a:t>positiver </a:t>
            </a:r>
            <a:r>
              <a:rPr lang="de-DE" sz="2000" err="1" smtClean="0"/>
              <a:t>Imaginärteil</a:t>
            </a:r>
            <a:endParaRPr lang="de-DE" sz="2000" smtClean="0"/>
          </a:p>
        </p:txBody>
      </p:sp>
      <p:sp>
        <p:nvSpPr>
          <p:cNvPr id="27" name="Textfeld 26"/>
          <p:cNvSpPr txBox="1"/>
          <p:nvPr/>
        </p:nvSpPr>
        <p:spPr>
          <a:xfrm rot="10800000">
            <a:off x="4959052" y="5405153"/>
            <a:ext cx="432048" cy="400110"/>
          </a:xfrm>
          <a:prstGeom prst="rect">
            <a:avLst/>
          </a:prstGeom>
          <a:noFill/>
        </p:spPr>
        <p:txBody>
          <a:bodyPr wrap="square" rtlCol="0">
            <a:spAutoFit/>
          </a:bodyPr>
          <a:lstStyle/>
          <a:p>
            <a:r>
              <a:rPr lang="de-DE" sz="2000" smtClean="0">
                <a:latin typeface="Lucida Sans Unicode"/>
                <a:cs typeface="Lucida Sans Unicode"/>
              </a:rPr>
              <a:t>⇐</a:t>
            </a:r>
            <a:endParaRPr lang="de-DE" sz="2000">
              <a:latin typeface="Lucida Sans Unicode" panose="020B0602030504020204" pitchFamily="34" charset="0"/>
              <a:cs typeface="Lucida Sans Unicode" panose="020B0602030504020204" pitchFamily="34" charset="0"/>
            </a:endParaRPr>
          </a:p>
        </p:txBody>
      </p:sp>
      <p:sp>
        <p:nvSpPr>
          <p:cNvPr id="29" name="Inhaltsplatzhalter 1"/>
          <p:cNvSpPr txBox="1">
            <a:spLocks/>
          </p:cNvSpPr>
          <p:nvPr/>
        </p:nvSpPr>
        <p:spPr>
          <a:xfrm>
            <a:off x="5364088" y="5432332"/>
            <a:ext cx="3600400" cy="680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latin typeface="Lucida Sans Unicode"/>
                <a:cs typeface="Lucida Sans Unicode"/>
              </a:rPr>
              <a:t>∃</a:t>
            </a:r>
            <a:r>
              <a:rPr lang="de-DE" sz="1800" smtClean="0"/>
              <a:t>  </a:t>
            </a:r>
            <a:r>
              <a:rPr lang="de-DE" sz="2000" smtClean="0"/>
              <a:t>instabile, </a:t>
            </a:r>
            <a:r>
              <a:rPr lang="de-DE" sz="2000" err="1" smtClean="0"/>
              <a:t>unphysikalische</a:t>
            </a:r>
            <a:r>
              <a:rPr lang="de-DE" sz="2000" smtClean="0"/>
              <a:t> Lösung</a:t>
            </a:r>
            <a:r>
              <a:rPr lang="de-DE" sz="1800"/>
              <a:t/>
            </a:r>
            <a:br>
              <a:rPr lang="de-DE" sz="1800"/>
            </a:br>
            <a:endParaRPr lang="de-DE" sz="1800" smtClean="0"/>
          </a:p>
        </p:txBody>
      </p:sp>
      <p:sp>
        <p:nvSpPr>
          <p:cNvPr id="31" name="Inhaltsplatzhalter 1"/>
          <p:cNvSpPr txBox="1">
            <a:spLocks/>
          </p:cNvSpPr>
          <p:nvPr/>
        </p:nvSpPr>
        <p:spPr>
          <a:xfrm>
            <a:off x="5436096" y="5923012"/>
            <a:ext cx="3491880" cy="5596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   </a:t>
            </a:r>
            <a:r>
              <a:rPr lang="de-DE" sz="2000" smtClean="0"/>
              <a:t>brauchen Zeit-irreversible RB!  </a:t>
            </a:r>
            <a:r>
              <a:rPr lang="de-DE" sz="1400" smtClean="0">
                <a:solidFill>
                  <a:srgbClr val="0070C0"/>
                </a:solidFill>
                <a:latin typeface="Arial" panose="020B0604020202020204" pitchFamily="34" charset="0"/>
                <a:cs typeface="Arial" panose="020B0604020202020204" pitchFamily="34" charset="0"/>
              </a:rPr>
              <a:t>[1]</a:t>
            </a:r>
          </a:p>
        </p:txBody>
      </p:sp>
      <p:cxnSp>
        <p:nvCxnSpPr>
          <p:cNvPr id="32" name="Gerade Verbindung mit Pfeil 31"/>
          <p:cNvCxnSpPr/>
          <p:nvPr/>
        </p:nvCxnSpPr>
        <p:spPr>
          <a:xfrm>
            <a:off x="5148828" y="611274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991045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sz="3200" b="1" smtClean="0"/>
              <a:t>Randbedingungen</a:t>
            </a:r>
          </a:p>
          <a:p>
            <a:pPr marL="0" indent="0">
              <a:buNone/>
            </a:pPr>
            <a:r>
              <a:rPr lang="de-DE" smtClean="0"/>
              <a:t>Reservoire als schwarze Strahler</a:t>
            </a:r>
          </a:p>
        </p:txBody>
      </p:sp>
      <p:sp>
        <p:nvSpPr>
          <p:cNvPr id="3" name="Datumsplatzhalter 2"/>
          <p:cNvSpPr>
            <a:spLocks noGrp="1"/>
          </p:cNvSpPr>
          <p:nvPr>
            <p:ph type="dt" sz="half" idx="10"/>
          </p:nvPr>
        </p:nvSpPr>
        <p:spPr/>
        <p:txBody>
          <a:bodyPr/>
          <a:lstStyle/>
          <a:p>
            <a:r>
              <a:rPr lang="de-DE" smtClean="0"/>
              <a:t>27.01.2017</a:t>
            </a:r>
            <a:endParaRPr lang="de-DE"/>
          </a:p>
        </p:txBody>
      </p:sp>
      <p:sp>
        <p:nvSpPr>
          <p:cNvPr id="4" name="Fußzeilenplatzhalter 3"/>
          <p:cNvSpPr>
            <a:spLocks noGrp="1"/>
          </p:cNvSpPr>
          <p:nvPr>
            <p:ph type="ftr" sz="quarter" idx="11"/>
          </p:nvPr>
        </p:nvSpPr>
        <p:spPr/>
        <p:txBody>
          <a:bodyPr/>
          <a:lstStyle/>
          <a:p>
            <a:r>
              <a:rPr lang="de-DE" smtClean="0"/>
              <a:t>Transmutation – Matthias Jaeger</a:t>
            </a:r>
            <a:endParaRPr lang="de-DE"/>
          </a:p>
        </p:txBody>
      </p:sp>
      <p:sp>
        <p:nvSpPr>
          <p:cNvPr id="5" name="Foliennummernplatzhalter 4"/>
          <p:cNvSpPr>
            <a:spLocks noGrp="1"/>
          </p:cNvSpPr>
          <p:nvPr>
            <p:ph type="sldNum" sz="quarter" idx="12"/>
          </p:nvPr>
        </p:nvSpPr>
        <p:spPr/>
        <p:txBody>
          <a:bodyPr/>
          <a:lstStyle/>
          <a:p>
            <a:fld id="{1A73E011-4CD9-4D05-A24A-32BCD9CDCEE7}" type="slidenum">
              <a:rPr lang="de-DE" smtClean="0"/>
              <a:pPr/>
              <a:t>9</a:t>
            </a:fld>
            <a:endParaRPr lang="de-DE"/>
          </a:p>
        </p:txBody>
      </p:sp>
      <p:sp>
        <p:nvSpPr>
          <p:cNvPr id="7" name="Rechteck 6"/>
          <p:cNvSpPr/>
          <p:nvPr/>
        </p:nvSpPr>
        <p:spPr>
          <a:xfrm>
            <a:off x="6588224" y="72008"/>
            <a:ext cx="2483768" cy="26064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6586695" y="35913"/>
            <a:ext cx="2521809" cy="584775"/>
          </a:xfrm>
          <a:prstGeom prst="rect">
            <a:avLst/>
          </a:prstGeom>
          <a:noFill/>
        </p:spPr>
        <p:txBody>
          <a:bodyPr wrap="square" rtlCol="0">
            <a:spAutoFit/>
          </a:bodyPr>
          <a:lstStyle/>
          <a:p>
            <a:pPr algn="ctr"/>
            <a:r>
              <a:rPr lang="de-DE" sz="1600" smtClean="0">
                <a:solidFill>
                  <a:schemeClr val="accent5">
                    <a:lumMod val="50000"/>
                  </a:schemeClr>
                </a:solidFill>
                <a:latin typeface="Adobe Arabic" pitchFamily="18" charset="-78"/>
                <a:cs typeface="Adobe Arabic" pitchFamily="18" charset="-78"/>
              </a:rPr>
              <a:t>1. </a:t>
            </a:r>
            <a:r>
              <a:rPr lang="de-DE" sz="1600" smtClean="0">
                <a:latin typeface="Adobe Arabic" pitchFamily="18" charset="-78"/>
                <a:cs typeface="Adobe Arabic" pitchFamily="18" charset="-78"/>
              </a:rPr>
              <a:t>Problemstellung</a:t>
            </a:r>
          </a:p>
          <a:p>
            <a:pPr algn="ctr"/>
            <a:endParaRPr lang="de-DE" sz="1600">
              <a:solidFill>
                <a:schemeClr val="accent5">
                  <a:lumMod val="50000"/>
                </a:schemeClr>
              </a:solidFill>
              <a:latin typeface="Adobe Arabic" pitchFamily="18" charset="-78"/>
              <a:cs typeface="Adobe Arabic" pitchFamily="18" charset="-78"/>
            </a:endParaRPr>
          </a:p>
        </p:txBody>
      </p:sp>
      <p:grpSp>
        <p:nvGrpSpPr>
          <p:cNvPr id="10" name="Gruppieren 9"/>
          <p:cNvGrpSpPr/>
          <p:nvPr/>
        </p:nvGrpSpPr>
        <p:grpSpPr>
          <a:xfrm>
            <a:off x="611560" y="3129906"/>
            <a:ext cx="3024336" cy="2940327"/>
            <a:chOff x="2483768" y="1628800"/>
            <a:chExt cx="5184576" cy="5040560"/>
          </a:xfrm>
        </p:grpSpPr>
        <p:cxnSp>
          <p:nvCxnSpPr>
            <p:cNvPr id="50" name="Gerade Verbindung 49"/>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Abgerundetes Rechteck 51"/>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54" name="Gerade Verbindung 53"/>
            <p:cNvCxnSpPr>
              <a:endCxn id="52"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59"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60" name="Inhaltsplatzhalter 1"/>
          <p:cNvSpPr txBox="1">
            <a:spLocks/>
          </p:cNvSpPr>
          <p:nvPr/>
        </p:nvSpPr>
        <p:spPr>
          <a:xfrm>
            <a:off x="496901" y="2348880"/>
            <a:ext cx="5042520" cy="4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Emission mit thermischer </a:t>
            </a:r>
            <a:br>
              <a:rPr lang="de-DE" sz="1800" smtClean="0"/>
            </a:br>
            <a:r>
              <a:rPr lang="de-DE" sz="1800" smtClean="0"/>
              <a:t>Gleichgewichts-Verteilung</a:t>
            </a:r>
          </a:p>
        </p:txBody>
      </p:sp>
      <p:sp>
        <p:nvSpPr>
          <p:cNvPr id="13" name="Ellipse 12"/>
          <p:cNvSpPr/>
          <p:nvPr/>
        </p:nvSpPr>
        <p:spPr>
          <a:xfrm>
            <a:off x="1551092" y="3288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p:cNvSpPr/>
          <p:nvPr/>
        </p:nvSpPr>
        <p:spPr>
          <a:xfrm>
            <a:off x="1763688"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p:cNvSpPr/>
          <p:nvPr/>
        </p:nvSpPr>
        <p:spPr>
          <a:xfrm>
            <a:off x="1691680" y="3423939"/>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p:cNvSpPr/>
          <p:nvPr/>
        </p:nvSpPr>
        <p:spPr>
          <a:xfrm>
            <a:off x="1600409" y="35730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p:cNvSpPr/>
          <p:nvPr/>
        </p:nvSpPr>
        <p:spPr>
          <a:xfrm>
            <a:off x="1907704" y="360616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p:cNvSpPr/>
          <p:nvPr/>
        </p:nvSpPr>
        <p:spPr>
          <a:xfrm>
            <a:off x="1701880" y="375035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p:cNvCxnSpPr/>
          <p:nvPr/>
        </p:nvCxnSpPr>
        <p:spPr>
          <a:xfrm>
            <a:off x="2051720" y="33112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a:off x="2204120" y="346367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p:nvPr/>
        </p:nvCxnSpPr>
        <p:spPr>
          <a:xfrm>
            <a:off x="2140496" y="3717032"/>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1564591" y="519948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p:cNvSpPr/>
          <p:nvPr/>
        </p:nvSpPr>
        <p:spPr>
          <a:xfrm>
            <a:off x="1777187" y="524520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p:cNvSpPr/>
          <p:nvPr/>
        </p:nvSpPr>
        <p:spPr>
          <a:xfrm>
            <a:off x="1705179" y="53350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Ellipse 70"/>
          <p:cNvSpPr/>
          <p:nvPr/>
        </p:nvSpPr>
        <p:spPr>
          <a:xfrm>
            <a:off x="1613908" y="54840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Ellipse 71"/>
          <p:cNvSpPr/>
          <p:nvPr/>
        </p:nvSpPr>
        <p:spPr>
          <a:xfrm>
            <a:off x="1921203" y="55172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1715379" y="566142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 Verbindung mit Pfeil 73"/>
          <p:cNvCxnSpPr/>
          <p:nvPr/>
        </p:nvCxnSpPr>
        <p:spPr>
          <a:xfrm>
            <a:off x="2065219" y="52223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p:nvPr/>
        </p:nvCxnSpPr>
        <p:spPr>
          <a:xfrm>
            <a:off x="2217619" y="537474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p:nvPr/>
        </p:nvCxnSpPr>
        <p:spPr>
          <a:xfrm>
            <a:off x="2153995" y="5628104"/>
            <a:ext cx="43204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7" name="Gruppieren 76"/>
          <p:cNvGrpSpPr/>
          <p:nvPr/>
        </p:nvGrpSpPr>
        <p:grpSpPr>
          <a:xfrm>
            <a:off x="5364088" y="3140968"/>
            <a:ext cx="3024336" cy="2940327"/>
            <a:chOff x="2483768" y="1628800"/>
            <a:chExt cx="5184576" cy="5040560"/>
          </a:xfrm>
        </p:grpSpPr>
        <p:cxnSp>
          <p:nvCxnSpPr>
            <p:cNvPr id="78" name="Gerade Verbindung 77"/>
            <p:cNvCxnSpPr/>
            <p:nvPr/>
          </p:nvCxnSpPr>
          <p:spPr>
            <a:xfrm>
              <a:off x="3923928" y="2348880"/>
              <a:ext cx="2578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Gerade Verbindung 78"/>
            <p:cNvCxnSpPr/>
            <p:nvPr/>
          </p:nvCxnSpPr>
          <p:spPr>
            <a:xfrm>
              <a:off x="3923928" y="5589240"/>
              <a:ext cx="2564904"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bgerundetes Rechteck 79"/>
            <p:cNvSpPr/>
            <p:nvPr/>
          </p:nvSpPr>
          <p:spPr>
            <a:xfrm>
              <a:off x="5364088" y="3334080"/>
              <a:ext cx="2304256" cy="13044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Inhaltsplatzhalter 1"/>
            <p:cNvSpPr txBox="1">
              <a:spLocks/>
            </p:cNvSpPr>
            <p:nvPr/>
          </p:nvSpPr>
          <p:spPr>
            <a:xfrm>
              <a:off x="6141318" y="3717293"/>
              <a:ext cx="936104"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RTD</a:t>
              </a:r>
            </a:p>
          </p:txBody>
        </p:sp>
        <p:cxnSp>
          <p:nvCxnSpPr>
            <p:cNvPr id="82" name="Gerade Verbindung 81"/>
            <p:cNvCxnSpPr>
              <a:endCxn id="80" idx="0"/>
            </p:cNvCxnSpPr>
            <p:nvPr/>
          </p:nvCxnSpPr>
          <p:spPr>
            <a:xfrm>
              <a:off x="6502524" y="2348880"/>
              <a:ext cx="13692" cy="98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a:xfrm>
              <a:off x="6488832" y="4638531"/>
              <a:ext cx="0" cy="950709"/>
            </a:xfrm>
            <a:prstGeom prst="line">
              <a:avLst/>
            </a:prstGeom>
          </p:spPr>
          <p:style>
            <a:lnRef idx="1">
              <a:schemeClr val="accent1"/>
            </a:lnRef>
            <a:fillRef idx="0">
              <a:schemeClr val="accent1"/>
            </a:fillRef>
            <a:effectRef idx="0">
              <a:schemeClr val="accent1"/>
            </a:effectRef>
            <a:fontRef idx="minor">
              <a:schemeClr val="tx1"/>
            </a:fontRef>
          </p:style>
        </p:cxnSp>
        <p:sp>
          <p:nvSpPr>
            <p:cNvPr id="84" name="Ellipse 83"/>
            <p:cNvSpPr/>
            <p:nvPr/>
          </p:nvSpPr>
          <p:spPr>
            <a:xfrm>
              <a:off x="2483768" y="162880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p:cNvSpPr/>
            <p:nvPr/>
          </p:nvSpPr>
          <p:spPr>
            <a:xfrm>
              <a:off x="2483768" y="4869160"/>
              <a:ext cx="1440160" cy="144016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Inhaltsplatzhalter 1"/>
            <p:cNvSpPr txBox="1">
              <a:spLocks/>
            </p:cNvSpPr>
            <p:nvPr/>
          </p:nvSpPr>
          <p:spPr>
            <a:xfrm>
              <a:off x="2663788" y="2132856"/>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sp>
          <p:nvSpPr>
            <p:cNvPr id="87" name="Inhaltsplatzhalter 1"/>
            <p:cNvSpPr txBox="1">
              <a:spLocks/>
            </p:cNvSpPr>
            <p:nvPr/>
          </p:nvSpPr>
          <p:spPr>
            <a:xfrm>
              <a:off x="2663788" y="5383002"/>
              <a:ext cx="1404156" cy="12863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400" smtClean="0"/>
                <a:t>Reservoir</a:t>
              </a:r>
            </a:p>
          </p:txBody>
        </p:sp>
      </p:grpSp>
      <p:sp>
        <p:nvSpPr>
          <p:cNvPr id="88" name="Inhaltsplatzhalter 1"/>
          <p:cNvSpPr txBox="1">
            <a:spLocks/>
          </p:cNvSpPr>
          <p:nvPr/>
        </p:nvSpPr>
        <p:spPr>
          <a:xfrm>
            <a:off x="4976399" y="2348880"/>
            <a:ext cx="5042520" cy="4912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obe Arabic" pitchFamily="18" charset="-78"/>
                <a:ea typeface="+mn-ea"/>
                <a:cs typeface="Adobe Arabic" pitchFamily="18" charset="-78"/>
              </a:defRPr>
            </a:lvl1pPr>
            <a:lvl2pPr marL="742950" indent="-285750" algn="l" defTabSz="914400" rtl="0" eaLnBrk="1" latinLnBrk="0" hangingPunct="1">
              <a:spcBef>
                <a:spcPct val="20000"/>
              </a:spcBef>
              <a:buFont typeface="Courier New" pitchFamily="49" charset="0"/>
              <a:buChar char="o"/>
              <a:defRPr sz="2400" kern="1200">
                <a:solidFill>
                  <a:schemeClr val="tx1"/>
                </a:solidFill>
                <a:latin typeface="Adobe Arabic" pitchFamily="18" charset="-78"/>
                <a:ea typeface="+mn-ea"/>
                <a:cs typeface="Adobe Arabic" pitchFamily="18" charset="-78"/>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obe Arabic" pitchFamily="18" charset="-78"/>
                <a:ea typeface="+mn-ea"/>
                <a:cs typeface="Adobe Arabic" pitchFamily="18" charset="-78"/>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obe Arabic" pitchFamily="18" charset="-78"/>
                <a:ea typeface="+mn-ea"/>
                <a:cs typeface="Adobe Arabic" pitchFamily="18"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800" smtClean="0"/>
              <a:t>Vollständige Absorption</a:t>
            </a:r>
          </a:p>
        </p:txBody>
      </p:sp>
      <p:sp>
        <p:nvSpPr>
          <p:cNvPr id="89" name="Ellipse 88"/>
          <p:cNvSpPr/>
          <p:nvPr/>
        </p:nvSpPr>
        <p:spPr>
          <a:xfrm>
            <a:off x="6933411" y="340641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p:cNvSpPr/>
          <p:nvPr/>
        </p:nvSpPr>
        <p:spPr>
          <a:xfrm>
            <a:off x="7807248" y="3773216"/>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p:cNvSpPr/>
          <p:nvPr/>
        </p:nvSpPr>
        <p:spPr>
          <a:xfrm>
            <a:off x="7376884" y="342051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p:cNvSpPr/>
          <p:nvPr/>
        </p:nvSpPr>
        <p:spPr>
          <a:xfrm>
            <a:off x="7285613" y="356958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p:cNvSpPr/>
          <p:nvPr/>
        </p:nvSpPr>
        <p:spPr>
          <a:xfrm>
            <a:off x="7592908" y="3602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p:cNvSpPr/>
          <p:nvPr/>
        </p:nvSpPr>
        <p:spPr>
          <a:xfrm>
            <a:off x="5940152" y="33341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p:cNvSpPr/>
          <p:nvPr/>
        </p:nvSpPr>
        <p:spPr>
          <a:xfrm>
            <a:off x="5580112" y="374597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p:cNvSpPr/>
          <p:nvPr/>
        </p:nvSpPr>
        <p:spPr>
          <a:xfrm>
            <a:off x="5917292" y="3654434"/>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8" name="Gerade Verbindung mit Pfeil 97"/>
          <p:cNvCxnSpPr/>
          <p:nvPr/>
        </p:nvCxnSpPr>
        <p:spPr>
          <a:xfrm flipH="1">
            <a:off x="7092280" y="327456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H="1">
            <a:off x="6543647" y="367729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Ellipse 101"/>
          <p:cNvSpPr/>
          <p:nvPr/>
        </p:nvSpPr>
        <p:spPr>
          <a:xfrm>
            <a:off x="6933411" y="532073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Ellipse 102"/>
          <p:cNvSpPr/>
          <p:nvPr/>
        </p:nvSpPr>
        <p:spPr>
          <a:xfrm>
            <a:off x="7801879" y="524359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p:cNvSpPr/>
          <p:nvPr/>
        </p:nvSpPr>
        <p:spPr>
          <a:xfrm>
            <a:off x="7376884" y="5334831"/>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Ellipse 104"/>
          <p:cNvSpPr/>
          <p:nvPr/>
        </p:nvSpPr>
        <p:spPr>
          <a:xfrm>
            <a:off x="7285613" y="5483908"/>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Ellipse 105"/>
          <p:cNvSpPr/>
          <p:nvPr/>
        </p:nvSpPr>
        <p:spPr>
          <a:xfrm>
            <a:off x="7592908" y="55170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Ellipse 106"/>
          <p:cNvSpPr/>
          <p:nvPr/>
        </p:nvSpPr>
        <p:spPr>
          <a:xfrm>
            <a:off x="7592908" y="5075710"/>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Ellipse 107"/>
          <p:cNvSpPr/>
          <p:nvPr/>
        </p:nvSpPr>
        <p:spPr>
          <a:xfrm>
            <a:off x="5940152" y="5248452"/>
            <a:ext cx="45720"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1" name="Gerade Verbindung mit Pfeil 110"/>
          <p:cNvCxnSpPr/>
          <p:nvPr/>
        </p:nvCxnSpPr>
        <p:spPr>
          <a:xfrm flipH="1">
            <a:off x="7092280" y="5188886"/>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6543647" y="5591614"/>
            <a:ext cx="500628"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feld 98"/>
          <p:cNvSpPr txBox="1"/>
          <p:nvPr/>
        </p:nvSpPr>
        <p:spPr>
          <a:xfrm>
            <a:off x="3131840" y="3129906"/>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Inflow</a:t>
            </a:r>
            <a:endParaRPr lang="de-DE" i="1">
              <a:latin typeface="Adobe Arabic" pitchFamily="18" charset="-78"/>
              <a:cs typeface="Adobe Arabic" pitchFamily="18" charset="-78"/>
            </a:endParaRPr>
          </a:p>
        </p:txBody>
      </p:sp>
      <p:sp>
        <p:nvSpPr>
          <p:cNvPr id="94" name="Textfeld 93"/>
          <p:cNvSpPr txBox="1"/>
          <p:nvPr/>
        </p:nvSpPr>
        <p:spPr>
          <a:xfrm>
            <a:off x="7884368" y="3140968"/>
            <a:ext cx="1008112" cy="369332"/>
          </a:xfrm>
          <a:prstGeom prst="rect">
            <a:avLst/>
          </a:prstGeom>
          <a:noFill/>
        </p:spPr>
        <p:txBody>
          <a:bodyPr wrap="square" rtlCol="0">
            <a:spAutoFit/>
          </a:bodyPr>
          <a:lstStyle/>
          <a:p>
            <a:r>
              <a:rPr lang="de-DE" i="1" err="1" smtClean="0">
                <a:latin typeface="Adobe Arabic" pitchFamily="18" charset="-78"/>
                <a:cs typeface="Adobe Arabic" pitchFamily="18" charset="-78"/>
              </a:rPr>
              <a:t>Outflow</a:t>
            </a:r>
            <a:endParaRPr lang="de-DE" i="1">
              <a:latin typeface="Adobe Arabic" pitchFamily="18" charset="-78"/>
              <a:cs typeface="Adobe Arabic" pitchFamily="18" charset="-78"/>
            </a:endParaRPr>
          </a:p>
        </p:txBody>
      </p:sp>
    </p:spTree>
    <p:extLst>
      <p:ext uri="{BB962C8B-B14F-4D97-AF65-F5344CB8AC3E}">
        <p14:creationId xmlns:p14="http://schemas.microsoft.com/office/powerpoint/2010/main" xmlns="" val="413470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Bildschirmpräsentation (4:3)</PresentationFormat>
  <Paragraphs>282</Paragraphs>
  <Slides>21</Slides>
  <Notes>19</Notes>
  <HiddenSlides>0</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Larissa-Design</vt:lpstr>
      <vt:lpstr>DG</vt:lpstr>
      <vt:lpstr>Inhalt</vt:lpstr>
      <vt:lpstr>Folie 3</vt:lpstr>
      <vt:lpstr>Folie 4</vt:lpstr>
      <vt:lpstr>Folie 5</vt:lpstr>
      <vt:lpstr>Folie 6</vt:lpstr>
      <vt:lpstr>Folie 7</vt:lpstr>
      <vt:lpstr>Folie 8</vt:lpstr>
      <vt:lpstr>Folie 9</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vector>
  </TitlesOfParts>
  <Company>Frost-RL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Matze</dc:creator>
  <cp:lastModifiedBy>Matze</cp:lastModifiedBy>
  <cp:revision>319</cp:revision>
  <dcterms:created xsi:type="dcterms:W3CDTF">2017-01-21T10:43:37Z</dcterms:created>
  <dcterms:modified xsi:type="dcterms:W3CDTF">2019-03-11T10:13:45Z</dcterms:modified>
</cp:coreProperties>
</file>