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300" r:id="rId5"/>
    <p:sldId id="301" r:id="rId6"/>
    <p:sldId id="302" r:id="rId7"/>
    <p:sldId id="308" r:id="rId8"/>
    <p:sldId id="304" r:id="rId9"/>
    <p:sldId id="305" r:id="rId10"/>
    <p:sldId id="306" r:id="rId11"/>
    <p:sldId id="303" r:id="rId12"/>
    <p:sldId id="307" r:id="rId13"/>
    <p:sldId id="287" r:id="rId14"/>
    <p:sldId id="29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000"/>
    <a:srgbClr val="0000FF"/>
    <a:srgbClr val="01951A"/>
    <a:srgbClr val="275C00"/>
    <a:srgbClr val="DE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94" autoAdjust="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07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1A3E4-08F7-470B-B28A-F7F44AD1D267}" type="datetimeFigureOut">
              <a:rPr lang="de-DE" smtClean="0"/>
              <a:pPr/>
              <a:t>06.03.2019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B7-B8C5-4A13-A184-8A045D6E94E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1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f_l,r  bekommen wir aus der Fermi-Dirac-Statistik freier Teilchen. Integration über die zwei senkrechten k-Richtungen kann analytisch durchgeführt werden</a:t>
            </a:r>
          </a:p>
          <a:p>
            <a:endParaRPr lang="de-DE" smtClean="0"/>
          </a:p>
          <a:p>
            <a:r>
              <a:rPr lang="de-DE" smtClean="0"/>
              <a:t>Für q=L_q/2</a:t>
            </a:r>
            <a:r>
              <a:rPr lang="de-DE" baseline="0" smtClean="0"/>
              <a:t> könnte man 0 setzen -&gt; Problem der Reflexion, daher complex absorbing potential … Lukas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Akzeptoren und Löcher werden aufgrund der Dotierung N_D &gt;&gt; N_A vernachlässigt.</a:t>
            </a:r>
          </a:p>
          <a:p>
            <a:r>
              <a:rPr lang="de-DE" smtClean="0"/>
              <a:t>Randbedingung für Poisson Gleichung aus Forderung nach Ladungsneutralität</a:t>
            </a:r>
            <a:r>
              <a:rPr lang="de-DE" baseline="0" smtClean="0"/>
              <a:t> in ausreichend großer Entfernung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Achtung, hier steht zwar </a:t>
            </a:r>
            <a:r>
              <a:rPr lang="de-DE" err="1" smtClean="0"/>
              <a:t>x,y</a:t>
            </a:r>
            <a:r>
              <a:rPr lang="de-DE" smtClean="0"/>
              <a:t> aber das physikalische</a:t>
            </a:r>
            <a:r>
              <a:rPr lang="de-DE" baseline="0" smtClean="0"/>
              <a:t> Problem ist eindimensional. Die DGL hingegen 2-dimensional.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Ignorieren wir mal kurz die Zeitabhängigkeit von L, dann ist die Lösung sowas wie </a:t>
            </a:r>
            <a:r>
              <a:rPr lang="de-DE" err="1" smtClean="0"/>
              <a:t>exp</a:t>
            </a:r>
            <a:r>
              <a:rPr lang="de-DE" smtClean="0"/>
              <a:t>(L/i </a:t>
            </a:r>
            <a:r>
              <a:rPr lang="de-DE" err="1" smtClean="0"/>
              <a:t>hquer</a:t>
            </a:r>
            <a:r>
              <a:rPr lang="de-DE" baseline="0" smtClean="0"/>
              <a:t> * t)</a:t>
            </a:r>
            <a:br>
              <a:rPr lang="de-DE" baseline="0" smtClean="0"/>
            </a:br>
            <a:r>
              <a:rPr lang="de-DE" baseline="0" smtClean="0"/>
              <a:t>Für positiven </a:t>
            </a:r>
            <a:r>
              <a:rPr lang="de-DE" baseline="0" err="1" smtClean="0"/>
              <a:t>Imaginärteil</a:t>
            </a:r>
            <a:r>
              <a:rPr lang="de-DE" baseline="0" smtClean="0"/>
              <a:t> eines Eigenwertes von L existieren instabile Lösungen</a:t>
            </a:r>
          </a:p>
          <a:p>
            <a:endParaRPr lang="de-DE" baseline="0" smtClean="0"/>
          </a:p>
          <a:p>
            <a:r>
              <a:rPr lang="de-DE" baseline="0" smtClean="0"/>
              <a:t>Zeit-reversible Randbedingungen führen zu symmetrischen </a:t>
            </a:r>
            <a:r>
              <a:rPr lang="de-DE" baseline="0" err="1" smtClean="0"/>
              <a:t>Imaginärteilen</a:t>
            </a:r>
            <a:r>
              <a:rPr lang="de-DE" baseline="0" smtClean="0"/>
              <a:t> der Eigenwerte, daher ex. Zu jedem negativen EW auch ein positiver. -&gt; Schlecht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C6EB7-B8C5-4A13-A184-8A045D6E94E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75463" y="6165850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de-DE" dirty="0" smtClean="0"/>
              <a:t>Quelle: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75463" y="6165850"/>
            <a:ext cx="1944687" cy="358775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de-DE" dirty="0" smtClean="0"/>
              <a:t>Quelle: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gradFill flip="none" rotWithShape="1">
            <a:gsLst>
              <a:gs pos="0">
                <a:srgbClr val="52C000">
                  <a:tint val="66000"/>
                  <a:satMod val="160000"/>
                </a:srgbClr>
              </a:gs>
              <a:gs pos="50000">
                <a:srgbClr val="52C000">
                  <a:tint val="44500"/>
                  <a:satMod val="160000"/>
                </a:srgbClr>
              </a:gs>
              <a:gs pos="100000">
                <a:srgbClr val="52C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6298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44824"/>
            <a:ext cx="8229600" cy="428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-3600" y="65477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0600" y="6547757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06800" y="654775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3E011-4CD9-4D05-A24A-32BCD9CDCEE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 descr="tud_logo_cmyk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9512" y="44624"/>
            <a:ext cx="2520280" cy="4066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Arabic" pitchFamily="18" charset="-78"/>
          <a:ea typeface="+mj-ea"/>
          <a:cs typeface="Adobe Arabic" pitchFamily="18" charset="-7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4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Adobe Arabic" pitchFamily="18" charset="-78"/>
          <a:ea typeface="+mn-ea"/>
          <a:cs typeface="Adobe Arabic" pitchFamily="18" charset="-7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rancis.naukas.com/2010/08/11/el-ascenso-y-la-caida-del-rubbiatron-en-zaragoza-laesa-y-el-acelerador-de-energia-propuesto-por-carlo-rubbia/" TargetMode="External"/><Relationship Id="rId2" Type="http://schemas.openxmlformats.org/officeDocument/2006/relationships/hyperlink" Target="https://www.welt.de/img/wissenschaft/mobile101678711/1752509087-ci102l-w1024/fp-atom-teaser2-DW-Kultur-Juelich-jpg.jpg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-parc.jp/Transmutation/en/index.html" TargetMode="External"/><Relationship Id="rId2" Type="http://schemas.openxmlformats.org/officeDocument/2006/relationships/hyperlink" Target="http://myrrha.sckcen.be/en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nndc.bnl.gov/nudat2/" TargetMode="External"/><Relationship Id="rId4" Type="http://schemas.openxmlformats.org/officeDocument/2006/relationships/hyperlink" Target="https://www.gen-4.org/gif/jcms/c_59461/generation-iv-syste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DG</a:t>
            </a:r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0600" y="6547757"/>
            <a:ext cx="2895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Matthias Jaeger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>
          <a:xfrm>
            <a:off x="-3600" y="6547757"/>
            <a:ext cx="2133600" cy="365125"/>
          </a:xfrm>
        </p:spPr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27.01.2017</a:t>
            </a:r>
            <a:endParaRPr lang="de-DE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Randbedingungen</a:t>
            </a:r>
          </a:p>
          <a:p>
            <a:pPr marL="0" indent="0">
              <a:buNone/>
            </a:pPr>
            <a:r>
              <a:rPr lang="de-DE" smtClean="0"/>
              <a:t>Unterscheidung nach Geschwindigkeit des Teilchens erforderlich !</a:t>
            </a:r>
            <a:endParaRPr lang="de-DE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2051720" y="2132856"/>
            <a:ext cx="1728192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5076056" y="2132856"/>
            <a:ext cx="180020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611560" y="2564904"/>
            <a:ext cx="35283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err="1" smtClean="0">
                <a:latin typeface="Adobe Arabic" pitchFamily="18" charset="-78"/>
                <a:cs typeface="Adobe Arabic" pitchFamily="18" charset="-78"/>
              </a:rPr>
              <a:t>LvN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im </a:t>
            </a:r>
            <a:r>
              <a:rPr lang="de-DE" sz="2000" b="1" err="1" smtClean="0">
                <a:latin typeface="Adobe Arabic" pitchFamily="18" charset="-78"/>
                <a:cs typeface="Adobe Arabic" pitchFamily="18" charset="-78"/>
              </a:rPr>
              <a:t>Ortsraum</a:t>
            </a:r>
            <a:endParaRPr lang="de-DE" sz="2000" b="1" smtClean="0">
              <a:latin typeface="Adobe Arabic" pitchFamily="18" charset="-78"/>
              <a:cs typeface="Adobe Arabic" pitchFamily="18" charset="-78"/>
            </a:endParaRPr>
          </a:p>
          <a:p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endParaRPr lang="de-DE" sz="2000" smtClean="0">
              <a:latin typeface="Adobe Arabic" pitchFamily="18" charset="-78"/>
              <a:cs typeface="Adobe Arabic" pitchFamily="18" charset="-78"/>
            </a:endParaRP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Brauchen nach der </a:t>
            </a:r>
            <a:r>
              <a:rPr lang="de-DE" sz="2000" err="1" smtClean="0">
                <a:latin typeface="Adobe Arabic" pitchFamily="18" charset="-78"/>
                <a:cs typeface="Adobe Arabic" pitchFamily="18" charset="-78"/>
              </a:rPr>
              <a:t>Diskretisierung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DFT</a:t>
            </a:r>
          </a:p>
          <a:p>
            <a:pPr>
              <a:lnSpc>
                <a:spcPct val="150000"/>
              </a:lnSpc>
            </a:pPr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um Randbedingung für </a:t>
            </a:r>
            <a:r>
              <a:rPr lang="de-DE" sz="2000" i="1" err="1" smtClean="0">
                <a:latin typeface="Adobe Arabic" pitchFamily="18" charset="-78"/>
                <a:cs typeface="Adobe Arabic" pitchFamily="18" charset="-78"/>
              </a:rPr>
              <a:t>inflow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(links)</a:t>
            </a: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und </a:t>
            </a:r>
            <a:r>
              <a:rPr lang="de-DE" sz="2000" i="1">
                <a:latin typeface="Adobe Arabic" pitchFamily="18" charset="-78"/>
                <a:cs typeface="Adobe Arabic" pitchFamily="18" charset="-78"/>
              </a:rPr>
              <a:t>inflow</a:t>
            </a:r>
            <a:r>
              <a:rPr lang="de-DE" sz="2000">
                <a:latin typeface="Adobe Arabic" pitchFamily="18" charset="-78"/>
                <a:cs typeface="Adobe Arabic" pitchFamily="18" charset="-78"/>
              </a:rPr>
              <a:t> 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(rechts) setzen zu können</a:t>
            </a:r>
            <a:endParaRPr lang="de-DE" sz="2000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00" name="Textfeld 99"/>
          <p:cNvSpPr txBox="1"/>
          <p:nvPr/>
        </p:nvSpPr>
        <p:spPr>
          <a:xfrm>
            <a:off x="4788024" y="2565641"/>
            <a:ext cx="4104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err="1" smtClean="0">
                <a:latin typeface="Adobe Arabic" pitchFamily="18" charset="-78"/>
                <a:cs typeface="Adobe Arabic" pitchFamily="18" charset="-78"/>
              </a:rPr>
              <a:t>LvN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im </a:t>
            </a:r>
            <a:r>
              <a:rPr lang="de-DE" sz="2000" b="1" smtClean="0">
                <a:latin typeface="Adobe Arabic" pitchFamily="18" charset="-78"/>
                <a:cs typeface="Adobe Arabic" pitchFamily="18" charset="-78"/>
              </a:rPr>
              <a:t>Phasenraum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	</a:t>
            </a:r>
          </a:p>
          <a:p>
            <a:r>
              <a:rPr lang="de-DE" sz="2000">
                <a:latin typeface="Adobe Arabic" pitchFamily="18" charset="-78"/>
                <a:cs typeface="Adobe Arabic" pitchFamily="18" charset="-78"/>
              </a:rPr>
              <a:t>	</a:t>
            </a:r>
            <a:r>
              <a:rPr lang="de-DE" sz="2000" smtClean="0">
                <a:latin typeface="Lucida Sans Unicode"/>
                <a:cs typeface="Lucida Sans Unicode"/>
              </a:rPr>
              <a:t>≙ </a:t>
            </a: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Wigner-Transportgleichung (WTE)</a:t>
            </a:r>
          </a:p>
          <a:p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Wahrscheinlichkeitsverteilung im Phasenraum : </a:t>
            </a:r>
            <a:br>
              <a:rPr lang="de-DE" sz="2000" smtClean="0">
                <a:latin typeface="Adobe Arabic" pitchFamily="18" charset="-78"/>
                <a:cs typeface="Adobe Arabic" pitchFamily="18" charset="-78"/>
              </a:rPr>
            </a:b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Wigner-Funktion </a:t>
            </a:r>
            <a:br>
              <a:rPr lang="de-DE" sz="2000" smtClean="0">
                <a:latin typeface="Adobe Arabic" pitchFamily="18" charset="-78"/>
                <a:cs typeface="Adobe Arabic" pitchFamily="18" charset="-78"/>
              </a:rPr>
            </a:br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        = Wigner-Transformierte des Dichteoperators</a:t>
            </a:r>
          </a:p>
          <a:p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pPr lvl="1"/>
            <a:endParaRPr lang="de-DE" sz="2000" smtClean="0">
              <a:latin typeface="Adobe Arabic" pitchFamily="18" charset="-78"/>
              <a:cs typeface="Adobe Arabic" pitchFamily="18" charset="-78"/>
            </a:endParaRPr>
          </a:p>
          <a:p>
            <a:pPr lvl="1"/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pPr>
              <a:lnSpc>
                <a:spcPct val="150000"/>
              </a:lnSpc>
            </a:pPr>
            <a:endParaRPr lang="de-DE" sz="2000">
              <a:latin typeface="Adobe Arabic" pitchFamily="18" charset="-78"/>
              <a:cs typeface="Adobe Arabic" pitchFamily="18" charset="-78"/>
            </a:endParaRPr>
          </a:p>
          <a:p>
            <a:r>
              <a:rPr lang="de-DE" sz="2000" smtClean="0">
                <a:latin typeface="Adobe Arabic" pitchFamily="18" charset="-78"/>
                <a:cs typeface="Adobe Arabic" pitchFamily="18" charset="-78"/>
              </a:rPr>
              <a:t>Keine weitere RB nötig, da k-Abhängigkeit in der WTE als Integral ausgedrückt</a:t>
            </a:r>
          </a:p>
          <a:p>
            <a:endParaRPr lang="de-DE" sz="2000"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56" y="3933056"/>
            <a:ext cx="635298" cy="21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9" name="Gerade Verbindung 108"/>
          <p:cNvCxnSpPr/>
          <p:nvPr/>
        </p:nvCxnSpPr>
        <p:spPr>
          <a:xfrm>
            <a:off x="4499992" y="2708920"/>
            <a:ext cx="0" cy="3672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3" y="2996952"/>
            <a:ext cx="1913793" cy="3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75" y="5884713"/>
            <a:ext cx="1234161" cy="33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Gerade Verbindung 19"/>
          <p:cNvCxnSpPr/>
          <p:nvPr/>
        </p:nvCxnSpPr>
        <p:spPr>
          <a:xfrm flipV="1">
            <a:off x="1002023" y="2996952"/>
            <a:ext cx="1913793" cy="363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3866558"/>
            <a:ext cx="576064" cy="23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330" y="4869160"/>
            <a:ext cx="2369269" cy="62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hteck 23"/>
          <p:cNvSpPr/>
          <p:nvPr/>
        </p:nvSpPr>
        <p:spPr>
          <a:xfrm>
            <a:off x="8005251" y="5209455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650" y="3933056"/>
            <a:ext cx="1620332" cy="23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" y="5000523"/>
            <a:ext cx="2591569" cy="72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4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2" y="2608180"/>
            <a:ext cx="1662881" cy="96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2" y="2626184"/>
            <a:ext cx="3006675" cy="763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62714"/>
            <a:ext cx="1314150" cy="403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mit Pfeil 8"/>
          <p:cNvCxnSpPr>
            <a:endCxn id="4099" idx="1"/>
          </p:cNvCxnSpPr>
          <p:nvPr/>
        </p:nvCxnSpPr>
        <p:spPr>
          <a:xfrm flipV="1">
            <a:off x="3779912" y="3007814"/>
            <a:ext cx="1088950" cy="925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1"/>
          <p:cNvSpPr txBox="1">
            <a:spLocks/>
          </p:cNvSpPr>
          <p:nvPr/>
        </p:nvSpPr>
        <p:spPr>
          <a:xfrm>
            <a:off x="1115616" y="4077072"/>
            <a:ext cx="4031564" cy="1943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smtClean="0"/>
              <a:t>Elektron-Elektron-WW.</a:t>
            </a:r>
          </a:p>
          <a:p>
            <a:r>
              <a:rPr lang="de-DE" sz="2400" smtClean="0"/>
              <a:t>Elektron-Phonon-WW.</a:t>
            </a:r>
          </a:p>
          <a:p>
            <a:r>
              <a:rPr lang="de-DE" sz="2400" smtClean="0"/>
              <a:t>Heterostruktur-Potential</a:t>
            </a:r>
          </a:p>
          <a:p>
            <a:r>
              <a:rPr lang="de-DE" sz="2400" smtClean="0"/>
              <a:t>Extern angelegtes Feld</a:t>
            </a:r>
          </a:p>
        </p:txBody>
      </p:sp>
      <p:cxnSp>
        <p:nvCxnSpPr>
          <p:cNvPr id="14" name="Gerade Verbindung 13"/>
          <p:cNvCxnSpPr/>
          <p:nvPr/>
        </p:nvCxnSpPr>
        <p:spPr>
          <a:xfrm flipV="1">
            <a:off x="1331640" y="4581128"/>
            <a:ext cx="3240360" cy="36004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1"/>
          <p:cNvSpPr txBox="1">
            <a:spLocks/>
          </p:cNvSpPr>
          <p:nvPr/>
        </p:nvSpPr>
        <p:spPr>
          <a:xfrm>
            <a:off x="4644008" y="4077072"/>
            <a:ext cx="4031564" cy="97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smtClean="0"/>
          </a:p>
          <a:p>
            <a:pPr marL="0" indent="0">
              <a:buNone/>
            </a:pPr>
            <a:r>
              <a:rPr lang="de-DE" sz="2400" smtClean="0">
                <a:solidFill>
                  <a:srgbClr val="FFC000"/>
                </a:solidFill>
              </a:rPr>
              <a:t>verbleibt unberücksichtigt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734022" y="5049049"/>
            <a:ext cx="990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mtClean="0">
                <a:solidFill>
                  <a:srgbClr val="52C000"/>
                </a:solidFill>
                <a:latin typeface="Wingdings" panose="05000000000000000000" pitchFamily="2" charset="2"/>
              </a:rPr>
              <a:t>ü</a:t>
            </a:r>
          </a:p>
          <a:p>
            <a:r>
              <a:rPr lang="de-DE" sz="2400">
                <a:solidFill>
                  <a:srgbClr val="52C000"/>
                </a:solidFill>
                <a:latin typeface="Wingdings" panose="05000000000000000000" pitchFamily="2" charset="2"/>
              </a:rPr>
              <a:t>ü</a:t>
            </a:r>
            <a:endParaRPr lang="de-DE">
              <a:solidFill>
                <a:srgbClr val="52C000"/>
              </a:solidFill>
              <a:latin typeface="Wingdings" panose="05000000000000000000" pitchFamily="2" charset="2"/>
            </a:endParaRPr>
          </a:p>
        </p:txBody>
      </p:sp>
      <p:sp>
        <p:nvSpPr>
          <p:cNvPr id="29" name="Inhaltsplatzhalter 1"/>
          <p:cNvSpPr txBox="1">
            <a:spLocks/>
          </p:cNvSpPr>
          <p:nvPr/>
        </p:nvSpPr>
        <p:spPr>
          <a:xfrm>
            <a:off x="4644008" y="3645024"/>
            <a:ext cx="4031564" cy="971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smtClean="0"/>
          </a:p>
          <a:p>
            <a:pPr marL="0" indent="0">
              <a:buNone/>
            </a:pPr>
            <a:r>
              <a:rPr lang="de-DE" sz="2400" smtClean="0">
                <a:solidFill>
                  <a:srgbClr val="0070C0"/>
                </a:solidFill>
              </a:rPr>
              <a:t>zunächst unbekannt</a:t>
            </a: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Selbstkonsistentes Potential</a:t>
            </a:r>
            <a:endParaRPr lang="de-DE" sz="320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70" y="1844824"/>
            <a:ext cx="6659790" cy="457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125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5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Selbstkonsistentes Potential</a:t>
            </a:r>
            <a:endParaRPr lang="de-DE" sz="3200" smtClean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87260"/>
            <a:ext cx="7596336" cy="43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699628"/>
            <a:ext cx="4572000" cy="393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2987824" y="2963324"/>
            <a:ext cx="36724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smtClean="0">
                <a:latin typeface="Adobe Arabic" pitchFamily="18" charset="-78"/>
                <a:cs typeface="Adobe Arabic" pitchFamily="18" charset="-78"/>
              </a:rPr>
              <a:t>Liouville-von-Neumann-Gleichung</a:t>
            </a:r>
          </a:p>
          <a:p>
            <a:pPr algn="ctr"/>
            <a:endParaRPr lang="de-DE" sz="240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2400" smtClean="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240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2400" smtClean="0">
              <a:latin typeface="Adobe Arabic" pitchFamily="18" charset="-78"/>
              <a:cs typeface="Adobe Arabic" pitchFamily="18" charset="-78"/>
            </a:endParaRPr>
          </a:p>
          <a:p>
            <a:pPr algn="ctr"/>
            <a:endParaRPr lang="de-DE" sz="2400">
              <a:latin typeface="Adobe Arabic" pitchFamily="18" charset="-78"/>
              <a:cs typeface="Adobe Arabic" pitchFamily="18" charset="-78"/>
            </a:endParaRPr>
          </a:p>
          <a:p>
            <a:pPr algn="ctr"/>
            <a:r>
              <a:rPr lang="de-DE" sz="2400" smtClean="0">
                <a:latin typeface="Adobe Arabic" pitchFamily="18" charset="-78"/>
                <a:cs typeface="Adobe Arabic" pitchFamily="18" charset="-78"/>
              </a:rPr>
              <a:t>Poisson-Gleichung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61" y="1745662"/>
            <a:ext cx="238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6704" y="1655635"/>
            <a:ext cx="223267" cy="18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6516216" y="1239143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smtClean="0">
                <a:latin typeface="Adobe Arabic" pitchFamily="18" charset="-78"/>
                <a:cs typeface="Adobe Arabic" pitchFamily="18" charset="-78"/>
              </a:rPr>
              <a:t>Initial Guess</a:t>
            </a:r>
            <a:endParaRPr lang="de-DE" sz="2400" i="1"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19" name="Gerade Verbindung mit Pfeil 18"/>
          <p:cNvCxnSpPr/>
          <p:nvPr/>
        </p:nvCxnSpPr>
        <p:spPr>
          <a:xfrm flipH="1">
            <a:off x="5868144" y="1955212"/>
            <a:ext cx="648072" cy="43204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Bogen 25"/>
          <p:cNvSpPr/>
          <p:nvPr/>
        </p:nvSpPr>
        <p:spPr>
          <a:xfrm>
            <a:off x="6372200" y="3429000"/>
            <a:ext cx="1151576" cy="1728192"/>
          </a:xfrm>
          <a:prstGeom prst="arc">
            <a:avLst>
              <a:gd name="adj1" fmla="val 17228068"/>
              <a:gd name="adj2" fmla="val 5196684"/>
            </a:avLst>
          </a:prstGeom>
          <a:ln w="19050">
            <a:solidFill>
              <a:srgbClr val="52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Bogen 34"/>
          <p:cNvSpPr/>
          <p:nvPr/>
        </p:nvSpPr>
        <p:spPr>
          <a:xfrm rot="10800000">
            <a:off x="2123729" y="3501007"/>
            <a:ext cx="1151576" cy="1728192"/>
          </a:xfrm>
          <a:prstGeom prst="arc">
            <a:avLst>
              <a:gd name="adj1" fmla="val 17228068"/>
              <a:gd name="adj2" fmla="val 5196684"/>
            </a:avLst>
          </a:prstGeom>
          <a:ln w="19050">
            <a:solidFill>
              <a:srgbClr val="52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88" y="4138665"/>
            <a:ext cx="670131" cy="32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63" y="4189563"/>
            <a:ext cx="678755" cy="351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72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379909"/>
            <a:ext cx="8496944" cy="514543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800" smtClean="0"/>
              <a:t>[1] Renn, Ortwin, </a:t>
            </a:r>
            <a:r>
              <a:rPr lang="de-DE" sz="1800" err="1" smtClean="0"/>
              <a:t>ed</a:t>
            </a:r>
            <a:r>
              <a:rPr lang="de-DE" sz="1800" smtClean="0"/>
              <a:t>. Partitionierung und Transmutation: Forschung–Entwicklung–Gesellschaftliche Implikationen. Herbert Utz Verlag, 2014.</a:t>
            </a:r>
          </a:p>
          <a:p>
            <a:pPr>
              <a:buNone/>
            </a:pPr>
            <a:r>
              <a:rPr lang="de-DE" sz="1800" smtClean="0"/>
              <a:t>[2] Huber, Josef, Werner Mester, und Wolfgang Thomas. "Sicherheitsaspekte der Wiederaufbereitung von Kernbrennstoffen." GRS, 1987.</a:t>
            </a:r>
          </a:p>
          <a:p>
            <a:pPr>
              <a:buNone/>
            </a:pPr>
            <a:r>
              <a:rPr lang="de-DE" sz="1800" smtClean="0"/>
              <a:t>[3] Mueller, Alex C. </a:t>
            </a:r>
            <a:r>
              <a:rPr lang="de-DE" sz="1800" err="1" smtClean="0"/>
              <a:t>and</a:t>
            </a:r>
            <a:r>
              <a:rPr lang="de-DE" sz="1800" smtClean="0"/>
              <a:t> Hamid </a:t>
            </a:r>
            <a:r>
              <a:rPr lang="de-DE" sz="1800" err="1" smtClean="0"/>
              <a:t>Ait</a:t>
            </a:r>
            <a:r>
              <a:rPr lang="de-DE" sz="1800" smtClean="0"/>
              <a:t> Abderrahim. "Transmutation von radioaktivem Abfall." In: Physik Journal 11 (2010), Seiten 33-38.</a:t>
            </a:r>
          </a:p>
          <a:p>
            <a:pPr>
              <a:buNone/>
            </a:pPr>
            <a:r>
              <a:rPr lang="de-DE" sz="1800" smtClean="0"/>
              <a:t>[4] </a:t>
            </a:r>
            <a:r>
              <a:rPr lang="de-DE" sz="1800" err="1" smtClean="0"/>
              <a:t>Varaine</a:t>
            </a:r>
            <a:r>
              <a:rPr lang="de-DE" sz="1800" smtClean="0"/>
              <a:t>, F., et al. "</a:t>
            </a:r>
            <a:r>
              <a:rPr lang="de-DE" sz="1800" err="1" smtClean="0"/>
              <a:t>Overview</a:t>
            </a:r>
            <a:r>
              <a:rPr lang="de-DE" sz="1800" smtClean="0"/>
              <a:t> on </a:t>
            </a:r>
            <a:r>
              <a:rPr lang="de-DE" sz="1800" err="1" smtClean="0"/>
              <a:t>homogeneous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</a:t>
            </a:r>
            <a:r>
              <a:rPr lang="de-DE" sz="1800" err="1" smtClean="0"/>
              <a:t>heterogeneous</a:t>
            </a:r>
            <a:r>
              <a:rPr lang="de-DE" sz="1800" smtClean="0"/>
              <a:t> </a:t>
            </a:r>
            <a:r>
              <a:rPr lang="de-DE" sz="1800" err="1" smtClean="0"/>
              <a:t>transmutation</a:t>
            </a:r>
            <a:r>
              <a:rPr lang="de-DE" sz="1800" smtClean="0"/>
              <a:t> in a </a:t>
            </a:r>
            <a:r>
              <a:rPr lang="de-DE" sz="1800" err="1" smtClean="0"/>
              <a:t>new</a:t>
            </a:r>
            <a:r>
              <a:rPr lang="de-DE" sz="1800" smtClean="0"/>
              <a:t> French SFR: </a:t>
            </a:r>
            <a:r>
              <a:rPr lang="de-DE" sz="1800" err="1" smtClean="0"/>
              <a:t>Reactor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</a:t>
            </a:r>
            <a:r>
              <a:rPr lang="de-DE" sz="1800" err="1" smtClean="0"/>
              <a:t>fuel</a:t>
            </a:r>
            <a:r>
              <a:rPr lang="de-DE" sz="1800" smtClean="0"/>
              <a:t> </a:t>
            </a:r>
            <a:r>
              <a:rPr lang="de-DE" sz="1800" err="1" smtClean="0"/>
              <a:t>cycle</a:t>
            </a:r>
            <a:r>
              <a:rPr lang="de-DE" sz="1800" smtClean="0"/>
              <a:t> </a:t>
            </a:r>
            <a:r>
              <a:rPr lang="de-DE" sz="1800" err="1" smtClean="0"/>
              <a:t>impact</a:t>
            </a:r>
            <a:r>
              <a:rPr lang="de-DE" sz="1800" smtClean="0"/>
              <a:t>." In: </a:t>
            </a:r>
            <a:r>
              <a:rPr lang="de-DE" sz="1800" err="1" smtClean="0"/>
              <a:t>Actinide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Fission </a:t>
            </a:r>
            <a:r>
              <a:rPr lang="de-DE" sz="1800" err="1" smtClean="0"/>
              <a:t>Product</a:t>
            </a:r>
            <a:r>
              <a:rPr lang="de-DE" sz="1800" smtClean="0"/>
              <a:t> </a:t>
            </a:r>
            <a:r>
              <a:rPr lang="de-DE" sz="1800" err="1" smtClean="0"/>
              <a:t>Partitioning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Transmutation (2010), Seiten 113-122.</a:t>
            </a:r>
          </a:p>
          <a:p>
            <a:pPr>
              <a:buNone/>
            </a:pPr>
            <a:r>
              <a:rPr lang="de-DE" sz="1800" smtClean="0"/>
              <a:t>[5] Merk, Bruno, et al. "On </a:t>
            </a:r>
            <a:r>
              <a:rPr lang="de-DE" sz="1800" err="1" smtClean="0"/>
              <a:t>the</a:t>
            </a:r>
            <a:r>
              <a:rPr lang="de-DE" sz="1800" smtClean="0"/>
              <a:t> </a:t>
            </a:r>
            <a:r>
              <a:rPr lang="de-DE" sz="1800" err="1" smtClean="0"/>
              <a:t>use</a:t>
            </a:r>
            <a:r>
              <a:rPr lang="de-DE" sz="1800" smtClean="0"/>
              <a:t> </a:t>
            </a:r>
            <a:r>
              <a:rPr lang="de-DE" sz="1800" err="1" smtClean="0"/>
              <a:t>of</a:t>
            </a:r>
            <a:r>
              <a:rPr lang="de-DE" sz="1800" smtClean="0"/>
              <a:t> a </a:t>
            </a:r>
            <a:r>
              <a:rPr lang="de-DE" sz="1800" err="1" smtClean="0"/>
              <a:t>molten</a:t>
            </a:r>
            <a:r>
              <a:rPr lang="de-DE" sz="1800" smtClean="0"/>
              <a:t> </a:t>
            </a:r>
            <a:r>
              <a:rPr lang="de-DE" sz="1800" err="1" smtClean="0"/>
              <a:t>salt</a:t>
            </a:r>
            <a:r>
              <a:rPr lang="de-DE" sz="1800" smtClean="0"/>
              <a:t> fast </a:t>
            </a:r>
            <a:r>
              <a:rPr lang="de-DE" sz="1800" err="1" smtClean="0"/>
              <a:t>reactor</a:t>
            </a:r>
            <a:r>
              <a:rPr lang="de-DE" sz="1800" smtClean="0"/>
              <a:t> </a:t>
            </a:r>
            <a:r>
              <a:rPr lang="de-DE" sz="1800" err="1" smtClean="0"/>
              <a:t>to</a:t>
            </a:r>
            <a:r>
              <a:rPr lang="de-DE" sz="1800" smtClean="0"/>
              <a:t> </a:t>
            </a:r>
            <a:r>
              <a:rPr lang="de-DE" sz="1800" err="1" smtClean="0"/>
              <a:t>apply</a:t>
            </a:r>
            <a:r>
              <a:rPr lang="de-DE" sz="1800" smtClean="0"/>
              <a:t> an </a:t>
            </a:r>
            <a:r>
              <a:rPr lang="de-DE" sz="1800" err="1" smtClean="0"/>
              <a:t>idealized</a:t>
            </a:r>
            <a:r>
              <a:rPr lang="de-DE" sz="1800" smtClean="0"/>
              <a:t> </a:t>
            </a:r>
            <a:r>
              <a:rPr lang="de-DE" sz="1800" err="1" smtClean="0"/>
              <a:t>transmutation</a:t>
            </a:r>
            <a:r>
              <a:rPr lang="de-DE" sz="1800" smtClean="0"/>
              <a:t> </a:t>
            </a:r>
            <a:r>
              <a:rPr lang="de-DE" sz="1800" err="1" smtClean="0"/>
              <a:t>scenario</a:t>
            </a:r>
            <a:r>
              <a:rPr lang="de-DE" sz="1800" smtClean="0"/>
              <a:t> </a:t>
            </a:r>
            <a:r>
              <a:rPr lang="de-DE" sz="1800" err="1" smtClean="0"/>
              <a:t>for</a:t>
            </a:r>
            <a:r>
              <a:rPr lang="de-DE" sz="1800" smtClean="0"/>
              <a:t> </a:t>
            </a:r>
            <a:r>
              <a:rPr lang="de-DE" sz="1800" err="1" smtClean="0"/>
              <a:t>the</a:t>
            </a:r>
            <a:r>
              <a:rPr lang="de-DE" sz="1800" smtClean="0"/>
              <a:t> </a:t>
            </a:r>
            <a:r>
              <a:rPr lang="de-DE" sz="1800" err="1" smtClean="0"/>
              <a:t>nuclear</a:t>
            </a:r>
            <a:r>
              <a:rPr lang="de-DE" sz="1800" smtClean="0"/>
              <a:t> </a:t>
            </a:r>
            <a:r>
              <a:rPr lang="de-DE" sz="1800" err="1" smtClean="0"/>
              <a:t>phase</a:t>
            </a:r>
            <a:r>
              <a:rPr lang="de-DE" sz="1800" smtClean="0"/>
              <a:t> out." In: </a:t>
            </a:r>
            <a:r>
              <a:rPr lang="de-DE" sz="1800" err="1" smtClean="0"/>
              <a:t>PloS</a:t>
            </a:r>
            <a:r>
              <a:rPr lang="de-DE" sz="1800" smtClean="0"/>
              <a:t> </a:t>
            </a:r>
            <a:r>
              <a:rPr lang="de-DE" sz="1800" err="1" smtClean="0"/>
              <a:t>one</a:t>
            </a:r>
            <a:r>
              <a:rPr lang="de-DE" sz="1800" smtClean="0"/>
              <a:t> 9.4 (2014): e92776.</a:t>
            </a:r>
          </a:p>
          <a:p>
            <a:pPr>
              <a:buNone/>
            </a:pPr>
            <a:r>
              <a:rPr lang="de-DE" sz="1800" smtClean="0"/>
              <a:t>[6] </a:t>
            </a:r>
            <a:r>
              <a:rPr lang="de-DE" sz="1800" smtClean="0">
                <a:hlinkClick r:id="rId2"/>
              </a:rPr>
              <a:t>https://www.welt.de/img/wissenschaft/mobile101678711/1752509087-ci102l-w1024/fp-atom-teaser2-DW-Kultur-Juelich-jpg.jpg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[7] </a:t>
            </a:r>
            <a:r>
              <a:rPr lang="de-DE" sz="1800" err="1" smtClean="0"/>
              <a:t>Malmbeck</a:t>
            </a:r>
            <a:r>
              <a:rPr lang="de-DE" sz="1800" smtClean="0"/>
              <a:t>, R., et al. "</a:t>
            </a:r>
            <a:r>
              <a:rPr lang="de-DE" sz="1800" err="1" smtClean="0"/>
              <a:t>Advanced</a:t>
            </a:r>
            <a:r>
              <a:rPr lang="de-DE" sz="1800" smtClean="0"/>
              <a:t> </a:t>
            </a:r>
            <a:r>
              <a:rPr lang="de-DE" sz="1800" err="1" smtClean="0"/>
              <a:t>fuel</a:t>
            </a:r>
            <a:r>
              <a:rPr lang="de-DE" sz="1800" smtClean="0"/>
              <a:t> </a:t>
            </a:r>
            <a:r>
              <a:rPr lang="de-DE" sz="1800" err="1" smtClean="0"/>
              <a:t>cycle</a:t>
            </a:r>
            <a:r>
              <a:rPr lang="de-DE" sz="1800" smtClean="0"/>
              <a:t> </a:t>
            </a:r>
            <a:r>
              <a:rPr lang="de-DE" sz="1800" err="1" smtClean="0"/>
              <a:t>options</a:t>
            </a:r>
            <a:r>
              <a:rPr lang="de-DE" sz="1800" smtClean="0"/>
              <a:t>." </a:t>
            </a:r>
            <a:r>
              <a:rPr lang="de-DE" sz="1800" err="1" smtClean="0"/>
              <a:t>Energy</a:t>
            </a:r>
            <a:r>
              <a:rPr lang="de-DE" sz="1800" smtClean="0"/>
              <a:t> </a:t>
            </a:r>
            <a:r>
              <a:rPr lang="de-DE" sz="1800" err="1" smtClean="0"/>
              <a:t>Procedia</a:t>
            </a:r>
            <a:r>
              <a:rPr lang="de-DE" sz="1800" smtClean="0"/>
              <a:t> 7 (2011): 93-102.</a:t>
            </a:r>
          </a:p>
          <a:p>
            <a:pPr>
              <a:buNone/>
            </a:pPr>
            <a:r>
              <a:rPr lang="de-DE" sz="1800" smtClean="0"/>
              <a:t>[8] </a:t>
            </a:r>
            <a:r>
              <a:rPr lang="de-DE" sz="1800" smtClean="0">
                <a:hlinkClick r:id="rId3"/>
              </a:rPr>
              <a:t>http://francis.naukas.com/2010/08/11/el-ascenso-y-la-caida-del-rubbiatron-en-zaragoza-laesa-y-el-acelerador-de-energia-propuesto-por-carlo-rubbia/</a:t>
            </a:r>
            <a:endParaRPr lang="de-DE" sz="180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  <a:endParaRPr kumimoji="0" lang="de-DE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Arabic" pitchFamily="18" charset="-78"/>
              <a:ea typeface="+mj-ea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251520" y="1379909"/>
            <a:ext cx="8445624" cy="5145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1800" smtClean="0"/>
              <a:t>[9]   </a:t>
            </a:r>
            <a:r>
              <a:rPr lang="de-DE" sz="1800" smtClean="0">
                <a:hlinkClick r:id="rId2"/>
              </a:rPr>
              <a:t>http://myrrha.sckcen.be/en/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[10] Smidt, Dieter. Reaktor-Sicherheitstechnik: Sicherheitssysteme und Störfallanalyse für Leichtwasserreaktoren und schnelle Brüter. Springer-Verlag, 2013.</a:t>
            </a:r>
          </a:p>
          <a:p>
            <a:pPr>
              <a:buNone/>
            </a:pPr>
            <a:r>
              <a:rPr lang="de-DE" sz="1800" smtClean="0"/>
              <a:t>[11] </a:t>
            </a:r>
            <a:r>
              <a:rPr lang="de-DE" sz="1800" smtClean="0">
                <a:hlinkClick r:id="rId3"/>
              </a:rPr>
              <a:t>https://www.j-parc.jp/Transmutation/en/index.html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[12] </a:t>
            </a:r>
            <a:r>
              <a:rPr lang="de-DE" sz="1800" smtClean="0">
                <a:hlinkClick r:id="rId4"/>
              </a:rPr>
              <a:t>https://www.gen-4.org/gif/jcms/c_59461/generation-iv-systems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[13] </a:t>
            </a:r>
            <a:r>
              <a:rPr lang="de-DE" sz="1800" smtClean="0">
                <a:hlinkClick r:id="rId5"/>
              </a:rPr>
              <a:t>http://www.nndc.bnl.gov/nudat2/</a:t>
            </a:r>
            <a:endParaRPr lang="de-DE" sz="1800" smtClean="0"/>
          </a:p>
          <a:p>
            <a:pPr>
              <a:buNone/>
            </a:pPr>
            <a:r>
              <a:rPr lang="de-DE" sz="1800" smtClean="0"/>
              <a:t>[14] </a:t>
            </a:r>
            <a:r>
              <a:rPr lang="de-DE" sz="1800" err="1" smtClean="0"/>
              <a:t>Bowman</a:t>
            </a:r>
            <a:r>
              <a:rPr lang="de-DE" sz="1800" smtClean="0"/>
              <a:t>, Charles D. "</a:t>
            </a:r>
            <a:r>
              <a:rPr lang="de-DE" sz="1800" err="1" smtClean="0"/>
              <a:t>Accelerator-driven</a:t>
            </a:r>
            <a:r>
              <a:rPr lang="de-DE" sz="1800" smtClean="0"/>
              <a:t> </a:t>
            </a:r>
            <a:r>
              <a:rPr lang="de-DE" sz="1800" err="1" smtClean="0"/>
              <a:t>systems</a:t>
            </a:r>
            <a:r>
              <a:rPr lang="de-DE" sz="1800" smtClean="0"/>
              <a:t> </a:t>
            </a:r>
            <a:r>
              <a:rPr lang="de-DE" sz="1800" err="1" smtClean="0"/>
              <a:t>for</a:t>
            </a:r>
            <a:r>
              <a:rPr lang="de-DE" sz="1800" smtClean="0"/>
              <a:t> </a:t>
            </a:r>
            <a:r>
              <a:rPr lang="de-DE" sz="1800" err="1" smtClean="0"/>
              <a:t>nuclear</a:t>
            </a:r>
            <a:r>
              <a:rPr lang="de-DE" sz="1800" smtClean="0"/>
              <a:t> </a:t>
            </a:r>
            <a:r>
              <a:rPr lang="de-DE" sz="1800" err="1" smtClean="0"/>
              <a:t>waste</a:t>
            </a:r>
            <a:r>
              <a:rPr lang="de-DE" sz="1800" smtClean="0"/>
              <a:t> </a:t>
            </a:r>
            <a:r>
              <a:rPr lang="de-DE" sz="1800" err="1" smtClean="0"/>
              <a:t>transmutation</a:t>
            </a:r>
            <a:r>
              <a:rPr lang="de-DE" sz="1800" smtClean="0"/>
              <a:t>." Annual Review </a:t>
            </a:r>
            <a:r>
              <a:rPr lang="de-DE" sz="1800" err="1" smtClean="0"/>
              <a:t>of</a:t>
            </a:r>
            <a:r>
              <a:rPr lang="de-DE" sz="1800" smtClean="0"/>
              <a:t> </a:t>
            </a:r>
            <a:r>
              <a:rPr lang="de-DE" sz="1800" err="1" smtClean="0"/>
              <a:t>Nuclear</a:t>
            </a:r>
            <a:r>
              <a:rPr lang="de-DE" sz="1800" smtClean="0"/>
              <a:t> </a:t>
            </a:r>
            <a:r>
              <a:rPr lang="de-DE" sz="1800" err="1" smtClean="0"/>
              <a:t>and</a:t>
            </a:r>
            <a:r>
              <a:rPr lang="de-DE" sz="1800" smtClean="0"/>
              <a:t> </a:t>
            </a:r>
            <a:r>
              <a:rPr lang="de-DE" sz="1800" err="1" smtClean="0"/>
              <a:t>Particle</a:t>
            </a:r>
            <a:r>
              <a:rPr lang="de-DE" sz="1800" smtClean="0"/>
              <a:t> Science 48.1 (1998): 505-556.</a:t>
            </a:r>
          </a:p>
          <a:p>
            <a:pPr>
              <a:buNone/>
            </a:pPr>
            <a:r>
              <a:rPr lang="de-DE" sz="1800" smtClean="0"/>
              <a:t>[15] </a:t>
            </a:r>
            <a:r>
              <a:rPr lang="de-DE" sz="1800" err="1" smtClean="0"/>
              <a:t>Nünighoff</a:t>
            </a:r>
            <a:r>
              <a:rPr lang="de-DE" sz="1800" smtClean="0"/>
              <a:t>, Kay. Sicherheitstechnik im Wandel nuklearer Systeme: Strahlenschutz bei </a:t>
            </a:r>
            <a:r>
              <a:rPr lang="de-DE" sz="1800" err="1" smtClean="0"/>
              <a:t>Spallationsneutronenquellen</a:t>
            </a:r>
            <a:r>
              <a:rPr lang="de-DE" sz="1800" smtClean="0"/>
              <a:t> und Transmutationsanlagen. Vol. 40. Forschungszentrum Jülich, 2009.</a:t>
            </a:r>
          </a:p>
          <a:p>
            <a:pPr>
              <a:buNone/>
            </a:pPr>
            <a:endParaRPr lang="de-DE" sz="18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67544" y="62068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Arabic" pitchFamily="18" charset="-78"/>
                <a:ea typeface="+mj-ea"/>
                <a:cs typeface="Adobe Arabic" pitchFamily="18" charset="-78"/>
              </a:rPr>
              <a:t>Quellen</a:t>
            </a:r>
            <a:endParaRPr kumimoji="0" lang="de-DE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Arabic" pitchFamily="18" charset="-78"/>
              <a:ea typeface="+mj-ea"/>
              <a:cs typeface="Adobe Arabic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Inhalt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mtClean="0"/>
              <a:t>Problemstellung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DG-Verfahren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Erste Ergebnisse</a:t>
            </a:r>
          </a:p>
          <a:p>
            <a:pPr marL="514350" indent="-514350">
              <a:buFont typeface="+mj-lt"/>
              <a:buAutoNum type="arabicPeriod"/>
            </a:pPr>
            <a:r>
              <a:rPr lang="de-DE" smtClean="0"/>
              <a:t>Ausblick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Übergang geschlossene        offene Systeme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3495303" y="128392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539552" y="2996952"/>
            <a:ext cx="3168352" cy="19442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1"/>
          <p:cNvSpPr txBox="1">
            <a:spLocks/>
          </p:cNvSpPr>
          <p:nvPr/>
        </p:nvSpPr>
        <p:spPr>
          <a:xfrm>
            <a:off x="1115616" y="3366778"/>
            <a:ext cx="2016224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smtClean="0"/>
              <a:t>Komplizierter </a:t>
            </a:r>
            <a:br>
              <a:rPr lang="de-DE" sz="2400" smtClean="0"/>
            </a:br>
            <a:r>
              <a:rPr lang="de-DE" sz="2400" smtClean="0"/>
              <a:t>Stromkreis</a:t>
            </a:r>
          </a:p>
          <a:p>
            <a:pPr marL="0" indent="0">
              <a:buFont typeface="Arial" pitchFamily="34" charset="0"/>
              <a:buNone/>
            </a:pPr>
            <a:r>
              <a:rPr lang="de-DE" sz="2400" smtClean="0"/>
              <a:t>(samt Quelle)</a:t>
            </a:r>
          </a:p>
        </p:txBody>
      </p:sp>
      <p:cxnSp>
        <p:nvCxnSpPr>
          <p:cNvPr id="19" name="Gerade Verbindung 18"/>
          <p:cNvCxnSpPr>
            <a:stCxn id="15" idx="0"/>
          </p:cNvCxnSpPr>
          <p:nvPr/>
        </p:nvCxnSpPr>
        <p:spPr>
          <a:xfrm flipV="1">
            <a:off x="2123728" y="234888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V="1">
            <a:off x="2110036" y="494116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>
            <a:off x="2123728" y="2348880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2110036" y="5589240"/>
            <a:ext cx="4392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364088" y="3334080"/>
            <a:ext cx="2304256" cy="1304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Inhaltsplatzhalter 1"/>
          <p:cNvSpPr txBox="1">
            <a:spLocks/>
          </p:cNvSpPr>
          <p:nvPr/>
        </p:nvSpPr>
        <p:spPr>
          <a:xfrm>
            <a:off x="6230095" y="3770559"/>
            <a:ext cx="936104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smtClean="0"/>
              <a:t>RTD</a:t>
            </a:r>
          </a:p>
        </p:txBody>
      </p:sp>
      <p:cxnSp>
        <p:nvCxnSpPr>
          <p:cNvPr id="29" name="Gerade Verbindung 28"/>
          <p:cNvCxnSpPr>
            <a:endCxn id="26" idx="0"/>
          </p:cNvCxnSpPr>
          <p:nvPr/>
        </p:nvCxnSpPr>
        <p:spPr>
          <a:xfrm>
            <a:off x="6502524" y="2348880"/>
            <a:ext cx="13692" cy="98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488832" y="4638531"/>
            <a:ext cx="13692" cy="98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endCxn id="39" idx="1"/>
          </p:cNvCxnSpPr>
          <p:nvPr/>
        </p:nvCxnSpPr>
        <p:spPr>
          <a:xfrm>
            <a:off x="4258509" y="2133701"/>
            <a:ext cx="237115" cy="4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>
            <a:endCxn id="38" idx="7"/>
          </p:cNvCxnSpPr>
          <p:nvPr/>
        </p:nvCxnSpPr>
        <p:spPr>
          <a:xfrm flipH="1">
            <a:off x="4309426" y="2133701"/>
            <a:ext cx="237115" cy="4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>
            <a:off x="4186501" y="2537695"/>
            <a:ext cx="144016" cy="1800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/>
        </p:nvSpPr>
        <p:spPr>
          <a:xfrm>
            <a:off x="4474533" y="2537695"/>
            <a:ext cx="144016" cy="1800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41"/>
          <p:cNvCxnSpPr>
            <a:endCxn id="45" idx="1"/>
          </p:cNvCxnSpPr>
          <p:nvPr/>
        </p:nvCxnSpPr>
        <p:spPr>
          <a:xfrm>
            <a:off x="4269055" y="5374061"/>
            <a:ext cx="237115" cy="4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endCxn id="44" idx="7"/>
          </p:cNvCxnSpPr>
          <p:nvPr/>
        </p:nvCxnSpPr>
        <p:spPr>
          <a:xfrm flipH="1">
            <a:off x="4319972" y="5374061"/>
            <a:ext cx="237115" cy="430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4197047" y="5778055"/>
            <a:ext cx="144016" cy="1800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>
            <a:off x="4485079" y="5778055"/>
            <a:ext cx="144016" cy="18002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Übergang geschlossene        offene Systeme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cxnSp>
        <p:nvCxnSpPr>
          <p:cNvPr id="23" name="Gerade Verbindung 22"/>
          <p:cNvCxnSpPr/>
          <p:nvPr/>
        </p:nvCxnSpPr>
        <p:spPr>
          <a:xfrm>
            <a:off x="3923928" y="2348880"/>
            <a:ext cx="2578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923928" y="5589240"/>
            <a:ext cx="2564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5364088" y="3334080"/>
            <a:ext cx="2304256" cy="1304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Inhaltsplatzhalter 1"/>
          <p:cNvSpPr txBox="1">
            <a:spLocks/>
          </p:cNvSpPr>
          <p:nvPr/>
        </p:nvSpPr>
        <p:spPr>
          <a:xfrm>
            <a:off x="6141318" y="3717293"/>
            <a:ext cx="936104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3200" smtClean="0"/>
              <a:t>RTD</a:t>
            </a:r>
          </a:p>
        </p:txBody>
      </p:sp>
      <p:cxnSp>
        <p:nvCxnSpPr>
          <p:cNvPr id="29" name="Gerade Verbindung 28"/>
          <p:cNvCxnSpPr>
            <a:endCxn id="26" idx="0"/>
          </p:cNvCxnSpPr>
          <p:nvPr/>
        </p:nvCxnSpPr>
        <p:spPr>
          <a:xfrm>
            <a:off x="6502524" y="2348880"/>
            <a:ext cx="13692" cy="98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488832" y="4638531"/>
            <a:ext cx="0" cy="950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/>
          <p:cNvSpPr/>
          <p:nvPr/>
        </p:nvSpPr>
        <p:spPr>
          <a:xfrm>
            <a:off x="2483768" y="1628800"/>
            <a:ext cx="1440160" cy="1440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2483768" y="4869160"/>
            <a:ext cx="1440160" cy="14401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Inhaltsplatzhalter 1"/>
          <p:cNvSpPr txBox="1">
            <a:spLocks/>
          </p:cNvSpPr>
          <p:nvPr/>
        </p:nvSpPr>
        <p:spPr>
          <a:xfrm>
            <a:off x="2663788" y="2132856"/>
            <a:ext cx="1404156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smtClean="0"/>
              <a:t>Reservoir</a:t>
            </a:r>
          </a:p>
        </p:txBody>
      </p:sp>
      <p:sp>
        <p:nvSpPr>
          <p:cNvPr id="18" name="Inhaltsplatzhalter 1"/>
          <p:cNvSpPr txBox="1">
            <a:spLocks/>
          </p:cNvSpPr>
          <p:nvPr/>
        </p:nvSpPr>
        <p:spPr>
          <a:xfrm>
            <a:off x="2663788" y="5383002"/>
            <a:ext cx="1404156" cy="128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400" smtClean="0"/>
              <a:t>Reservoir</a:t>
            </a:r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467544" y="3212976"/>
            <a:ext cx="3456384" cy="1477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smtClean="0"/>
              <a:t>Strom-Spannungs-Kennlinie?</a:t>
            </a:r>
          </a:p>
          <a:p>
            <a:r>
              <a:rPr lang="de-DE" sz="2400" smtClean="0"/>
              <a:t>Elektronendichte ?</a:t>
            </a:r>
          </a:p>
          <a:p>
            <a:r>
              <a:rPr lang="de-DE" sz="2400" smtClean="0"/>
              <a:t>Potentialverlauf ?</a:t>
            </a: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3495303" y="1283926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9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Beschreibe Transport von Elektronen </a:t>
            </a:r>
            <a:br>
              <a:rPr lang="de-DE" sz="3200" smtClean="0"/>
            </a:br>
            <a:r>
              <a:rPr lang="de-DE" sz="3200" smtClean="0"/>
              <a:t>in Quantenstruktur        		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21" name="Inhaltsplatzhalter 1"/>
          <p:cNvSpPr txBox="1">
            <a:spLocks/>
          </p:cNvSpPr>
          <p:nvPr/>
        </p:nvSpPr>
        <p:spPr>
          <a:xfrm>
            <a:off x="3923928" y="1888339"/>
            <a:ext cx="3456384" cy="147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smtClean="0"/>
              <a:t>Bewegungsgleichung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3419872" y="1700808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H="1">
            <a:off x="3347864" y="2338825"/>
            <a:ext cx="57606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1"/>
          <p:cNvSpPr txBox="1">
            <a:spLocks/>
          </p:cNvSpPr>
          <p:nvPr/>
        </p:nvSpPr>
        <p:spPr>
          <a:xfrm>
            <a:off x="827584" y="2672043"/>
            <a:ext cx="5904656" cy="147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smtClean="0"/>
              <a:t>Liouville-von-Neumann-Gleichung (LvN)</a:t>
            </a:r>
            <a:endParaRPr lang="de-DE" sz="320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23013"/>
            <a:ext cx="4799087" cy="85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62" y="4878685"/>
            <a:ext cx="6779588" cy="847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5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05" y="5400257"/>
            <a:ext cx="6939791" cy="477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Schwerpunkt- und Relativkoordinaten	</a:t>
            </a:r>
          </a:p>
          <a:p>
            <a:pPr marL="0" indent="0">
              <a:buNone/>
            </a:pPr>
            <a:endParaRPr lang="de-DE" sz="3200" smtClean="0"/>
          </a:p>
          <a:p>
            <a:pPr marL="0" indent="0">
              <a:buNone/>
            </a:pPr>
            <a:r>
              <a:rPr lang="de-DE" sz="3200" smtClean="0"/>
              <a:t>Einheitenskalierung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45" y="1594892"/>
            <a:ext cx="1325768" cy="63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82" y="1660601"/>
            <a:ext cx="1240732" cy="49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09787"/>
            <a:ext cx="2000192" cy="1283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2811729"/>
            <a:ext cx="13426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Pfeil nach unten 9"/>
          <p:cNvSpPr/>
          <p:nvPr/>
        </p:nvSpPr>
        <p:spPr>
          <a:xfrm>
            <a:off x="4431926" y="4631744"/>
            <a:ext cx="448644" cy="432048"/>
          </a:xfrm>
          <a:prstGeom prst="downArrow">
            <a:avLst>
              <a:gd name="adj1" fmla="val 39252"/>
              <a:gd name="adj2" fmla="val 54409"/>
            </a:avLst>
          </a:prstGeom>
          <a:solidFill>
            <a:srgbClr val="52C000"/>
          </a:solidFill>
          <a:ln>
            <a:solidFill>
              <a:srgbClr val="52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Inhaltsplatzhalter 1"/>
          <p:cNvSpPr txBox="1">
            <a:spLocks/>
          </p:cNvSpPr>
          <p:nvPr/>
        </p:nvSpPr>
        <p:spPr>
          <a:xfrm>
            <a:off x="3131840" y="5923871"/>
            <a:ext cx="1300086" cy="52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mtClean="0">
                <a:solidFill>
                  <a:schemeClr val="accent1">
                    <a:lumMod val="75000"/>
                  </a:schemeClr>
                </a:solidFill>
              </a:rPr>
              <a:t>Diffusion</a:t>
            </a:r>
          </a:p>
        </p:txBody>
      </p:sp>
      <p:sp>
        <p:nvSpPr>
          <p:cNvPr id="23" name="Inhaltsplatzhalter 1"/>
          <p:cNvSpPr txBox="1">
            <a:spLocks/>
          </p:cNvSpPr>
          <p:nvPr/>
        </p:nvSpPr>
        <p:spPr>
          <a:xfrm>
            <a:off x="5504162" y="5949280"/>
            <a:ext cx="1300086" cy="529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smtClean="0">
                <a:solidFill>
                  <a:srgbClr val="01951A"/>
                </a:solidFill>
              </a:rPr>
              <a:t>Drift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059833" y="5301208"/>
            <a:ext cx="2016224" cy="10081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5320437" y="5301208"/>
            <a:ext cx="2065784" cy="1008112"/>
          </a:xfrm>
          <a:prstGeom prst="roundRect">
            <a:avLst/>
          </a:prstGeom>
          <a:noFill/>
          <a:ln>
            <a:solidFill>
              <a:srgbClr val="52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9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/>
              <a:t>Elektronendichte </a:t>
            </a:r>
            <a:r>
              <a:rPr lang="de-DE" sz="3200"/>
              <a:t>und </a:t>
            </a:r>
            <a:r>
              <a:rPr lang="de-DE" sz="3200" smtClean="0"/>
              <a:t>Strom</a:t>
            </a:r>
            <a:endParaRPr lang="de-DE" sz="320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39" y="1916832"/>
            <a:ext cx="4073277" cy="680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94" y="2861732"/>
            <a:ext cx="3425330" cy="47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33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Randbedingungen</a:t>
            </a:r>
            <a:endParaRPr lang="de-DE" sz="240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032448" cy="7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Gerade Verbindung 8"/>
          <p:cNvCxnSpPr/>
          <p:nvPr/>
        </p:nvCxnSpPr>
        <p:spPr>
          <a:xfrm>
            <a:off x="4499992" y="2708920"/>
            <a:ext cx="0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nhaltsplatzhalter 1"/>
          <p:cNvSpPr txBox="1">
            <a:spLocks/>
          </p:cNvSpPr>
          <p:nvPr/>
        </p:nvSpPr>
        <p:spPr>
          <a:xfrm>
            <a:off x="395536" y="2746276"/>
            <a:ext cx="3960440" cy="30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smtClean="0"/>
              <a:t>Geschlossenes, konservatives System</a:t>
            </a:r>
          </a:p>
          <a:p>
            <a:pPr marL="0" indent="0">
              <a:buFont typeface="Arial" pitchFamily="34" charset="0"/>
              <a:buNone/>
            </a:pPr>
            <a:endParaRPr lang="de-DE" sz="2000"/>
          </a:p>
          <a:p>
            <a:pPr marL="0" indent="0">
              <a:buFont typeface="Arial" pitchFamily="34" charset="0"/>
              <a:buNone/>
            </a:pPr>
            <a:r>
              <a:rPr lang="de-DE" sz="2000" smtClean="0"/>
              <a:t>Nettostrom durch Oberfläche = 0</a:t>
            </a:r>
          </a:p>
          <a:p>
            <a:pPr marL="0" indent="0">
              <a:buFont typeface="Arial" pitchFamily="34" charset="0"/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 smtClean="0"/>
              <a:t>     </a:t>
            </a:r>
            <a:r>
              <a:rPr lang="de-DE" sz="2000" err="1"/>
              <a:t>hermitsch</a:t>
            </a:r>
            <a:r>
              <a:rPr lang="de-DE" sz="2000"/>
              <a:t>	alle Eigenwerte reell</a:t>
            </a:r>
            <a:br>
              <a:rPr lang="de-DE" sz="2000"/>
            </a:br>
            <a:endParaRPr lang="de-DE" sz="200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20" y="4233836"/>
            <a:ext cx="242415" cy="27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Gerade Verbindung mit Pfeil 11"/>
          <p:cNvCxnSpPr/>
          <p:nvPr/>
        </p:nvCxnSpPr>
        <p:spPr>
          <a:xfrm>
            <a:off x="1763688" y="4410824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907704" y="306896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⇔</a:t>
            </a:r>
            <a:endParaRPr lang="de-DE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907704" y="386327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⇔</a:t>
            </a:r>
            <a:endParaRPr lang="de-DE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Inhaltsplatzhalter 1"/>
          <p:cNvSpPr txBox="1">
            <a:spLocks/>
          </p:cNvSpPr>
          <p:nvPr/>
        </p:nvSpPr>
        <p:spPr>
          <a:xfrm>
            <a:off x="4716016" y="2746276"/>
            <a:ext cx="4176464" cy="30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smtClean="0"/>
              <a:t>Offenes System</a:t>
            </a:r>
          </a:p>
          <a:p>
            <a:pPr marL="0" indent="0">
              <a:buFont typeface="Arial" pitchFamily="34" charset="0"/>
              <a:buNone/>
            </a:pPr>
            <a:endParaRPr lang="de-DE" sz="2000"/>
          </a:p>
          <a:p>
            <a:pPr marL="0" indent="0">
              <a:buFont typeface="Arial" pitchFamily="34" charset="0"/>
              <a:buNone/>
            </a:pPr>
            <a:r>
              <a:rPr lang="de-DE" sz="2000" smtClean="0"/>
              <a:t>Nettostrom durch Oberfläche </a:t>
            </a:r>
            <a:r>
              <a:rPr lang="de-DE" sz="2000" smtClean="0">
                <a:latin typeface="Lucida Sans Unicode"/>
                <a:cs typeface="Lucida Sans Unicode"/>
              </a:rPr>
              <a:t>≠ </a:t>
            </a:r>
            <a:r>
              <a:rPr lang="de-DE" sz="2000" smtClean="0"/>
              <a:t>0</a:t>
            </a:r>
          </a:p>
          <a:p>
            <a:pPr marL="0" indent="0">
              <a:buFont typeface="Arial" pitchFamily="34" charset="0"/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 smtClean="0"/>
              <a:t>     nicht-</a:t>
            </a:r>
            <a:r>
              <a:rPr lang="de-DE" sz="2000" err="1" smtClean="0"/>
              <a:t>hermitsch</a:t>
            </a:r>
            <a:r>
              <a:rPr lang="de-DE" sz="2000"/>
              <a:t>	</a:t>
            </a:r>
            <a:endParaRPr lang="de-DE" sz="2000" smtClean="0"/>
          </a:p>
          <a:p>
            <a:pPr marL="0" indent="0">
              <a:buNone/>
            </a:pPr>
            <a:r>
              <a:rPr lang="de-DE" sz="2000">
                <a:latin typeface="Lucida Sans Unicode"/>
                <a:cs typeface="Lucida Sans Unicode"/>
              </a:rPr>
              <a:t> </a:t>
            </a:r>
            <a:r>
              <a:rPr lang="de-DE" sz="2000" smtClean="0">
                <a:latin typeface="Lucida Sans Unicode"/>
                <a:cs typeface="Lucida Sans Unicode"/>
              </a:rPr>
              <a:t>          </a:t>
            </a:r>
            <a:r>
              <a:rPr lang="de-DE" sz="1800" smtClean="0">
                <a:latin typeface="Lucida Sans Unicode"/>
                <a:cs typeface="Lucida Sans Unicode"/>
              </a:rPr>
              <a:t>∃</a:t>
            </a:r>
            <a:r>
              <a:rPr lang="de-DE" sz="2000" smtClean="0"/>
              <a:t>  mind. ein komplexer Eigenwert</a:t>
            </a:r>
            <a:r>
              <a:rPr lang="de-DE" sz="2000"/>
              <a:t/>
            </a:r>
            <a:br>
              <a:rPr lang="de-DE" sz="2000"/>
            </a:br>
            <a:endParaRPr lang="de-DE" sz="2000" smtClean="0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33" y="4233836"/>
            <a:ext cx="242415" cy="27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Gerade Verbindung mit Pfeil 20"/>
          <p:cNvCxnSpPr/>
          <p:nvPr/>
        </p:nvCxnSpPr>
        <p:spPr>
          <a:xfrm>
            <a:off x="5184068" y="4749512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 rot="5400000">
            <a:off x="5761444" y="307468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Lucida Sans Unicode"/>
                <a:cs typeface="Lucida Sans Unicode"/>
              </a:rPr>
              <a:t>⇐</a:t>
            </a:r>
            <a:endParaRPr lang="de-DE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 rot="5400000">
            <a:off x="5764910" y="3875341"/>
            <a:ext cx="425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>
                <a:latin typeface="Lucida Sans Unicode"/>
                <a:cs typeface="Lucida Sans Unicode"/>
              </a:rPr>
              <a:t>⇒</a:t>
            </a:r>
            <a:endParaRPr lang="de-DE"/>
          </a:p>
        </p:txBody>
      </p:sp>
      <p:cxnSp>
        <p:nvCxnSpPr>
          <p:cNvPr id="23" name="Gerade Verbindung mit Pfeil 22"/>
          <p:cNvCxnSpPr/>
          <p:nvPr/>
        </p:nvCxnSpPr>
        <p:spPr>
          <a:xfrm flipH="1">
            <a:off x="6808440" y="4941168"/>
            <a:ext cx="427856" cy="2270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nhaltsplatzhalter 1"/>
          <p:cNvSpPr txBox="1">
            <a:spLocks/>
          </p:cNvSpPr>
          <p:nvPr/>
        </p:nvSpPr>
        <p:spPr>
          <a:xfrm>
            <a:off x="4868416" y="5016252"/>
            <a:ext cx="4456112" cy="146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2000" smtClean="0"/>
              <a:t>positiver </a:t>
            </a:r>
            <a:r>
              <a:rPr lang="de-DE" sz="2000" err="1" smtClean="0"/>
              <a:t>Imaginärteil</a:t>
            </a:r>
            <a:endParaRPr lang="de-DE" sz="2000" smtClean="0"/>
          </a:p>
        </p:txBody>
      </p:sp>
      <p:sp>
        <p:nvSpPr>
          <p:cNvPr id="27" name="Textfeld 26"/>
          <p:cNvSpPr txBox="1"/>
          <p:nvPr/>
        </p:nvSpPr>
        <p:spPr>
          <a:xfrm rot="10800000">
            <a:off x="4959052" y="5405153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smtClean="0">
                <a:latin typeface="Lucida Sans Unicode"/>
                <a:cs typeface="Lucida Sans Unicode"/>
              </a:rPr>
              <a:t>⇐</a:t>
            </a:r>
            <a:endParaRPr lang="de-DE" sz="200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9" name="Inhaltsplatzhalter 1"/>
          <p:cNvSpPr txBox="1">
            <a:spLocks/>
          </p:cNvSpPr>
          <p:nvPr/>
        </p:nvSpPr>
        <p:spPr>
          <a:xfrm>
            <a:off x="5364088" y="5432332"/>
            <a:ext cx="3600400" cy="68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800" smtClean="0">
                <a:latin typeface="Lucida Sans Unicode"/>
                <a:cs typeface="Lucida Sans Unicode"/>
              </a:rPr>
              <a:t>∃</a:t>
            </a:r>
            <a:r>
              <a:rPr lang="de-DE" sz="1800" smtClean="0"/>
              <a:t>  </a:t>
            </a:r>
            <a:r>
              <a:rPr lang="de-DE" sz="2000" smtClean="0"/>
              <a:t>instabile, </a:t>
            </a:r>
            <a:r>
              <a:rPr lang="de-DE" sz="2000" err="1" smtClean="0"/>
              <a:t>unphysikalische</a:t>
            </a:r>
            <a:r>
              <a:rPr lang="de-DE" sz="2000" smtClean="0"/>
              <a:t> Lösung</a:t>
            </a:r>
            <a:r>
              <a:rPr lang="de-DE" sz="1800"/>
              <a:t/>
            </a:r>
            <a:br>
              <a:rPr lang="de-DE" sz="1800"/>
            </a:br>
            <a:endParaRPr lang="de-DE" sz="1800" smtClean="0"/>
          </a:p>
        </p:txBody>
      </p:sp>
      <p:sp>
        <p:nvSpPr>
          <p:cNvPr id="31" name="Inhaltsplatzhalter 1"/>
          <p:cNvSpPr txBox="1">
            <a:spLocks/>
          </p:cNvSpPr>
          <p:nvPr/>
        </p:nvSpPr>
        <p:spPr>
          <a:xfrm>
            <a:off x="5436096" y="5923012"/>
            <a:ext cx="3491880" cy="559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800" smtClean="0"/>
              <a:t>   </a:t>
            </a:r>
            <a:r>
              <a:rPr lang="de-DE" sz="2000" smtClean="0"/>
              <a:t>brauchen Zeit-irreversible RB!  </a:t>
            </a:r>
            <a:r>
              <a:rPr lang="de-DE" sz="14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5148828" y="611274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04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smtClean="0"/>
              <a:t>Randbedingungen</a:t>
            </a:r>
          </a:p>
          <a:p>
            <a:pPr marL="0" indent="0">
              <a:buNone/>
            </a:pPr>
            <a:r>
              <a:rPr lang="de-DE" smtClean="0"/>
              <a:t>Reservoire als schwarze Strahler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27.01.2017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Transmutation – Matthias Jaeger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3E011-4CD9-4D05-A24A-32BCD9CDCEE7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588224" y="72008"/>
            <a:ext cx="2483768" cy="2606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586695" y="35913"/>
            <a:ext cx="2521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smtClean="0">
                <a:solidFill>
                  <a:schemeClr val="accent5">
                    <a:lumMod val="50000"/>
                  </a:schemeClr>
                </a:solidFill>
                <a:latin typeface="Adobe Arabic" pitchFamily="18" charset="-78"/>
                <a:cs typeface="Adobe Arabic" pitchFamily="18" charset="-78"/>
              </a:rPr>
              <a:t>1. </a:t>
            </a:r>
            <a:r>
              <a:rPr lang="de-DE" sz="1600" smtClean="0">
                <a:latin typeface="Adobe Arabic" pitchFamily="18" charset="-78"/>
                <a:cs typeface="Adobe Arabic" pitchFamily="18" charset="-78"/>
              </a:rPr>
              <a:t>Problemstellung</a:t>
            </a:r>
          </a:p>
          <a:p>
            <a:pPr algn="ctr"/>
            <a:endParaRPr lang="de-DE" sz="1600">
              <a:solidFill>
                <a:schemeClr val="accent5">
                  <a:lumMod val="50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611560" y="3129906"/>
            <a:ext cx="3024336" cy="2940327"/>
            <a:chOff x="2483768" y="1628800"/>
            <a:chExt cx="5184576" cy="5040560"/>
          </a:xfrm>
        </p:grpSpPr>
        <p:cxnSp>
          <p:nvCxnSpPr>
            <p:cNvPr id="50" name="Gerade Verbindung 49"/>
            <p:cNvCxnSpPr/>
            <p:nvPr/>
          </p:nvCxnSpPr>
          <p:spPr>
            <a:xfrm>
              <a:off x="3923928" y="2348880"/>
              <a:ext cx="25785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>
              <a:off x="3923928" y="5589240"/>
              <a:ext cx="25649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bgerundetes Rechteck 51"/>
            <p:cNvSpPr/>
            <p:nvPr/>
          </p:nvSpPr>
          <p:spPr>
            <a:xfrm>
              <a:off x="5364088" y="3334080"/>
              <a:ext cx="2304256" cy="130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Inhaltsplatzhalter 1"/>
            <p:cNvSpPr txBox="1">
              <a:spLocks/>
            </p:cNvSpPr>
            <p:nvPr/>
          </p:nvSpPr>
          <p:spPr>
            <a:xfrm>
              <a:off x="6141318" y="3717293"/>
              <a:ext cx="936104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800" smtClean="0"/>
                <a:t>RTD</a:t>
              </a:r>
            </a:p>
          </p:txBody>
        </p:sp>
        <p:cxnSp>
          <p:nvCxnSpPr>
            <p:cNvPr id="54" name="Gerade Verbindung 53"/>
            <p:cNvCxnSpPr>
              <a:endCxn id="52" idx="0"/>
            </p:cNvCxnSpPr>
            <p:nvPr/>
          </p:nvCxnSpPr>
          <p:spPr>
            <a:xfrm>
              <a:off x="6502524" y="2348880"/>
              <a:ext cx="13692" cy="98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/>
          </p:nvCxnSpPr>
          <p:spPr>
            <a:xfrm>
              <a:off x="6488832" y="4638531"/>
              <a:ext cx="0" cy="950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lipse 55"/>
            <p:cNvSpPr/>
            <p:nvPr/>
          </p:nvSpPr>
          <p:spPr>
            <a:xfrm>
              <a:off x="2483768" y="1628800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Ellipse 56"/>
            <p:cNvSpPr/>
            <p:nvPr/>
          </p:nvSpPr>
          <p:spPr>
            <a:xfrm>
              <a:off x="2483768" y="4869160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Inhaltsplatzhalter 1"/>
            <p:cNvSpPr txBox="1">
              <a:spLocks/>
            </p:cNvSpPr>
            <p:nvPr/>
          </p:nvSpPr>
          <p:spPr>
            <a:xfrm>
              <a:off x="2663788" y="2132856"/>
              <a:ext cx="1404156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400" smtClean="0"/>
                <a:t>Reservoir</a:t>
              </a:r>
            </a:p>
          </p:txBody>
        </p:sp>
        <p:sp>
          <p:nvSpPr>
            <p:cNvPr id="59" name="Inhaltsplatzhalter 1"/>
            <p:cNvSpPr txBox="1">
              <a:spLocks/>
            </p:cNvSpPr>
            <p:nvPr/>
          </p:nvSpPr>
          <p:spPr>
            <a:xfrm>
              <a:off x="2663788" y="5383002"/>
              <a:ext cx="1404156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400" smtClean="0"/>
                <a:t>Reservoir</a:t>
              </a:r>
            </a:p>
          </p:txBody>
        </p:sp>
      </p:grpSp>
      <p:sp>
        <p:nvSpPr>
          <p:cNvPr id="60" name="Inhaltsplatzhalter 1"/>
          <p:cNvSpPr txBox="1">
            <a:spLocks/>
          </p:cNvSpPr>
          <p:nvPr/>
        </p:nvSpPr>
        <p:spPr>
          <a:xfrm>
            <a:off x="496901" y="2348880"/>
            <a:ext cx="5042520" cy="491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800" smtClean="0"/>
              <a:t>Emission mit thermischer </a:t>
            </a:r>
            <a:br>
              <a:rPr lang="de-DE" sz="1800" smtClean="0"/>
            </a:br>
            <a:r>
              <a:rPr lang="de-DE" sz="1800" smtClean="0"/>
              <a:t>Gleichgewichts-Verteilung</a:t>
            </a:r>
          </a:p>
        </p:txBody>
      </p:sp>
      <p:sp>
        <p:nvSpPr>
          <p:cNvPr id="13" name="Ellipse 12"/>
          <p:cNvSpPr/>
          <p:nvPr/>
        </p:nvSpPr>
        <p:spPr>
          <a:xfrm>
            <a:off x="1551092" y="32884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/>
        </p:nvSpPr>
        <p:spPr>
          <a:xfrm>
            <a:off x="1763688" y="33341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>
          <a:xfrm>
            <a:off x="1691680" y="342393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>
          <a:xfrm>
            <a:off x="1600409" y="35730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>
          <a:xfrm>
            <a:off x="1907704" y="36061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>
          <a:xfrm>
            <a:off x="1701880" y="37503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2051720" y="3311272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2204120" y="3463672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/>
          <p:nvPr/>
        </p:nvCxnSpPr>
        <p:spPr>
          <a:xfrm>
            <a:off x="2140496" y="3717032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/>
          <p:cNvSpPr/>
          <p:nvPr/>
        </p:nvSpPr>
        <p:spPr>
          <a:xfrm>
            <a:off x="1564591" y="51994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>
          <a:xfrm>
            <a:off x="1777187" y="52452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>
          <a:xfrm>
            <a:off x="1705179" y="53350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>
          <a:xfrm>
            <a:off x="1613908" y="54840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>
          <a:xfrm>
            <a:off x="1921203" y="55172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>
          <a:xfrm>
            <a:off x="1715379" y="566142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mit Pfeil 73"/>
          <p:cNvCxnSpPr/>
          <p:nvPr/>
        </p:nvCxnSpPr>
        <p:spPr>
          <a:xfrm>
            <a:off x="2065219" y="5222344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/>
          <p:nvPr/>
        </p:nvCxnSpPr>
        <p:spPr>
          <a:xfrm>
            <a:off x="2217619" y="5374744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/>
          <p:nvPr/>
        </p:nvCxnSpPr>
        <p:spPr>
          <a:xfrm>
            <a:off x="2153995" y="5628104"/>
            <a:ext cx="43204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uppieren 76"/>
          <p:cNvGrpSpPr/>
          <p:nvPr/>
        </p:nvGrpSpPr>
        <p:grpSpPr>
          <a:xfrm>
            <a:off x="5364088" y="3140968"/>
            <a:ext cx="3024336" cy="2940327"/>
            <a:chOff x="2483768" y="1628800"/>
            <a:chExt cx="5184576" cy="5040560"/>
          </a:xfrm>
        </p:grpSpPr>
        <p:cxnSp>
          <p:nvCxnSpPr>
            <p:cNvPr id="78" name="Gerade Verbindung 77"/>
            <p:cNvCxnSpPr/>
            <p:nvPr/>
          </p:nvCxnSpPr>
          <p:spPr>
            <a:xfrm>
              <a:off x="3923928" y="2348880"/>
              <a:ext cx="25785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/>
          </p:nvCxnSpPr>
          <p:spPr>
            <a:xfrm>
              <a:off x="3923928" y="5589240"/>
              <a:ext cx="25649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Abgerundetes Rechteck 79"/>
            <p:cNvSpPr/>
            <p:nvPr/>
          </p:nvSpPr>
          <p:spPr>
            <a:xfrm>
              <a:off x="5364088" y="3334080"/>
              <a:ext cx="2304256" cy="130445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Inhaltsplatzhalter 1"/>
            <p:cNvSpPr txBox="1">
              <a:spLocks/>
            </p:cNvSpPr>
            <p:nvPr/>
          </p:nvSpPr>
          <p:spPr>
            <a:xfrm>
              <a:off x="6141318" y="3717293"/>
              <a:ext cx="936104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800" smtClean="0"/>
                <a:t>RTD</a:t>
              </a:r>
            </a:p>
          </p:txBody>
        </p:sp>
        <p:cxnSp>
          <p:nvCxnSpPr>
            <p:cNvPr id="82" name="Gerade Verbindung 81"/>
            <p:cNvCxnSpPr>
              <a:endCxn id="80" idx="0"/>
            </p:cNvCxnSpPr>
            <p:nvPr/>
          </p:nvCxnSpPr>
          <p:spPr>
            <a:xfrm>
              <a:off x="6502524" y="2348880"/>
              <a:ext cx="13692" cy="98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/>
          </p:nvCxnSpPr>
          <p:spPr>
            <a:xfrm>
              <a:off x="6488832" y="4638531"/>
              <a:ext cx="0" cy="9507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Ellipse 83"/>
            <p:cNvSpPr/>
            <p:nvPr/>
          </p:nvSpPr>
          <p:spPr>
            <a:xfrm>
              <a:off x="2483768" y="1628800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Ellipse 84"/>
            <p:cNvSpPr/>
            <p:nvPr/>
          </p:nvSpPr>
          <p:spPr>
            <a:xfrm>
              <a:off x="2483768" y="4869160"/>
              <a:ext cx="1440160" cy="1440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Inhaltsplatzhalter 1"/>
            <p:cNvSpPr txBox="1">
              <a:spLocks/>
            </p:cNvSpPr>
            <p:nvPr/>
          </p:nvSpPr>
          <p:spPr>
            <a:xfrm>
              <a:off x="2663788" y="2132856"/>
              <a:ext cx="1404156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400" smtClean="0"/>
                <a:t>Reservoir</a:t>
              </a:r>
            </a:p>
          </p:txBody>
        </p:sp>
        <p:sp>
          <p:nvSpPr>
            <p:cNvPr id="87" name="Inhaltsplatzhalter 1"/>
            <p:cNvSpPr txBox="1">
              <a:spLocks/>
            </p:cNvSpPr>
            <p:nvPr/>
          </p:nvSpPr>
          <p:spPr>
            <a:xfrm>
              <a:off x="2663788" y="5383002"/>
              <a:ext cx="1404156" cy="12863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24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Adobe Arabic" pitchFamily="18" charset="-78"/>
                  <a:ea typeface="+mn-ea"/>
                  <a:cs typeface="Adobe Arabic" pitchFamily="18" charset="-78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de-DE" sz="1400" smtClean="0"/>
                <a:t>Reservoir</a:t>
              </a:r>
            </a:p>
          </p:txBody>
        </p:sp>
      </p:grpSp>
      <p:sp>
        <p:nvSpPr>
          <p:cNvPr id="88" name="Inhaltsplatzhalter 1"/>
          <p:cNvSpPr txBox="1">
            <a:spLocks/>
          </p:cNvSpPr>
          <p:nvPr/>
        </p:nvSpPr>
        <p:spPr>
          <a:xfrm>
            <a:off x="4976399" y="2348880"/>
            <a:ext cx="5042520" cy="49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4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dobe Arabic" pitchFamily="18" charset="-78"/>
                <a:ea typeface="+mn-ea"/>
                <a:cs typeface="Adobe Arabic" pitchFamily="18" charset="-7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de-DE" sz="1800" smtClean="0"/>
              <a:t>Vollständige Absorption</a:t>
            </a:r>
          </a:p>
        </p:txBody>
      </p:sp>
      <p:sp>
        <p:nvSpPr>
          <p:cNvPr id="89" name="Ellipse 88"/>
          <p:cNvSpPr/>
          <p:nvPr/>
        </p:nvSpPr>
        <p:spPr>
          <a:xfrm>
            <a:off x="6933411" y="34064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>
          <a:xfrm>
            <a:off x="7807248" y="37732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>
          <a:xfrm>
            <a:off x="7376884" y="34205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>
          <a:xfrm>
            <a:off x="7285613" y="3569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/>
        </p:nvSpPr>
        <p:spPr>
          <a:xfrm>
            <a:off x="7592908" y="36027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/>
        </p:nvSpPr>
        <p:spPr>
          <a:xfrm>
            <a:off x="5940152" y="33341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/>
        </p:nvSpPr>
        <p:spPr>
          <a:xfrm>
            <a:off x="5580112" y="374597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/>
        </p:nvSpPr>
        <p:spPr>
          <a:xfrm>
            <a:off x="5917292" y="36544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Gerade Verbindung mit Pfeil 97"/>
          <p:cNvCxnSpPr/>
          <p:nvPr/>
        </p:nvCxnSpPr>
        <p:spPr>
          <a:xfrm flipH="1">
            <a:off x="7092280" y="3274566"/>
            <a:ext cx="50062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H="1">
            <a:off x="6543647" y="3677294"/>
            <a:ext cx="50062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6933411" y="532073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7801879" y="52435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>
            <a:off x="7376884" y="53348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7285613" y="548390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7592908" y="55170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7592908" y="50757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/>
        </p:nvSpPr>
        <p:spPr>
          <a:xfrm>
            <a:off x="5940152" y="52484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 Verbindung mit Pfeil 110"/>
          <p:cNvCxnSpPr/>
          <p:nvPr/>
        </p:nvCxnSpPr>
        <p:spPr>
          <a:xfrm flipH="1">
            <a:off x="7092280" y="5188886"/>
            <a:ext cx="50062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6543647" y="5591614"/>
            <a:ext cx="500628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feld 98"/>
          <p:cNvSpPr txBox="1"/>
          <p:nvPr/>
        </p:nvSpPr>
        <p:spPr>
          <a:xfrm>
            <a:off x="3131840" y="312990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err="1" smtClean="0">
                <a:latin typeface="Adobe Arabic" pitchFamily="18" charset="-78"/>
                <a:cs typeface="Adobe Arabic" pitchFamily="18" charset="-78"/>
              </a:rPr>
              <a:t>Inflow</a:t>
            </a:r>
            <a:endParaRPr lang="de-DE" i="1"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94" name="Textfeld 93"/>
          <p:cNvSpPr txBox="1"/>
          <p:nvPr/>
        </p:nvSpPr>
        <p:spPr>
          <a:xfrm>
            <a:off x="7884368" y="314096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err="1" smtClean="0">
                <a:latin typeface="Adobe Arabic" pitchFamily="18" charset="-78"/>
                <a:cs typeface="Adobe Arabic" pitchFamily="18" charset="-78"/>
              </a:rPr>
              <a:t>Outflow</a:t>
            </a:r>
            <a:endParaRPr lang="de-DE" i="1">
              <a:latin typeface="Adobe Arabic" pitchFamily="18" charset="-78"/>
              <a:cs typeface="Adobe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470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Benutzerdefiniert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548DD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Bildschirmpräsentation (4:3)</PresentationFormat>
  <Paragraphs>186</Paragraphs>
  <Slides>14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Larissa-Design</vt:lpstr>
      <vt:lpstr>DG</vt:lpstr>
      <vt:lpstr>Inhalt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Frost-RL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Matze</dc:creator>
  <cp:lastModifiedBy>Matthias Jäger</cp:lastModifiedBy>
  <cp:revision>292</cp:revision>
  <dcterms:created xsi:type="dcterms:W3CDTF">2017-01-21T10:43:37Z</dcterms:created>
  <dcterms:modified xsi:type="dcterms:W3CDTF">2019-03-06T15:07:05Z</dcterms:modified>
</cp:coreProperties>
</file>