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9" r:id="rId20"/>
    <p:sldId id="316" r:id="rId21"/>
    <p:sldId id="320" r:id="rId22"/>
    <p:sldId id="322" r:id="rId23"/>
    <p:sldId id="323" r:id="rId24"/>
    <p:sldId id="324" r:id="rId25"/>
    <p:sldId id="325" r:id="rId26"/>
    <p:sldId id="317" r:id="rId27"/>
    <p:sldId id="318" r:id="rId28"/>
    <p:sldId id="326" r:id="rId29"/>
    <p:sldId id="327" r:id="rId30"/>
    <p:sldId id="328" r:id="rId31"/>
    <p:sldId id="329" r:id="rId32"/>
    <p:sldId id="330" r:id="rId33"/>
    <p:sldId id="331" r:id="rId34"/>
    <p:sldId id="332" r:id="rId35"/>
    <p:sldId id="287" r:id="rId36"/>
    <p:sldId id="299" r:id="rId3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p:scale>
          <a:sx n="66" d="100"/>
          <a:sy n="66" d="100"/>
        </p:scale>
        <p:origin x="-2346" y="-972"/>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18.03.2019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xmlns=""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Oberflächenspannung</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Stückweise Polynome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smtClean="0"/>
              <a:t>Als Fluss definieren wir alles, was hinter der Divergenz (hier der 1. Ableitung) in der pDGL steht, da dieser Teil durch die partielle Integration auf der Oberfläche des Gebietes betrachtet werden muss. </a:t>
            </a:r>
            <a:br>
              <a:rPr lang="de-DE" baseline="0" smtClean="0"/>
            </a:br>
            <a:r>
              <a:rPr lang="de-DE" smtClean="0"/>
              <a:t>Durch die partielle Integration ist nicht klar, was am Rand von D_i</a:t>
            </a:r>
            <a:r>
              <a:rPr lang="de-DE" baseline="0" smtClean="0"/>
              <a:t> für diskretisierte v bzw. w eingesetzt werden soll, da diese Funktionen unstetig sind. Wir beseitigen diese Unklarheit durch die Kopplung, indem wir mit Hilfe des numerischen Flusses schwache Randbedingungen stellen. Der numerische Fluss ist dann der Oberflächenteil nach der partiellen Integration.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Man drückt den numerischen Fluss dann immer mit Hilfe des Sprungs und des Mittelwerts aus. Jetzt</a:t>
            </a:r>
            <a:r>
              <a:rPr lang="de-DE" baseline="0" smtClean="0"/>
              <a:t> haben wir nur noch 2 Unbekannte, statt 4. Allgemein kommen wir auf N = Anzahl Dreiecke mal Np (für 1d Problem  z.B. Polynomgrad+1)</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27</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28</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29</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30</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Multiplikation mit Testfunktion ell_i, Integration über Element K und partielle Integration für den divergenz Teil liefern:</a:t>
            </a:r>
          </a:p>
          <a:p>
            <a:r>
              <a:rPr lang="de-DE" smtClean="0"/>
              <a:t>Randbedingungen stecken jetzt im numerischen Fluss</a:t>
            </a:r>
          </a:p>
          <a:p>
            <a:r>
              <a:rPr lang="de-DE" smtClean="0"/>
              <a:t>„Weil das schon alles garnicht mehr auf die Folie passt, führen wir schnell geeignete Matrizen ein“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31</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 hut ist das Referenzelement, denn wir berechnen</a:t>
            </a:r>
            <a:r>
              <a:rPr lang="de-DE" baseline="0" smtClean="0"/>
              <a:t> M einmalig und nutzen dann nur noch für jedes Element die Trafoformel</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32</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Im Wesentlichen zentraler Fluss, tau als Strafterm</a:t>
            </a:r>
            <a:r>
              <a:rPr lang="de-DE" baseline="0" smtClean="0"/>
              <a:t> (ohne geht nichts!)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33</a:t>
            </a:fld>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34</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3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151256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27282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Clr>
                <a:srgbClr val="52C000"/>
              </a:buClr>
              <a:buFont typeface="+mj-lt"/>
              <a:buAutoNum type="arabicPeriod"/>
            </a:pPr>
            <a:r>
              <a:rPr lang="de-DE" sz="3200" smtClean="0"/>
              <a:t>Ritz-Galerkin-Ansatz: Formuliere das Problem als Variations-problem zur Minimierung einer Kostenfunktion</a:t>
            </a:r>
          </a:p>
          <a:p>
            <a:pPr marL="514350" indent="-514350">
              <a:buClr>
                <a:srgbClr val="52C000"/>
              </a:buClr>
              <a:buFont typeface="+mj-lt"/>
              <a:buAutoNum type="arabicPeriod"/>
            </a:pPr>
            <a:r>
              <a:rPr lang="de-DE" sz="3200" smtClean="0"/>
              <a:t>Approximiere Lösung               einer pDGL durch       auf endlichdimensionalem Funktionenraum</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07065" y="4356836"/>
            <a:ext cx="580641" cy="4196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107026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514350" indent="-514350">
              <a:buClr>
                <a:srgbClr val="52C000"/>
              </a:buClr>
              <a:buFont typeface="+mj-lt"/>
              <a:buAutoNum type="arabicPeriod"/>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8998368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Rechteck 2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6718969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514350" indent="-514350">
              <a:buClr>
                <a:srgbClr val="52C000"/>
              </a:buClr>
              <a:buFont typeface="+mj-lt"/>
              <a:buAutoNum type="arabicPeriod" startAt="2"/>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  </a:t>
            </a:r>
            <a:r>
              <a:rPr lang="de-DE" smtClean="0"/>
              <a:t>,     , sodass</a:t>
            </a:r>
          </a:p>
          <a:p>
            <a:pPr marL="0" indent="0">
              <a:buNone/>
            </a:pPr>
            <a:endParaRPr lang="de-DE"/>
          </a:p>
          <a:p>
            <a:pPr marL="0" indent="0">
              <a:buNone/>
            </a:pPr>
            <a:r>
              <a:rPr lang="de-DE" smtClean="0"/>
              <a:t>Galerkin-Orthogonalität: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7"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900110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17" name="Inhaltsplatzhalter 1"/>
          <p:cNvSpPr>
            <a:spLocks noGrp="1"/>
          </p:cNvSpPr>
          <p:nvPr>
            <p:ph idx="1"/>
          </p:nvPr>
        </p:nvSpPr>
        <p:spPr>
          <a:xfrm>
            <a:off x="457200" y="1163885"/>
            <a:ext cx="8363272" cy="5145435"/>
          </a:xfrm>
        </p:spPr>
        <p:txBody>
          <a:bodyPr>
            <a:normAutofit/>
          </a:bodyPr>
          <a:lstStyle/>
          <a:p>
            <a:pPr marL="0" indent="0">
              <a:buNone/>
            </a:pPr>
            <a:endParaRPr lang="de-DE" sz="3200" dirty="0" smtClean="0"/>
          </a:p>
          <a:p>
            <a:pPr marL="0" indent="0">
              <a:buNone/>
            </a:pPr>
            <a:r>
              <a:rPr lang="de-DE" dirty="0" smtClean="0"/>
              <a:t>Nenne     </a:t>
            </a:r>
            <a:r>
              <a:rPr lang="de-DE" dirty="0" err="1" smtClean="0"/>
              <a:t>koerziv</a:t>
            </a:r>
            <a:r>
              <a:rPr lang="de-DE" dirty="0" smtClean="0"/>
              <a:t>, </a:t>
            </a:r>
            <a:r>
              <a:rPr lang="de-DE" dirty="0" err="1" smtClean="0"/>
              <a:t>iff</a:t>
            </a:r>
            <a:endParaRPr lang="de-DE" dirty="0" smtClean="0"/>
          </a:p>
          <a:p>
            <a:pPr marL="0" indent="0">
              <a:buNone/>
            </a:pPr>
            <a:endParaRPr lang="de-DE" sz="1200" dirty="0"/>
          </a:p>
          <a:p>
            <a:pPr marL="0" indent="0">
              <a:buNone/>
            </a:pPr>
            <a:r>
              <a:rPr lang="de-DE" dirty="0" smtClean="0"/>
              <a:t>Nenne     stetig, </a:t>
            </a:r>
            <a:r>
              <a:rPr lang="de-DE" dirty="0" err="1" smtClean="0"/>
              <a:t>iff</a:t>
            </a:r>
            <a:endParaRPr lang="de-DE" dirty="0" smtClean="0"/>
          </a:p>
          <a:p>
            <a:pPr marL="0" indent="0">
              <a:buNone/>
            </a:pPr>
            <a:endParaRPr lang="de-DE" sz="1400" dirty="0" smtClean="0"/>
          </a:p>
          <a:p>
            <a:pPr marL="0" indent="0">
              <a:buNone/>
            </a:pPr>
            <a:r>
              <a:rPr lang="de-DE" sz="3200" dirty="0" smtClean="0"/>
              <a:t>Lemma von Lax-</a:t>
            </a:r>
            <a:r>
              <a:rPr lang="de-DE" sz="3200" dirty="0" err="1" smtClean="0"/>
              <a:t>Milgram</a:t>
            </a:r>
            <a:endParaRPr lang="de-DE" sz="3200" dirty="0" smtClean="0"/>
          </a:p>
          <a:p>
            <a:pPr marL="0" indent="0">
              <a:buNone/>
            </a:pPr>
            <a:r>
              <a:rPr lang="de-DE" sz="3600" dirty="0" smtClean="0"/>
              <a:t>			       </a:t>
            </a:r>
            <a:r>
              <a:rPr lang="de-DE" dirty="0" smtClean="0"/>
              <a:t>hat mit                eindeutige </a:t>
            </a:r>
            <a:r>
              <a:rPr lang="de-DE" dirty="0" smtClean="0"/>
              <a:t>Lösung            .</a:t>
            </a:r>
            <a:endParaRPr lang="de-DE" sz="3200" dirty="0" smtClean="0"/>
          </a:p>
          <a:p>
            <a:pPr marL="0" indent="0">
              <a:buNone/>
            </a:pPr>
            <a:endParaRPr lang="de-DE" sz="3200" dirty="0" smtClean="0"/>
          </a:p>
          <a:p>
            <a:pPr marL="0" indent="0">
              <a:buNone/>
            </a:pPr>
            <a:r>
              <a:rPr lang="de-DE" sz="3200" dirty="0" err="1" smtClean="0"/>
              <a:t>Cea‘s</a:t>
            </a:r>
            <a:r>
              <a:rPr lang="de-DE" sz="3200" dirty="0" smtClean="0"/>
              <a:t> </a:t>
            </a:r>
            <a:r>
              <a:rPr lang="de-DE" sz="3200" dirty="0" smtClean="0"/>
              <a:t>Lemma </a:t>
            </a:r>
            <a:endParaRPr lang="de-DE" sz="3200" dirty="0"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27784" y="4725144"/>
            <a:ext cx="5364088" cy="777531"/>
          </a:xfrm>
          <a:prstGeom prst="rect">
            <a:avLst/>
          </a:prstGeom>
          <a:noFill/>
          <a:ln>
            <a:solidFill>
              <a:schemeClr val="tx1">
                <a:lumMod val="50000"/>
                <a:lumOff val="50000"/>
              </a:schemeClr>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83568" y="5661248"/>
            <a:ext cx="4390256" cy="6510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611560" y="3933056"/>
            <a:ext cx="3045105" cy="431528"/>
            <a:chOff x="5697386" y="5735667"/>
            <a:chExt cx="3045105" cy="431528"/>
          </a:xfrm>
        </p:grpSpPr>
        <p:pic>
          <p:nvPicPr>
            <p:cNvPr id="41" name="Picture 8"/>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080"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88024" y="4005064"/>
            <a:ext cx="891662" cy="3089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823398" y="4018409"/>
            <a:ext cx="722990" cy="2646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17982219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z="3200" smtClean="0"/>
              <a:t>Lemma</a:t>
            </a:r>
          </a:p>
          <a:p>
            <a:pPr marL="0" indent="0">
              <a:buNone/>
            </a:pPr>
            <a:endParaRPr lang="de-DE" sz="3200"/>
          </a:p>
        </p:txBody>
      </p:sp>
      <p:sp>
        <p:nvSpPr>
          <p:cNvPr id="2" name="Rechteck 1"/>
          <p:cNvSpPr/>
          <p:nvPr/>
        </p:nvSpPr>
        <p:spPr>
          <a:xfrm>
            <a:off x="467544" y="972017"/>
            <a:ext cx="4996881" cy="584775"/>
          </a:xfrm>
          <a:prstGeom prst="rect">
            <a:avLst/>
          </a:prstGeom>
        </p:spPr>
        <p:txBody>
          <a:bodyPr wrap="none">
            <a:spAutoFit/>
          </a:bodyPr>
          <a:lstStyle/>
          <a:p>
            <a:r>
              <a:rPr lang="de-DE" sz="3200" b="1">
                <a:latin typeface="Adobe Arabic" pitchFamily="18" charset="-78"/>
                <a:cs typeface="Adobe Arabic" pitchFamily="18" charset="-78"/>
              </a:rPr>
              <a:t>Triangulation, Finite-Elemente-Raum</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7664" y="4224882"/>
            <a:ext cx="6444208" cy="343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hteck 9"/>
          <p:cNvSpPr/>
          <p:nvPr/>
        </p:nvSpPr>
        <p:spPr>
          <a:xfrm>
            <a:off x="683568" y="1772816"/>
            <a:ext cx="1512168" cy="136815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Gitter1.png"/>
          <p:cNvPicPr>
            <a:picLocks noChangeAspect="1"/>
          </p:cNvPicPr>
          <p:nvPr/>
        </p:nvPicPr>
        <p:blipFill>
          <a:blip r:embed="rId4" cstate="print"/>
          <a:stretch>
            <a:fillRect/>
          </a:stretch>
        </p:blipFill>
        <p:spPr>
          <a:xfrm>
            <a:off x="2771800" y="1772816"/>
            <a:ext cx="1369207" cy="1371777"/>
          </a:xfrm>
          <a:prstGeom prst="rect">
            <a:avLst/>
          </a:prstGeom>
        </p:spPr>
      </p:pic>
      <p:pic>
        <p:nvPicPr>
          <p:cNvPr id="14" name="Grafik 13" descr="Gitter2.png"/>
          <p:cNvPicPr>
            <a:picLocks noChangeAspect="1"/>
          </p:cNvPicPr>
          <p:nvPr/>
        </p:nvPicPr>
        <p:blipFill>
          <a:blip r:embed="rId5" cstate="print"/>
          <a:stretch>
            <a:fillRect/>
          </a:stretch>
        </p:blipFill>
        <p:spPr>
          <a:xfrm>
            <a:off x="4714961" y="1772816"/>
            <a:ext cx="1369207" cy="1371777"/>
          </a:xfrm>
          <a:prstGeom prst="rect">
            <a:avLst/>
          </a:prstGeom>
        </p:spPr>
      </p:pic>
      <p:pic>
        <p:nvPicPr>
          <p:cNvPr id="15" name="Grafik 14" descr="Gitter3.png"/>
          <p:cNvPicPr>
            <a:picLocks noChangeAspect="1"/>
          </p:cNvPicPr>
          <p:nvPr/>
        </p:nvPicPr>
        <p:blipFill>
          <a:blip r:embed="rId6" cstate="print"/>
          <a:stretch>
            <a:fillRect/>
          </a:stretch>
        </p:blipFill>
        <p:spPr>
          <a:xfrm>
            <a:off x="6660192" y="1772816"/>
            <a:ext cx="1369207" cy="1371777"/>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1259632" y="2337756"/>
            <a:ext cx="343453" cy="290399"/>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539552" y="3212977"/>
            <a:ext cx="371168" cy="216024"/>
          </a:xfrm>
          <a:prstGeom prst="rect">
            <a:avLst/>
          </a:prstGeom>
          <a:noFill/>
          <a:ln w="9525">
            <a:noFill/>
            <a:miter lim="800000"/>
            <a:headEnd/>
            <a:tailEnd/>
          </a:ln>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005905" y="3429001"/>
            <a:ext cx="1898651" cy="5552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Textfeld 17"/>
          <p:cNvSpPr txBox="1"/>
          <p:nvPr/>
        </p:nvSpPr>
        <p:spPr>
          <a:xfrm>
            <a:off x="8302724" y="2875796"/>
            <a:ext cx="648072" cy="369332"/>
          </a:xfrm>
          <a:prstGeom prst="rect">
            <a:avLst/>
          </a:prstGeom>
          <a:noFill/>
        </p:spPr>
        <p:txBody>
          <a:bodyPr wrap="square" rtlCol="0">
            <a:spAutoFit/>
          </a:bodyPr>
          <a:lstStyle/>
          <a:p>
            <a:r>
              <a:rPr lang="de-DE" smtClean="0"/>
              <a:t>…</a:t>
            </a:r>
            <a:endParaRPr lang="de-DE"/>
          </a:p>
        </p:txBody>
      </p:sp>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39552" y="4233933"/>
            <a:ext cx="890252" cy="3255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6951925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p:txBody>
      </p:sp>
      <p:sp>
        <p:nvSpPr>
          <p:cNvPr id="2" name="Rechteck 1"/>
          <p:cNvSpPr/>
          <p:nvPr/>
        </p:nvSpPr>
        <p:spPr>
          <a:xfrm>
            <a:off x="467544" y="972017"/>
            <a:ext cx="1189749" cy="584775"/>
          </a:xfrm>
          <a:prstGeom prst="rect">
            <a:avLst/>
          </a:prstGeom>
        </p:spPr>
        <p:txBody>
          <a:bodyPr wrap="none">
            <a:spAutoFit/>
          </a:bodyPr>
          <a:lstStyle/>
          <a:p>
            <a:r>
              <a:rPr lang="de-DE" sz="3200" b="1" smtClean="0">
                <a:latin typeface="Adobe Arabic" pitchFamily="18" charset="-78"/>
                <a:cs typeface="Adobe Arabic" pitchFamily="18" charset="-78"/>
              </a:rPr>
              <a:t>Bsp. 1D</a:t>
            </a:r>
            <a:endParaRPr lang="de-DE" sz="3200" b="1">
              <a:latin typeface="Adobe Arabic" pitchFamily="18" charset="-78"/>
              <a:cs typeface="Adobe Arabic" pitchFamily="18" charset="-78"/>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2" name="Gerade Verbindung mit Pfeil 11"/>
          <p:cNvCxnSpPr/>
          <p:nvPr/>
        </p:nvCxnSpPr>
        <p:spPr>
          <a:xfrm flipV="1">
            <a:off x="4644008" y="5661248"/>
            <a:ext cx="504056"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491880" y="6093296"/>
            <a:ext cx="3456384" cy="369332"/>
          </a:xfrm>
          <a:prstGeom prst="rect">
            <a:avLst/>
          </a:prstGeom>
          <a:noFill/>
        </p:spPr>
        <p:txBody>
          <a:bodyPr wrap="square" rtlCol="0">
            <a:spAutoFit/>
          </a:bodyPr>
          <a:lstStyle/>
          <a:p>
            <a:r>
              <a:rPr lang="de-DE" smtClean="0">
                <a:solidFill>
                  <a:srgbClr val="FF0000"/>
                </a:solidFill>
                <a:latin typeface="Adobe Arabic" pitchFamily="18" charset="-78"/>
                <a:cs typeface="Adobe Arabic" pitchFamily="18" charset="-78"/>
              </a:rPr>
              <a:t>Stetige Testfunktion!</a:t>
            </a:r>
            <a:endParaRPr lang="de-DE">
              <a:solidFill>
                <a:srgbClr val="FF0000"/>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62220" y="2420888"/>
            <a:ext cx="6917774" cy="19632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Rechteck 1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9740513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dirty="0" smtClean="0"/>
              <a:t>Problemstellung</a:t>
            </a:r>
          </a:p>
          <a:p>
            <a:pPr marL="514350" indent="-514350">
              <a:buFont typeface="+mj-lt"/>
              <a:buAutoNum type="arabicPeriod"/>
            </a:pPr>
            <a:r>
              <a:rPr lang="de-DE" dirty="0" smtClean="0"/>
              <a:t>FEM-Verfahren</a:t>
            </a:r>
          </a:p>
          <a:p>
            <a:pPr marL="514350" indent="-514350">
              <a:buFont typeface="+mj-lt"/>
              <a:buAutoNum type="arabicPeriod"/>
            </a:pPr>
            <a:r>
              <a:rPr lang="de-DE" dirty="0" smtClean="0"/>
              <a:t>DG-Verfahren</a:t>
            </a:r>
          </a:p>
          <a:p>
            <a:pPr marL="914400" lvl="1" indent="-514350">
              <a:buFont typeface="+mj-lt"/>
              <a:buAutoNum type="alphaLcPeriod"/>
            </a:pPr>
            <a:r>
              <a:rPr lang="de-DE" dirty="0" smtClean="0"/>
              <a:t>Der numerische Fluss</a:t>
            </a:r>
          </a:p>
          <a:p>
            <a:pPr marL="914400" lvl="1" indent="-514350">
              <a:buFont typeface="+mj-lt"/>
              <a:buAutoNum type="alphaLcPeriod"/>
            </a:pPr>
            <a:r>
              <a:rPr lang="de-DE" dirty="0" smtClean="0"/>
              <a:t>In </a:t>
            </a:r>
            <a:r>
              <a:rPr lang="de-DE" dirty="0" err="1" smtClean="0"/>
              <a:t>Bilinearform</a:t>
            </a:r>
            <a:r>
              <a:rPr lang="de-DE" dirty="0" smtClean="0"/>
              <a:t>-Schreibweise</a:t>
            </a:r>
          </a:p>
          <a:p>
            <a:pPr marL="514350" indent="-514350">
              <a:buFont typeface="+mj-lt"/>
              <a:buAutoNum type="arabicPeriod"/>
            </a:pPr>
            <a:r>
              <a:rPr lang="de-DE" dirty="0" smtClean="0"/>
              <a:t>Schema für die </a:t>
            </a:r>
            <a:r>
              <a:rPr lang="de-DE" dirty="0" err="1" smtClean="0"/>
              <a:t>LvN</a:t>
            </a:r>
            <a:r>
              <a:rPr lang="de-DE" dirty="0" smtClean="0"/>
              <a:t>-Gleichung</a:t>
            </a:r>
            <a:endParaRPr lang="de-DE" dirty="0" smtClean="0"/>
          </a:p>
          <a:p>
            <a:pPr marL="514350" indent="-514350">
              <a:buFont typeface="+mj-lt"/>
              <a:buAutoNum type="arabicPeriod"/>
            </a:pPr>
            <a:r>
              <a:rPr lang="de-DE" dirty="0" smtClean="0"/>
              <a:t>Ausblick</a:t>
            </a:r>
            <a:endParaRPr lang="de-DE" dirty="0"/>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mtClean="0"/>
              <a:t>Idee DG: </a:t>
            </a:r>
          </a:p>
          <a:p>
            <a:pPr marL="514350" indent="-514350">
              <a:buClr>
                <a:srgbClr val="52C000"/>
              </a:buClr>
              <a:buFont typeface="+mj-lt"/>
              <a:buAutoNum type="arabicPeriod"/>
            </a:pPr>
            <a:r>
              <a:rPr lang="de-DE"/>
              <a:t>	</a:t>
            </a:r>
            <a:r>
              <a:rPr lang="de-DE" smtClean="0"/>
              <a:t>				(Nicht-Konformität)</a:t>
            </a:r>
            <a:br>
              <a:rPr lang="de-DE" smtClean="0"/>
            </a:br>
            <a:r>
              <a:rPr lang="de-DE" smtClean="0"/>
              <a:t>Testfunktionen und schwache Lösung sind komplett unstetig. </a:t>
            </a:r>
            <a:br>
              <a:rPr lang="de-DE" smtClean="0"/>
            </a:br>
            <a:r>
              <a:rPr lang="de-DE" smtClean="0"/>
              <a:t>Lösung verletzt ggf. sogar Dirichlet-RB.</a:t>
            </a:r>
          </a:p>
          <a:p>
            <a:pPr marL="0" indent="0">
              <a:buNone/>
            </a:pPr>
            <a:endParaRPr lang="de-DE" smtClean="0"/>
          </a:p>
          <a:p>
            <a:pPr marL="514350" indent="-514350">
              <a:buClr>
                <a:srgbClr val="52C000"/>
              </a:buClr>
              <a:buFont typeface="+mj-lt"/>
              <a:buAutoNum type="arabicPeriod" startAt="2"/>
            </a:pPr>
            <a:r>
              <a:rPr lang="de-DE" smtClean="0"/>
              <a:t>Lösbarkeit </a:t>
            </a:r>
            <a:r>
              <a:rPr lang="de-DE"/>
              <a:t>wird erreicht durch geschickte Stabilisierungsterme, die </a:t>
            </a:r>
            <a:r>
              <a:rPr lang="de-DE" smtClean="0"/>
              <a:t>zudem </a:t>
            </a:r>
            <a:r>
              <a:rPr lang="de-DE"/>
              <a:t>so gewählt werden, dass keine Konsistenzfehler auftreten</a:t>
            </a:r>
            <a:r>
              <a:rPr lang="de-DE" smtClean="0"/>
              <a:t>.</a:t>
            </a:r>
          </a:p>
          <a:p>
            <a:pPr marL="514350" indent="-514350">
              <a:buClr>
                <a:srgbClr val="52C000"/>
              </a:buClr>
              <a:buFont typeface="+mj-lt"/>
              <a:buAutoNum type="arabicPeriod" startAt="2"/>
            </a:pPr>
            <a:r>
              <a:rPr lang="de-DE" smtClean="0"/>
              <a:t>DG als Kombination von FEM und FV </a:t>
            </a:r>
            <a:endParaRPr lang="de-DE"/>
          </a:p>
          <a:p>
            <a:pPr marL="0" indent="0">
              <a:buNone/>
            </a:pPr>
            <a:endParaRPr lang="de-DE" sz="320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2708920"/>
            <a:ext cx="3707904" cy="3752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Gerade Verbindung mit Pfeil 5"/>
          <p:cNvCxnSpPr/>
          <p:nvPr/>
        </p:nvCxnSpPr>
        <p:spPr>
          <a:xfrm>
            <a:off x="1619672" y="4221088"/>
            <a:ext cx="1349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419872" y="3959478"/>
            <a:ext cx="4092787" cy="523220"/>
          </a:xfrm>
          <a:prstGeom prst="rect">
            <a:avLst/>
          </a:prstGeom>
        </p:spPr>
        <p:txBody>
          <a:bodyPr wrap="none">
            <a:spAutoFit/>
          </a:bodyPr>
          <a:lstStyle/>
          <a:p>
            <a:r>
              <a:rPr lang="de-DE" sz="2800">
                <a:latin typeface="Adobe Arabic" pitchFamily="18" charset="-78"/>
                <a:cs typeface="Adobe Arabic" pitchFamily="18" charset="-78"/>
              </a:rPr>
              <a:t>Mehr Flexibilität für Diskretisierung</a:t>
            </a:r>
          </a:p>
        </p:txBody>
      </p:sp>
    </p:spTree>
    <p:extLst>
      <p:ext uri="{BB962C8B-B14F-4D97-AF65-F5344CB8AC3E}">
        <p14:creationId xmlns:p14="http://schemas.microsoft.com/office/powerpoint/2010/main" xmlns="" val="4557306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5536" y="1916832"/>
            <a:ext cx="7830108" cy="1786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568" y="4221088"/>
            <a:ext cx="880120" cy="293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feld 1"/>
          <p:cNvSpPr txBox="1"/>
          <p:nvPr/>
        </p:nvSpPr>
        <p:spPr>
          <a:xfrm>
            <a:off x="683568" y="4106164"/>
            <a:ext cx="7848872" cy="1384995"/>
          </a:xfrm>
          <a:prstGeom prst="rect">
            <a:avLst/>
          </a:prstGeom>
          <a:noFill/>
        </p:spPr>
        <p:txBody>
          <a:bodyPr wrap="square" rtlCol="0">
            <a:spAutoFit/>
          </a:bodyPr>
          <a:lstStyle/>
          <a:p>
            <a:r>
              <a:rPr lang="de-DE" smtClean="0"/>
              <a:t>	</a:t>
            </a:r>
            <a:r>
              <a:rPr lang="de-DE" sz="2800" smtClean="0">
                <a:latin typeface="Adobe Arabic" pitchFamily="18" charset="-78"/>
                <a:cs typeface="Adobe Arabic" pitchFamily="18" charset="-78"/>
              </a:rPr>
              <a:t>ist nicht eindeutig definiert.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Neue Freiheitsgrade: 	Lösungsvektor im 1d Fall mit N=1  				doppelt so groß</a:t>
            </a:r>
            <a:endParaRPr lang="de-DE">
              <a:latin typeface="Adobe Arabic" pitchFamily="18" charset="-78"/>
              <a:cs typeface="Adobe Arabic" pitchFamily="18" charset="-78"/>
            </a:endParaRPr>
          </a:p>
        </p:txBody>
      </p:sp>
      <p:cxnSp>
        <p:nvCxnSpPr>
          <p:cNvPr id="11" name="Gerade Verbindung mit Pfeil 10"/>
          <p:cNvCxnSpPr>
            <a:stCxn id="2" idx="1"/>
          </p:cNvCxnSpPr>
          <p:nvPr/>
        </p:nvCxnSpPr>
        <p:spPr>
          <a:xfrm flipV="1">
            <a:off x="683568" y="4798661"/>
            <a:ext cx="7920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97084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7848872" cy="4832092"/>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	Wie erhalten wir aber eine eindeutige Lösung an den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betroffenen Knoten?</a:t>
            </a:r>
          </a:p>
          <a:p>
            <a:r>
              <a:rPr lang="de-DE" sz="2800" smtClean="0">
                <a:latin typeface="Adobe Arabic" pitchFamily="18" charset="-78"/>
                <a:cs typeface="Adobe Arabic" pitchFamily="18" charset="-78"/>
              </a:rPr>
              <a:t>Antwort: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Per Definition aus dem „numerischen Fluss“</a:t>
            </a:r>
          </a:p>
          <a:p>
            <a:r>
              <a:rPr lang="de-DE" sz="2800" u="sng" smtClean="0">
                <a:solidFill>
                  <a:srgbClr val="52C000"/>
                </a:solidFill>
                <a:latin typeface="Adobe Arabic" pitchFamily="18" charset="-78"/>
                <a:cs typeface="Adobe Arabic" pitchFamily="18" charset="-78"/>
              </a:rPr>
              <a:t>Ein Beispiel</a:t>
            </a:r>
            <a:r>
              <a:rPr lang="de-DE" sz="2800" smtClean="0">
                <a:latin typeface="Adobe Arabic" pitchFamily="18" charset="-78"/>
                <a:cs typeface="Adobe Arabic" pitchFamily="18" charset="-78"/>
              </a:rPr>
              <a:t>: skalare Advektionsgleichung (1D)</a:t>
            </a: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r>
              <a:rPr lang="de-DE" sz="2400" smtClean="0">
                <a:latin typeface="Adobe Arabic" pitchFamily="18" charset="-78"/>
                <a:cs typeface="Adobe Arabic" pitchFamily="18" charset="-78"/>
              </a:rPr>
              <a:t>Information fließt von links nach rechts</a:t>
            </a:r>
            <a:endParaRPr lang="de-DE" sz="2800" smtClean="0">
              <a:latin typeface="Adobe Arabic" pitchFamily="18" charset="-78"/>
              <a:cs typeface="Adobe Arabic" pitchFamily="18" charset="-78"/>
            </a:endParaRPr>
          </a:p>
        </p:txBody>
      </p:sp>
      <p:sp>
        <p:nvSpPr>
          <p:cNvPr id="6" name="Rechteck 5"/>
          <p:cNvSpPr/>
          <p:nvPr/>
        </p:nvSpPr>
        <p:spPr>
          <a:xfrm>
            <a:off x="467544" y="3692510"/>
            <a:ext cx="441146" cy="369332"/>
          </a:xfrm>
          <a:prstGeom prst="rect">
            <a:avLst/>
          </a:prstGeom>
        </p:spPr>
        <p:txBody>
          <a:bodyPr wrap="none">
            <a:spAutoFit/>
          </a:bodyPr>
          <a:lstStyle/>
          <a:p>
            <a:r>
              <a:rPr lang="de-DE">
                <a:solidFill>
                  <a:srgbClr val="0070C0"/>
                </a:solidFill>
                <a:latin typeface="Arial" panose="020B0604020202020204" pitchFamily="34" charset="0"/>
                <a:cs typeface="Arial" panose="020B0604020202020204" pitchFamily="34" charset="0"/>
              </a:rPr>
              <a:t>[1]</a:t>
            </a:r>
            <a:endParaRPr lang="de-DE"/>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83767" y="4725144"/>
            <a:ext cx="1695450" cy="319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2013" y="3921937"/>
            <a:ext cx="5134323" cy="5997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483767" y="5252605"/>
            <a:ext cx="3057525" cy="4086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0" name="Gerade Verbindung 9"/>
          <p:cNvCxnSpPr/>
          <p:nvPr/>
        </p:nvCxnSpPr>
        <p:spPr>
          <a:xfrm>
            <a:off x="539552" y="3284984"/>
            <a:ext cx="7776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16837527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Partitionierung:</a:t>
            </a:r>
            <a:endParaRPr lang="de-DE"/>
          </a:p>
          <a:p>
            <a:pPr marL="0" indent="0">
              <a:buNone/>
            </a:pPr>
            <a:endParaRPr lang="de-DE" sz="3200" smtClean="0"/>
          </a:p>
          <a:p>
            <a:pPr marL="0" indent="0">
              <a:buNone/>
            </a:pPr>
            <a:endParaRPr lang="de-DE" sz="1600"/>
          </a:p>
          <a:p>
            <a:pPr marL="0" indent="0">
              <a:buNone/>
            </a:pPr>
            <a:r>
              <a:rPr lang="de-DE" smtClean="0"/>
              <a:t>Kopplung:</a:t>
            </a:r>
            <a:br>
              <a:rPr lang="de-DE" smtClean="0"/>
            </a:br>
            <a:r>
              <a:rPr lang="de-DE" smtClean="0"/>
              <a:t>Eine zusätzliche (neue) Randbedingung erzwingt Kontinuität </a:t>
            </a:r>
            <a:r>
              <a:rPr lang="de-DE" u="sng" smtClean="0"/>
              <a:t>der exakten Lösung</a:t>
            </a:r>
            <a:r>
              <a:rPr lang="de-DE" smtClean="0"/>
              <a:t>:	</a:t>
            </a:r>
          </a:p>
          <a:p>
            <a:pPr marL="0" indent="0">
              <a:buNone/>
            </a:pPr>
            <a:endParaRPr lang="de-DE" sz="1400"/>
          </a:p>
          <a:p>
            <a:pPr marL="0" indent="0">
              <a:buNone/>
            </a:pPr>
            <a:r>
              <a:rPr lang="de-DE" smtClean="0"/>
              <a:t>Multiplikation mit      Testfunktion, Integration und partielle Integration</a:t>
            </a:r>
            <a:endParaRPr lang="de-DE" sz="320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2132856"/>
            <a:ext cx="4896544" cy="7521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91680" y="3933056"/>
            <a:ext cx="2160239" cy="3320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31840" y="5157192"/>
            <a:ext cx="3240360" cy="5118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Ellipse 8"/>
          <p:cNvSpPr/>
          <p:nvPr/>
        </p:nvSpPr>
        <p:spPr>
          <a:xfrm>
            <a:off x="4710113" y="528161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76256" y="5805264"/>
            <a:ext cx="1800200" cy="410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1" name="Gerade Verbindung 10"/>
          <p:cNvCxnSpPr>
            <a:stCxn id="9" idx="4"/>
          </p:cNvCxnSpPr>
          <p:nvPr/>
        </p:nvCxnSpPr>
        <p:spPr>
          <a:xfrm flipH="1">
            <a:off x="4283968" y="5510213"/>
            <a:ext cx="521395" cy="583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923927" y="6022203"/>
            <a:ext cx="1241475" cy="461665"/>
          </a:xfrm>
          <a:prstGeom prst="rect">
            <a:avLst/>
          </a:prstGeom>
          <a:noFill/>
        </p:spPr>
        <p:txBody>
          <a:bodyPr wrap="square" rtlCol="0">
            <a:spAutoFit/>
          </a:bodyPr>
          <a:lstStyle/>
          <a:p>
            <a:r>
              <a:rPr lang="de-DE" sz="2400" smtClean="0">
                <a:latin typeface="Adobe Arabic" pitchFamily="18" charset="-78"/>
                <a:cs typeface="Adobe Arabic" pitchFamily="18" charset="-78"/>
              </a:rPr>
              <a:t>Fluss</a:t>
            </a:r>
            <a:endParaRPr lang="de-DE">
              <a:latin typeface="Adobe Arabic" pitchFamily="18" charset="-78"/>
              <a:cs typeface="Adobe Arabic" pitchFamily="18" charset="-78"/>
            </a:endParaRPr>
          </a:p>
        </p:txBody>
      </p:sp>
      <p:sp>
        <p:nvSpPr>
          <p:cNvPr id="23" name="Ellipse 22"/>
          <p:cNvSpPr/>
          <p:nvPr/>
        </p:nvSpPr>
        <p:spPr>
          <a:xfrm>
            <a:off x="5694363" y="528796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p:cNvCxnSpPr>
            <a:stCxn id="23" idx="4"/>
          </p:cNvCxnSpPr>
          <p:nvPr/>
        </p:nvCxnSpPr>
        <p:spPr>
          <a:xfrm>
            <a:off x="5789613" y="5516563"/>
            <a:ext cx="942627" cy="4940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984515" y="5757594"/>
            <a:ext cx="199305" cy="369332"/>
          </a:xfrm>
          <a:prstGeom prst="rect">
            <a:avLst/>
          </a:prstGeom>
          <a:noFill/>
        </p:spPr>
        <p:txBody>
          <a:bodyPr wrap="square" rtlCol="0">
            <a:spAutoFit/>
          </a:bodyPr>
          <a:lstStyle/>
          <a:p>
            <a:r>
              <a:rPr lang="de-DE" smtClean="0">
                <a:solidFill>
                  <a:srgbClr val="FFC000"/>
                </a:solidFill>
              </a:rPr>
              <a:t>?</a:t>
            </a:r>
            <a:endParaRPr lang="de-DE">
              <a:solidFill>
                <a:srgbClr val="FFC000"/>
              </a:solidFill>
            </a:endParaRPr>
          </a:p>
        </p:txBody>
      </p:sp>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77351" y="4662489"/>
            <a:ext cx="334485" cy="2564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9" name="Rechteck 2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4136885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Für die Diskretisierung definiere nun konsistenten numerischen Fluss!</a:t>
            </a:r>
          </a:p>
          <a:p>
            <a:pPr marL="0" indent="0">
              <a:buNone/>
            </a:pPr>
            <a:endParaRPr lang="de-DE"/>
          </a:p>
          <a:p>
            <a:pPr marL="0" indent="0">
              <a:buNone/>
            </a:pPr>
            <a:endParaRPr lang="de-DE" smtClean="0"/>
          </a:p>
          <a:p>
            <a:pPr marL="0" indent="0">
              <a:buNone/>
            </a:pPr>
            <a:endParaRPr lang="de-DE"/>
          </a:p>
          <a:p>
            <a:pPr marL="0" indent="0">
              <a:buNone/>
            </a:pPr>
            <a:endParaRPr lang="de-DE" smtClean="0"/>
          </a:p>
          <a:p>
            <a:pPr marL="0" indent="0">
              <a:buNone/>
            </a:pPr>
            <a:r>
              <a:rPr lang="de-DE" smtClean="0"/>
              <a:t>Wähle dem Problem angepassten </a:t>
            </a:r>
            <a:r>
              <a:rPr lang="de-DE" i="1" smtClean="0"/>
              <a:t>upwind flux</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3068960"/>
            <a:ext cx="4211960" cy="5120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560" y="2374857"/>
            <a:ext cx="3240360" cy="5118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Gerade Verbindung mit Pfeil 5"/>
          <p:cNvCxnSpPr/>
          <p:nvPr/>
        </p:nvCxnSpPr>
        <p:spPr>
          <a:xfrm>
            <a:off x="2123728" y="3325005"/>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1560" y="4725144"/>
            <a:ext cx="6300192" cy="1534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32457682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25</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8280920" cy="4401205"/>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Muss folgende Eigenschaften erfüllen</a:t>
            </a:r>
          </a:p>
          <a:p>
            <a:pPr marL="457200" indent="-457200">
              <a:buFont typeface="Arial" panose="020B0604020202020204" pitchFamily="34" charset="0"/>
              <a:buChar char="•"/>
            </a:pPr>
            <a:r>
              <a:rPr lang="de-DE" sz="2800" smtClean="0">
                <a:latin typeface="Adobe Arabic" pitchFamily="18" charset="-78"/>
                <a:cs typeface="Adobe Arabic" pitchFamily="18" charset="-78"/>
              </a:rPr>
              <a:t>Konsistenz</a:t>
            </a:r>
          </a:p>
          <a:p>
            <a:r>
              <a:rPr lang="de-DE" sz="2800">
                <a:latin typeface="Adobe Arabic" pitchFamily="18" charset="-78"/>
                <a:cs typeface="Adobe Arabic" pitchFamily="18" charset="-78"/>
              </a:rPr>
              <a:t>	</a:t>
            </a:r>
            <a:r>
              <a:rPr lang="de-DE" sz="2800" smtClean="0">
                <a:latin typeface="Adobe Arabic" pitchFamily="18" charset="-78"/>
                <a:cs typeface="Adobe Arabic" pitchFamily="18" charset="-78"/>
              </a:rPr>
              <a:t>Schwache Lösung                    löst auch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gewählte Variationsformulierung</a:t>
            </a:r>
          </a:p>
          <a:p>
            <a:endParaRPr lang="de-DE" sz="2800">
              <a:latin typeface="Adobe Arabic" pitchFamily="18" charset="-78"/>
              <a:cs typeface="Adobe Arabic" pitchFamily="18" charset="-78"/>
            </a:endParaRPr>
          </a:p>
          <a:p>
            <a:pPr marL="457200" indent="-457200">
              <a:buFont typeface="Arial" panose="020B0604020202020204" pitchFamily="34" charset="0"/>
              <a:buChar char="•"/>
            </a:pPr>
            <a:r>
              <a:rPr lang="de-DE" sz="2800" smtClean="0">
                <a:latin typeface="Adobe Arabic" pitchFamily="18" charset="-78"/>
                <a:cs typeface="Adobe Arabic" pitchFamily="18" charset="-78"/>
              </a:rPr>
              <a:t>Stabilität</a:t>
            </a:r>
          </a:p>
          <a:p>
            <a:pPr marL="457200" indent="-457200">
              <a:buFont typeface="Arial" panose="020B0604020202020204" pitchFamily="34" charset="0"/>
              <a:buChar char="•"/>
            </a:pPr>
            <a:endParaRPr lang="de-DE" sz="2800">
              <a:latin typeface="Adobe Arabic" pitchFamily="18" charset="-78"/>
              <a:cs typeface="Adobe Arabic" pitchFamily="18" charset="-78"/>
            </a:endParaRPr>
          </a:p>
          <a:p>
            <a:pPr marL="457200" indent="-457200">
              <a:buFont typeface="Arial" panose="020B0604020202020204" pitchFamily="34" charset="0"/>
              <a:buChar char="•"/>
            </a:pPr>
            <a:endParaRPr lang="de-DE" sz="2800" smtClean="0">
              <a:latin typeface="Adobe Arabic" pitchFamily="18" charset="-78"/>
              <a:cs typeface="Adobe Arabic" pitchFamily="18" charset="-78"/>
            </a:endParaRPr>
          </a:p>
          <a:p>
            <a:r>
              <a:rPr lang="de-DE" sz="2800" smtClean="0">
                <a:latin typeface="Adobe Arabic" pitchFamily="18" charset="-78"/>
                <a:cs typeface="Adobe Arabic" pitchFamily="18" charset="-78"/>
              </a:rPr>
              <a:t>Bonbon: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Kann darüber hinaus weitere physikalische Erhaltungsgrößen garantieren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9832" y="3356992"/>
            <a:ext cx="2915989" cy="3608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97146" y="2525680"/>
            <a:ext cx="1239830" cy="3089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47664" y="4216142"/>
            <a:ext cx="2013024" cy="7416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Geschweifte Klammer rechts 10"/>
          <p:cNvSpPr/>
          <p:nvPr/>
        </p:nvSpPr>
        <p:spPr>
          <a:xfrm>
            <a:off x="5940152" y="2060848"/>
            <a:ext cx="576064" cy="28969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p:cNvSpPr txBox="1"/>
          <p:nvPr/>
        </p:nvSpPr>
        <p:spPr>
          <a:xfrm>
            <a:off x="6732240" y="3247705"/>
            <a:ext cx="1584176" cy="523220"/>
          </a:xfrm>
          <a:prstGeom prst="rect">
            <a:avLst/>
          </a:prstGeom>
          <a:noFill/>
          <a:ln>
            <a:solidFill>
              <a:schemeClr val="tx1"/>
            </a:solidFill>
          </a:ln>
        </p:spPr>
        <p:txBody>
          <a:bodyPr wrap="square" rtlCol="0">
            <a:spAutoFit/>
          </a:bodyPr>
          <a:lstStyle/>
          <a:p>
            <a:r>
              <a:rPr lang="de-DE" sz="2800" smtClean="0">
                <a:latin typeface="Adobe Arabic" pitchFamily="18" charset="-78"/>
                <a:cs typeface="Adobe Arabic" pitchFamily="18" charset="-78"/>
              </a:rPr>
              <a:t>Konvergenz</a:t>
            </a:r>
            <a:endParaRPr lang="de-DE" sz="2800">
              <a:latin typeface="Adobe Arabic" pitchFamily="18" charset="-78"/>
              <a:cs typeface="Adobe Arabic" pitchFamily="18" charset="-78"/>
            </a:endParaRPr>
          </a:p>
        </p:txBody>
      </p:sp>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11043844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Clr>
                <a:srgbClr val="52C000"/>
              </a:buClr>
              <a:buNone/>
            </a:pPr>
            <a:r>
              <a:rPr lang="de-DE" sz="3200" smtClean="0"/>
              <a:t>Sichtweise B: Freiheit in der Wahl der Bilinearform</a:t>
            </a:r>
          </a:p>
          <a:p>
            <a:pPr marL="514350" indent="-514350">
              <a:buClr>
                <a:srgbClr val="52C000"/>
              </a:buClr>
              <a:buFont typeface="+mj-lt"/>
              <a:buAutoNum type="arabicPeriod"/>
            </a:pPr>
            <a:endParaRPr lang="de-DE" sz="3200"/>
          </a:p>
          <a:p>
            <a:pPr marL="0" indent="0">
              <a:buClr>
                <a:srgbClr val="52C000"/>
              </a:buClr>
              <a:buNone/>
            </a:pPr>
            <a:endParaRPr lang="de-DE" sz="4000" smtClean="0"/>
          </a:p>
          <a:p>
            <a:pPr marL="0" indent="0">
              <a:buClr>
                <a:srgbClr val="52C000"/>
              </a:buClr>
              <a:buNone/>
            </a:pPr>
            <a:r>
              <a:rPr lang="de-DE" smtClean="0"/>
              <a:t>Cea‘s Lemma wird zum 2. Strang Lemma:</a:t>
            </a:r>
          </a:p>
          <a:p>
            <a:pPr marL="0" indent="0">
              <a:buClr>
                <a:srgbClr val="52C000"/>
              </a:buClr>
              <a:buNone/>
            </a:pPr>
            <a:endParaRPr lang="de-DE"/>
          </a:p>
          <a:p>
            <a:pPr marL="0" indent="0">
              <a:buClr>
                <a:srgbClr val="52C000"/>
              </a:buClr>
              <a:buNone/>
            </a:pPr>
            <a:endParaRPr lang="de-DE" smtClean="0"/>
          </a:p>
          <a:p>
            <a:pPr marL="0" indent="0">
              <a:buClr>
                <a:srgbClr val="52C000"/>
              </a:buClr>
              <a:buNone/>
            </a:pPr>
            <a:endParaRPr lang="de-DE"/>
          </a:p>
          <a:p>
            <a:pPr marL="0" indent="0">
              <a:buClr>
                <a:srgbClr val="52C000"/>
              </a:buClr>
              <a:buNone/>
            </a:pPr>
            <a:r>
              <a:rPr lang="de-DE" smtClean="0"/>
              <a:t>Diskrete Bilinearform können wir aus der pDGL zusammenbasteln mit folgenden Wunscheigenschaften:</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59632" y="1916832"/>
            <a:ext cx="3264222" cy="3002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576" y="3657566"/>
            <a:ext cx="7001794" cy="629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Geschweifte Klammer links 1"/>
          <p:cNvSpPr/>
          <p:nvPr/>
        </p:nvSpPr>
        <p:spPr>
          <a:xfrm rot="16200000">
            <a:off x="6246186" y="3045219"/>
            <a:ext cx="180019" cy="2664296"/>
          </a:xfrm>
          <a:prstGeom prst="leftBrace">
            <a:avLst>
              <a:gd name="adj1" fmla="val 8333"/>
              <a:gd name="adj2" fmla="val 4966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p:cNvSpPr txBox="1"/>
          <p:nvPr/>
        </p:nvSpPr>
        <p:spPr>
          <a:xfrm>
            <a:off x="5508104" y="4437112"/>
            <a:ext cx="3096344" cy="461665"/>
          </a:xfrm>
          <a:prstGeom prst="rect">
            <a:avLst/>
          </a:prstGeom>
          <a:noFill/>
        </p:spPr>
        <p:txBody>
          <a:bodyPr wrap="square" rtlCol="0">
            <a:spAutoFit/>
          </a:bodyPr>
          <a:lstStyle/>
          <a:p>
            <a:r>
              <a:rPr lang="de-DE" sz="2400" smtClean="0">
                <a:latin typeface="Adobe Arabic" pitchFamily="18" charset="-78"/>
                <a:cs typeface="Adobe Arabic" pitchFamily="18" charset="-78"/>
              </a:rPr>
              <a:t>Konsistenzfehler</a:t>
            </a:r>
            <a:endParaRPr lang="de-DE" sz="2400">
              <a:latin typeface="Adobe Arabic" pitchFamily="18" charset="-78"/>
              <a:cs typeface="Adobe Arabic" pitchFamily="18" charset="-78"/>
            </a:endParaRPr>
          </a:p>
        </p:txBody>
      </p: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688124" y="2066960"/>
            <a:ext cx="2736304" cy="5538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Wolke 10"/>
          <p:cNvSpPr/>
          <p:nvPr/>
        </p:nvSpPr>
        <p:spPr>
          <a:xfrm>
            <a:off x="5292080" y="1844824"/>
            <a:ext cx="3528392" cy="1152128"/>
          </a:xfrm>
          <a:prstGeom prst="cloud">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1763688" y="2708920"/>
            <a:ext cx="216024" cy="14401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411760" y="2648500"/>
            <a:ext cx="216024" cy="13242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3131840" y="2564904"/>
            <a:ext cx="216024" cy="13525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3995936" y="2492896"/>
            <a:ext cx="216024" cy="14993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4779137" y="2420888"/>
            <a:ext cx="224910" cy="211645"/>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6" name="Rechteck 5"/>
          <p:cNvSpPr/>
          <p:nvPr/>
        </p:nvSpPr>
        <p:spPr>
          <a:xfrm>
            <a:off x="5242646" y="2974211"/>
            <a:ext cx="530915"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[Vf]</a:t>
            </a:r>
            <a:endParaRPr lang="de-DE">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986370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27</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a:t>Sichtweise B: Wünsche </a:t>
            </a:r>
            <a:r>
              <a:rPr lang="de-DE" sz="3200" smtClean="0"/>
              <a:t>an die Bilineaerform</a:t>
            </a:r>
          </a:p>
          <a:p>
            <a:endParaRPr lang="de-DE" smtClean="0"/>
          </a:p>
          <a:p>
            <a:r>
              <a:rPr lang="de-DE" i="1" smtClean="0"/>
              <a:t>Stetigkeit</a:t>
            </a:r>
          </a:p>
          <a:p>
            <a:r>
              <a:rPr lang="de-DE" i="1" smtClean="0"/>
              <a:t>Koerzivität</a:t>
            </a:r>
          </a:p>
          <a:p>
            <a:r>
              <a:rPr lang="de-DE" i="1" smtClean="0"/>
              <a:t>Symmetrie</a:t>
            </a:r>
          </a:p>
          <a:p>
            <a:r>
              <a:rPr lang="de-DE" i="1"/>
              <a:t>Konsistenz</a:t>
            </a:r>
          </a:p>
          <a:p>
            <a:endParaRPr lang="de-DE" i="1" smtClean="0"/>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43808" y="2625105"/>
            <a:ext cx="5256584" cy="4728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Gerade Verbindung 5"/>
          <p:cNvCxnSpPr/>
          <p:nvPr/>
        </p:nvCxnSpPr>
        <p:spPr>
          <a:xfrm flipV="1">
            <a:off x="5911552" y="2504377"/>
            <a:ext cx="2088232"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Geschweifte Klammer rechts 9"/>
          <p:cNvSpPr/>
          <p:nvPr/>
        </p:nvSpPr>
        <p:spPr>
          <a:xfrm>
            <a:off x="2267744" y="2265064"/>
            <a:ext cx="216024" cy="10919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2" name="Rechteck 1"/>
          <p:cNvSpPr/>
          <p:nvPr/>
        </p:nvSpPr>
        <p:spPr>
          <a:xfrm>
            <a:off x="6145549" y="1052736"/>
            <a:ext cx="530915"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[Vf]</a:t>
            </a:r>
            <a:endParaRPr lang="de-DE">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759150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28</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Stellschrauben im DG-Verfahren</a:t>
            </a:r>
          </a:p>
          <a:p>
            <a:endParaRPr lang="de-DE" smtClean="0"/>
          </a:p>
          <a:p>
            <a:r>
              <a:rPr lang="de-DE" smtClean="0"/>
              <a:t>Wahl des numerischen Flusses</a:t>
            </a:r>
          </a:p>
          <a:p>
            <a:pPr lvl="1"/>
            <a:r>
              <a:rPr lang="de-DE" smtClean="0"/>
              <a:t>Hieraus resultieren weitere Parameter, z.B. der nominelle Wert für einen „Strafterm“</a:t>
            </a:r>
          </a:p>
          <a:p>
            <a:r>
              <a:rPr lang="de-DE" smtClean="0"/>
              <a:t>Wahl des Raumes der Testfunktionen – wir wählen Galerkin-Ansatz:</a:t>
            </a:r>
            <a:br>
              <a:rPr lang="de-DE" smtClean="0"/>
            </a:br>
            <a:r>
              <a:rPr lang="de-DE" smtClean="0"/>
              <a:t>Lösungsraum = Testfunktionenraum</a:t>
            </a:r>
          </a:p>
          <a:p>
            <a:r>
              <a:rPr lang="de-DE" smtClean="0"/>
              <a:t>Triangulierung</a:t>
            </a:r>
          </a:p>
          <a:p>
            <a:r>
              <a:rPr lang="de-DE" smtClean="0"/>
              <a:t>Wahl einer Basis des Finite-Elemente-Raumes – wir benutzen Jacobi-Polynome</a:t>
            </a:r>
          </a:p>
          <a:p>
            <a:endParaRPr lang="de-DE" i="1" smtClean="0"/>
          </a:p>
        </p:txBody>
      </p:sp>
      <p:sp>
        <p:nvSpPr>
          <p:cNvPr id="11" name="Rechteck 10"/>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7026045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Schema als gemischtes DG-Verfahren</a:t>
            </a:r>
          </a:p>
          <a:p>
            <a:pPr marL="0" indent="0">
              <a:buNone/>
            </a:pPr>
            <a:endParaRPr lang="de-DE" sz="3200"/>
          </a:p>
          <a:p>
            <a:pPr marL="0" indent="0">
              <a:buNone/>
            </a:pPr>
            <a:endParaRPr lang="de-DE" sz="3200" smtClean="0"/>
          </a:p>
          <a:p>
            <a:pPr marL="0" indent="0">
              <a:buNone/>
            </a:pPr>
            <a:endParaRPr lang="de-DE" sz="3200"/>
          </a:p>
          <a:p>
            <a:pPr marL="0" indent="0">
              <a:buNone/>
            </a:pPr>
            <a:r>
              <a:rPr lang="de-DE" smtClean="0"/>
              <a:t>Überführe pDGL in System erster Ordnung</a:t>
            </a:r>
            <a:endParaRPr lang="de-DE" sz="3200" smtClean="0"/>
          </a:p>
          <a:p>
            <a:endParaRPr lang="de-DE" smtClean="0"/>
          </a:p>
          <a:p>
            <a:endParaRPr lang="de-DE" i="1"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59375" y="1700808"/>
            <a:ext cx="6588224" cy="9968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83768" y="3933056"/>
            <a:ext cx="3169030" cy="17682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51644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3648" y="2852936"/>
            <a:ext cx="6192688" cy="8201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30</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Entwicklung in Polynombasis</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Kurzschreibweise</a:t>
            </a:r>
            <a:endParaRPr lang="de-DE" sz="3200" smtClean="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3648" y="1916832"/>
            <a:ext cx="2367532" cy="5760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03648" y="5085184"/>
            <a:ext cx="3851920" cy="6957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hteck 1"/>
          <p:cNvSpPr/>
          <p:nvPr/>
        </p:nvSpPr>
        <p:spPr>
          <a:xfrm>
            <a:off x="3268980" y="2852936"/>
            <a:ext cx="1844040" cy="827524"/>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5356860" y="2845316"/>
            <a:ext cx="2239476" cy="82752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5216458" y="3789040"/>
            <a:ext cx="2520280" cy="830997"/>
          </a:xfrm>
          <a:prstGeom prst="rect">
            <a:avLst/>
          </a:prstGeom>
          <a:noFill/>
        </p:spPr>
        <p:txBody>
          <a:bodyPr wrap="square" rtlCol="0">
            <a:spAutoFit/>
          </a:bodyPr>
          <a:lstStyle/>
          <a:p>
            <a:pPr algn="ctr"/>
            <a:r>
              <a:rPr lang="de-DE" sz="2400" smtClean="0">
                <a:solidFill>
                  <a:srgbClr val="0000FF"/>
                </a:solidFill>
                <a:latin typeface="Adobe Arabic" pitchFamily="18" charset="-78"/>
                <a:cs typeface="Adobe Arabic" pitchFamily="18" charset="-78"/>
              </a:rPr>
              <a:t>Nodale Entwicklung</a:t>
            </a:r>
            <a:br>
              <a:rPr lang="de-DE" sz="2400" smtClean="0">
                <a:solidFill>
                  <a:srgbClr val="0000FF"/>
                </a:solidFill>
                <a:latin typeface="Adobe Arabic" pitchFamily="18" charset="-78"/>
                <a:cs typeface="Adobe Arabic" pitchFamily="18" charset="-78"/>
              </a:rPr>
            </a:br>
            <a:r>
              <a:rPr lang="de-DE" sz="2400" smtClean="0">
                <a:solidFill>
                  <a:srgbClr val="0000FF"/>
                </a:solidFill>
                <a:latin typeface="Adobe Arabic" pitchFamily="18" charset="-78"/>
                <a:cs typeface="Adobe Arabic" pitchFamily="18" charset="-78"/>
              </a:rPr>
              <a:t>(Lagrange-Interpolation)</a:t>
            </a:r>
            <a:endParaRPr lang="de-DE">
              <a:solidFill>
                <a:srgbClr val="0000FF"/>
              </a:solidFill>
              <a:latin typeface="Adobe Arabic" pitchFamily="18" charset="-78"/>
              <a:cs typeface="Adobe Arabic" pitchFamily="18" charset="-78"/>
            </a:endParaRPr>
          </a:p>
        </p:txBody>
      </p:sp>
      <p:sp>
        <p:nvSpPr>
          <p:cNvPr id="18" name="Textfeld 17"/>
          <p:cNvSpPr txBox="1"/>
          <p:nvPr/>
        </p:nvSpPr>
        <p:spPr>
          <a:xfrm>
            <a:off x="2915620" y="3789040"/>
            <a:ext cx="2520280" cy="830997"/>
          </a:xfrm>
          <a:prstGeom prst="rect">
            <a:avLst/>
          </a:prstGeom>
          <a:noFill/>
        </p:spPr>
        <p:txBody>
          <a:bodyPr wrap="square" rtlCol="0">
            <a:spAutoFit/>
          </a:bodyPr>
          <a:lstStyle/>
          <a:p>
            <a:pPr algn="ctr"/>
            <a:r>
              <a:rPr lang="de-DE" sz="2400" smtClean="0">
                <a:solidFill>
                  <a:srgbClr val="52C000"/>
                </a:solidFill>
                <a:latin typeface="Adobe Arabic" pitchFamily="18" charset="-78"/>
                <a:cs typeface="Adobe Arabic" pitchFamily="18" charset="-78"/>
              </a:rPr>
              <a:t>Modale Entwicklung</a:t>
            </a:r>
            <a:br>
              <a:rPr lang="de-DE" sz="2400" smtClean="0">
                <a:solidFill>
                  <a:srgbClr val="52C000"/>
                </a:solidFill>
                <a:latin typeface="Adobe Arabic" pitchFamily="18" charset="-78"/>
                <a:cs typeface="Adobe Arabic" pitchFamily="18" charset="-78"/>
              </a:rPr>
            </a:br>
            <a:r>
              <a:rPr lang="de-DE" sz="2400" smtClean="0">
                <a:solidFill>
                  <a:srgbClr val="52C000"/>
                </a:solidFill>
                <a:latin typeface="Adobe Arabic" pitchFamily="18" charset="-78"/>
                <a:cs typeface="Adobe Arabic" pitchFamily="18" charset="-78"/>
              </a:rPr>
              <a:t>(Jacobi-Polynome)</a:t>
            </a:r>
            <a:endParaRPr lang="de-DE">
              <a:solidFill>
                <a:srgbClr val="52C000"/>
              </a:solidFill>
              <a:latin typeface="Adobe Arabic" pitchFamily="18" charset="-78"/>
              <a:cs typeface="Adobe Arabic" pitchFamily="18" charset="-78"/>
            </a:endParaRPr>
          </a:p>
        </p:txBody>
      </p:sp>
      <p:sp>
        <p:nvSpPr>
          <p:cNvPr id="9" name="Rechteck 8"/>
          <p:cNvSpPr/>
          <p:nvPr/>
        </p:nvSpPr>
        <p:spPr>
          <a:xfrm>
            <a:off x="4351427" y="1057722"/>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[3]</a:t>
            </a:r>
            <a:endParaRPr lang="de-DE">
              <a:solidFill>
                <a:srgbClr val="0070C0"/>
              </a:solidFill>
              <a:latin typeface="Arial" panose="020B0604020202020204" pitchFamily="34" charset="0"/>
              <a:cs typeface="Arial" panose="020B0604020202020204" pitchFamily="34" charset="0"/>
            </a:endParaRPr>
          </a:p>
        </p:txBody>
      </p:sp>
      <p:sp>
        <p:nvSpPr>
          <p:cNvPr id="16" name="Rechteck 15"/>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14053010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Starke Formulierung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7004" y="1772816"/>
            <a:ext cx="5989492" cy="1559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6756" y="5661248"/>
            <a:ext cx="1126382" cy="2538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1256" y="3264967"/>
            <a:ext cx="1878496" cy="10481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0" name="Gerade Verbindung mit Pfeil 9"/>
          <p:cNvCxnSpPr/>
          <p:nvPr/>
        </p:nvCxnSpPr>
        <p:spPr>
          <a:xfrm flipV="1">
            <a:off x="2339752" y="2636912"/>
            <a:ext cx="648072" cy="694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2339752" y="4005064"/>
            <a:ext cx="504056"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7004" y="3789040"/>
            <a:ext cx="5886220" cy="14956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Rechteck 13"/>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6315611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Definition Massen- und Steifigkeitsmatrix</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2130706"/>
            <a:ext cx="5868144" cy="520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43608" y="3356992"/>
            <a:ext cx="4635869" cy="544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hteck 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6556588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Ein mögliches Schema</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mtClean="0"/>
              <a:t>Fluss</a:t>
            </a:r>
            <a:endParaRPr lang="de-DE" sz="3200" smtClean="0"/>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1067" y="2126294"/>
            <a:ext cx="8172400" cy="5226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23728" y="3144225"/>
            <a:ext cx="4747078" cy="15809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03648" y="5530942"/>
            <a:ext cx="2363539" cy="3261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219754" y="5502757"/>
            <a:ext cx="1401212" cy="3543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Gerade Verbindung 5"/>
          <p:cNvCxnSpPr/>
          <p:nvPr/>
        </p:nvCxnSpPr>
        <p:spPr>
          <a:xfrm flipV="1">
            <a:off x="539552" y="1988840"/>
            <a:ext cx="864096" cy="8640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ihandform 21"/>
          <p:cNvSpPr/>
          <p:nvPr/>
        </p:nvSpPr>
        <p:spPr>
          <a:xfrm>
            <a:off x="2638425" y="2638425"/>
            <a:ext cx="3886200" cy="447675"/>
          </a:xfrm>
          <a:custGeom>
            <a:avLst/>
            <a:gdLst>
              <a:gd name="connsiteX0" fmla="*/ 0 w 3886200"/>
              <a:gd name="connsiteY0" fmla="*/ 0 h 447675"/>
              <a:gd name="connsiteX1" fmla="*/ 714375 w 3886200"/>
              <a:gd name="connsiteY1" fmla="*/ 323850 h 447675"/>
              <a:gd name="connsiteX2" fmla="*/ 3448050 w 3886200"/>
              <a:gd name="connsiteY2" fmla="*/ 190500 h 447675"/>
              <a:gd name="connsiteX3" fmla="*/ 3886200 w 3886200"/>
              <a:gd name="connsiteY3" fmla="*/ 447675 h 447675"/>
            </a:gdLst>
            <a:ahLst/>
            <a:cxnLst>
              <a:cxn ang="0">
                <a:pos x="connsiteX0" y="connsiteY0"/>
              </a:cxn>
              <a:cxn ang="0">
                <a:pos x="connsiteX1" y="connsiteY1"/>
              </a:cxn>
              <a:cxn ang="0">
                <a:pos x="connsiteX2" y="connsiteY2"/>
              </a:cxn>
              <a:cxn ang="0">
                <a:pos x="connsiteX3" y="connsiteY3"/>
              </a:cxn>
            </a:cxnLst>
            <a:rect l="l" t="t" r="r" b="b"/>
            <a:pathLst>
              <a:path w="3886200" h="447675">
                <a:moveTo>
                  <a:pt x="0" y="0"/>
                </a:moveTo>
                <a:cubicBezTo>
                  <a:pt x="69850" y="146050"/>
                  <a:pt x="139700" y="292100"/>
                  <a:pt x="714375" y="323850"/>
                </a:cubicBezTo>
                <a:cubicBezTo>
                  <a:pt x="1289050" y="355600"/>
                  <a:pt x="2919413" y="169863"/>
                  <a:pt x="3448050" y="190500"/>
                </a:cubicBezTo>
                <a:cubicBezTo>
                  <a:pt x="3976687" y="211137"/>
                  <a:pt x="3840163" y="385763"/>
                  <a:pt x="3886200" y="4476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p:nvSpPr>
        <p:spPr>
          <a:xfrm>
            <a:off x="4304507" y="2638425"/>
            <a:ext cx="2693359" cy="1514475"/>
          </a:xfrm>
          <a:custGeom>
            <a:avLst/>
            <a:gdLst>
              <a:gd name="connsiteX0" fmla="*/ 29368 w 2693359"/>
              <a:gd name="connsiteY0" fmla="*/ 0 h 1514475"/>
              <a:gd name="connsiteX1" fmla="*/ 248443 w 2693359"/>
              <a:gd name="connsiteY1" fmla="*/ 152400 h 1514475"/>
              <a:gd name="connsiteX2" fmla="*/ 1848643 w 2693359"/>
              <a:gd name="connsiteY2" fmla="*/ 76200 h 1514475"/>
              <a:gd name="connsiteX3" fmla="*/ 2677318 w 2693359"/>
              <a:gd name="connsiteY3" fmla="*/ 342900 h 1514475"/>
              <a:gd name="connsiteX4" fmla="*/ 2420143 w 2693359"/>
              <a:gd name="connsiteY4" fmla="*/ 1514475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3359" h="1514475">
                <a:moveTo>
                  <a:pt x="29368" y="0"/>
                </a:moveTo>
                <a:cubicBezTo>
                  <a:pt x="-12701" y="69850"/>
                  <a:pt x="-54769" y="139700"/>
                  <a:pt x="248443" y="152400"/>
                </a:cubicBezTo>
                <a:cubicBezTo>
                  <a:pt x="551655" y="165100"/>
                  <a:pt x="1443831" y="44450"/>
                  <a:pt x="1848643" y="76200"/>
                </a:cubicBezTo>
                <a:cubicBezTo>
                  <a:pt x="2253455" y="107950"/>
                  <a:pt x="2582068" y="103188"/>
                  <a:pt x="2677318" y="342900"/>
                </a:cubicBezTo>
                <a:cubicBezTo>
                  <a:pt x="2772568" y="582612"/>
                  <a:pt x="2412206" y="1320800"/>
                  <a:pt x="2420143" y="15144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1037427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Gleichgewichtslösung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sp>
        <p:nvSpPr>
          <p:cNvPr id="9" name="Rechteck 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xmlns="" val="2551036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35</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36</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xmlns="" val="699692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853328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991045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xmlns=""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Bildschirmpräsentation (4:3)</PresentationFormat>
  <Paragraphs>497</Paragraphs>
  <Slides>36</Slides>
  <Notes>34</Notes>
  <HiddenSlides>0</HiddenSlides>
  <MMClips>0</MMClips>
  <ScaleCrop>false</ScaleCrop>
  <HeadingPairs>
    <vt:vector size="4" baseType="variant">
      <vt:variant>
        <vt:lpstr>Design</vt:lpstr>
      </vt:variant>
      <vt:variant>
        <vt:i4>1</vt:i4>
      </vt:variant>
      <vt:variant>
        <vt:lpstr>Folientitel</vt:lpstr>
      </vt:variant>
      <vt:variant>
        <vt:i4>36</vt:i4>
      </vt:variant>
    </vt:vector>
  </HeadingPairs>
  <TitlesOfParts>
    <vt:vector size="37" baseType="lpstr">
      <vt:lpstr>Larissa-Design</vt:lpstr>
      <vt:lpstr>DG</vt:lpstr>
      <vt:lpstr>Inhalt</vt:lpstr>
      <vt:lpstr>Folie 3</vt:lpstr>
      <vt:lpstr>Folie 4</vt:lpstr>
      <vt:lpstr>Folie 5</vt:lpstr>
      <vt:lpstr>Folie 6</vt:lpstr>
      <vt:lpstr>Folie 7</vt:lpstr>
      <vt:lpstr>Folie 8</vt:lpstr>
      <vt:lpstr>Folie 9</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lpstr>Folie 22</vt:lpstr>
      <vt:lpstr>Folie 23</vt:lpstr>
      <vt:lpstr>Folie 24</vt:lpstr>
      <vt:lpstr>Folie 25</vt:lpstr>
      <vt:lpstr>Folie 26</vt:lpstr>
      <vt:lpstr>Folie 27</vt:lpstr>
      <vt:lpstr>Folie 28</vt:lpstr>
      <vt:lpstr>Folie 29</vt:lpstr>
      <vt:lpstr>Folie 30</vt:lpstr>
      <vt:lpstr>Folie 31</vt:lpstr>
      <vt:lpstr>Folie 32</vt:lpstr>
      <vt:lpstr>Folie 33</vt:lpstr>
      <vt:lpstr>Folie 34</vt:lpstr>
      <vt:lpstr>Folie 35</vt:lpstr>
      <vt:lpstr>Folie 36</vt:lpstr>
    </vt:vector>
  </TitlesOfParts>
  <Company>Frost-RL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Matze</cp:lastModifiedBy>
  <cp:revision>366</cp:revision>
  <dcterms:created xsi:type="dcterms:W3CDTF">2017-01-21T10:43:37Z</dcterms:created>
  <dcterms:modified xsi:type="dcterms:W3CDTF">2019-03-18T21:53:19Z</dcterms:modified>
</cp:coreProperties>
</file>