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8"/>
  </p:notesMasterIdLst>
  <p:sldIdLst>
    <p:sldId id="256" r:id="rId2"/>
    <p:sldId id="259" r:id="rId3"/>
    <p:sldId id="265" r:id="rId4"/>
    <p:sldId id="257" r:id="rId5"/>
    <p:sldId id="260" r:id="rId6"/>
    <p:sldId id="261" r:id="rId7"/>
    <p:sldId id="266" r:id="rId8"/>
    <p:sldId id="258" r:id="rId9"/>
    <p:sldId id="262" r:id="rId10"/>
    <p:sldId id="269" r:id="rId11"/>
    <p:sldId id="263" r:id="rId12"/>
    <p:sldId id="264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D0AA-A6B5-4C1E-B250-ADB3FDC6F813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F7294-FA9F-4127-A2DE-0F3C086D1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2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3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3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1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0D1-EEDB-462F-BEF4-32FE44CE00CB}" type="datetime1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5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91F-7222-461D-8705-5E684042DE77}" type="datetime1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02B6F7-D8E2-447A-BD4D-7BAA976884E3}" type="datetime1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22CC-D3C7-4805-AFE2-7CFE2C6AE15A}" type="datetime1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4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17A4C9-CAE9-49C2-9C30-B29457B63098}" type="datetime1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2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B2-9DBF-4B7D-B525-172A1B4723D7}" type="datetime1">
              <a:rPr lang="de-DE" smtClean="0"/>
              <a:t>10.12.2020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A2DD-60F9-4D11-AA3B-27E95C31C303}" type="datetime1">
              <a:rPr lang="de-DE" smtClean="0"/>
              <a:t>10.12.2020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48E-0989-428A-B893-80E7DE8254DD}" type="datetime1">
              <a:rPr lang="de-DE" smtClean="0"/>
              <a:t>10.12.2020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1892-E463-4E86-A33B-FB614ACAFF06}" type="datetime1">
              <a:rPr lang="de-DE" smtClean="0"/>
              <a:t>10.12.2020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5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C145-9906-42EE-880B-A48C3437FD4C}" type="datetime1">
              <a:rPr lang="de-DE" smtClean="0"/>
              <a:t>10.12.2020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DEEE-35C2-45EC-868B-127F1DFCD5E0}" type="datetime1">
              <a:rPr lang="de-DE" smtClean="0"/>
              <a:t>10.12.2020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ED8DD7-3DDE-495A-A074-00677648BF9F}" type="datetime1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0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-datenschutz.de/fachbeitraege/eu-datenschutz-grundverordnung/#:~:text=Die%20vorangestellten%20Ziele%20sollen%20durch,%2C%20Integrit%C3%A4t%20und%20Vertraulichkeit%2C%20Rechenschaftspflicht" TargetMode="External"/><Relationship Id="rId2" Type="http://schemas.openxmlformats.org/officeDocument/2006/relationships/hyperlink" Target="https://www.brandmauer.de/blog/it-security/was-ist-der-unterschied-zwischen-datenschutz-und-datensicherheit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elektronik-kompendium.de/sites/net/2512031.htm" TargetMode="External"/><Relationship Id="rId5" Type="http://schemas.openxmlformats.org/officeDocument/2006/relationships/hyperlink" Target="https://www.elektronik-kompendium.de/sites/net/0908021.htm" TargetMode="External"/><Relationship Id="rId4" Type="http://schemas.openxmlformats.org/officeDocument/2006/relationships/hyperlink" Target="https://www.cisco.com/c/de_de/products/security/what-is-network-securit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0B12-A5CC-4E7D-AA3C-4AFCE2CF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56" y="884077"/>
            <a:ext cx="10693487" cy="4343399"/>
          </a:xfrm>
        </p:spPr>
        <p:txBody>
          <a:bodyPr anchor="ctr">
            <a:normAutofit/>
          </a:bodyPr>
          <a:lstStyle/>
          <a:p>
            <a:r>
              <a:rPr lang="de-DE" dirty="0"/>
              <a:t>Netzwerksicherheit und Datenschutz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F6762-05E3-41DE-B413-BABE9DAB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dirty="0"/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9607D2-CB96-4846-B583-A43ED4D2C66B}"/>
              </a:ext>
            </a:extLst>
          </p:cNvPr>
          <p:cNvSpPr txBox="1"/>
          <p:nvPr/>
        </p:nvSpPr>
        <p:spPr>
          <a:xfrm>
            <a:off x="0" y="6642556"/>
            <a:ext cx="77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© Patrick L., Lars H., Hilal Y., Tom B.</a:t>
            </a:r>
          </a:p>
        </p:txBody>
      </p:sp>
    </p:spTree>
    <p:extLst>
      <p:ext uri="{BB962C8B-B14F-4D97-AF65-F5344CB8AC3E}">
        <p14:creationId xmlns:p14="http://schemas.microsoft.com/office/powerpoint/2010/main" val="199070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91AC1-26BE-4CAD-8E4A-2003D0D2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Kann die Netzwerk-sicherheit dem Datenschutz schaden?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0B70A-6084-4242-9541-DED06DEB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Grundsätzlich unterschützen, bis auf wenige Ausnahmen, die Maßnahmen den Datenschutz</a:t>
            </a:r>
          </a:p>
          <a:p>
            <a:r>
              <a:rPr lang="de-DE" dirty="0"/>
              <a:t>Eine dieser Ausnahmen ist das Auslagern von Daten in eine Cloud:</a:t>
            </a:r>
          </a:p>
          <a:p>
            <a:pPr lvl="1"/>
            <a:r>
              <a:rPr lang="de-DE" dirty="0"/>
              <a:t>Kann das Auslagern in einen Cloud-Speicher die Daten vor Verlust, so verursacht diese Maßnahme in Hinblick auf den Datenschutz zahlreiche Risiken und Probleme. </a:t>
            </a:r>
          </a:p>
          <a:p>
            <a:pPr lvl="1"/>
            <a:r>
              <a:rPr lang="de-DE" dirty="0"/>
              <a:t>Bei einer Datensicherung in der Cloud, handelt es sich bereits um eine Übermittlung.</a:t>
            </a:r>
          </a:p>
          <a:p>
            <a:pPr lvl="1"/>
            <a:r>
              <a:rPr lang="de-DE" dirty="0"/>
              <a:t>Hat der Cloud-Anbieter seinen Sitz zudem in einem Drittland, so muss die verantwortliche Stelle weitere Maßnahmen umsetzen, so ist üblicherweise ein angemessenes Datenschutzniveau herzustellen.</a:t>
            </a:r>
          </a:p>
          <a:p>
            <a:pPr lvl="1"/>
            <a:r>
              <a:rPr lang="de-DE" dirty="0"/>
              <a:t>Möchte eine Organisation auf Cloud-Lösungen zurückgreifen, so ist ein deutscher bzw. europäischer Cloud-Anbieter und das Abschließen eines Vertrages zur Auftragsdatenverarbeitung (ADV) dringend anzuraten. </a:t>
            </a:r>
          </a:p>
        </p:txBody>
      </p:sp>
    </p:spTree>
    <p:extLst>
      <p:ext uri="{BB962C8B-B14F-4D97-AF65-F5344CB8AC3E}">
        <p14:creationId xmlns:p14="http://schemas.microsoft.com/office/powerpoint/2010/main" val="373622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A91E9-F6B8-4747-9197-8B8487E3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Hauptproblem: der Nutzer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FA496-031C-42E1-83A5-55DBEEC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Nutzer, der die Schadsoftware meist unwissentlich selbst installiert</a:t>
            </a:r>
          </a:p>
          <a:p>
            <a:r>
              <a:rPr lang="de-DE" dirty="0"/>
              <a:t>sehr schwer von einem sehr vorsichtigen Umgang mit fremden Dateien zu überzeugen</a:t>
            </a:r>
          </a:p>
          <a:p>
            <a:r>
              <a:rPr lang="de-DE" dirty="0"/>
              <a:t>Sicherheitsgewinn durch einen Virenscanner höher</a:t>
            </a:r>
          </a:p>
          <a:p>
            <a:pPr lvl="1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!ABER!</a:t>
            </a:r>
            <a:r>
              <a:rPr lang="de-DE" dirty="0"/>
              <a:t> Virenscanner kommt meist verspätet zum Einsatz!</a:t>
            </a:r>
          </a:p>
          <a:p>
            <a:r>
              <a:rPr lang="de-DE" dirty="0"/>
              <a:t>Virenscanner kann im Zweifelsfall den Virenbefall nicht verhindern</a:t>
            </a:r>
          </a:p>
          <a:p>
            <a:endParaRPr lang="de-DE" dirty="0"/>
          </a:p>
          <a:p>
            <a:r>
              <a:rPr lang="de-DE" dirty="0"/>
              <a:t>Für jedes Betriebssystem, egal ob Windows, Linux oder </a:t>
            </a:r>
            <a:r>
              <a:rPr lang="de-DE" dirty="0" err="1"/>
              <a:t>macOS</a:t>
            </a:r>
            <a:r>
              <a:rPr lang="de-DE" dirty="0"/>
              <a:t>, gilt:</a:t>
            </a:r>
          </a:p>
          <a:p>
            <a:endParaRPr lang="de-DE" sz="500" dirty="0"/>
          </a:p>
          <a:p>
            <a:pPr lvl="1"/>
            <a:r>
              <a:rPr lang="de-DE" dirty="0"/>
              <a:t>Jede nicht in Gebrauch befindliche Software deinstallieren.</a:t>
            </a:r>
          </a:p>
          <a:p>
            <a:pPr lvl="1"/>
            <a:r>
              <a:rPr lang="de-DE" dirty="0"/>
              <a:t>Jeden nicht benötigten Server-Dienst abschalten.</a:t>
            </a:r>
          </a:p>
          <a:p>
            <a:pPr lvl="1"/>
            <a:r>
              <a:rPr lang="de-DE" dirty="0"/>
              <a:t>Anzahl der Software-Fehler durch regelmäßige Updates reduzieren.</a:t>
            </a:r>
          </a:p>
          <a:p>
            <a:pPr lvl="1"/>
            <a:r>
              <a:rPr lang="de-DE" dirty="0"/>
              <a:t>Bei Software-Alternativen diejenige mit den geringsten Fehlern wählen.</a:t>
            </a:r>
          </a:p>
          <a:p>
            <a:pPr lvl="1"/>
            <a:r>
              <a:rPr lang="de-DE" dirty="0"/>
              <a:t>Tendenziell die weniger komplexe Lösung einsetzen.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3024275-1E10-428E-ADC2-793B7E5D35C7}"/>
              </a:ext>
            </a:extLst>
          </p:cNvPr>
          <p:cNvSpPr/>
          <p:nvPr/>
        </p:nvSpPr>
        <p:spPr>
          <a:xfrm>
            <a:off x="1202919" y="4114800"/>
            <a:ext cx="8376087" cy="19841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B00425-91A3-44F5-9609-28C48B9432C2}"/>
              </a:ext>
            </a:extLst>
          </p:cNvPr>
          <p:cNvSpPr/>
          <p:nvPr/>
        </p:nvSpPr>
        <p:spPr>
          <a:xfrm>
            <a:off x="1202919" y="4114800"/>
            <a:ext cx="8376087" cy="3284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8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E74F-2C3D-4FA1-9014-EEB8586D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wissen muss!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5478D-E5DB-4592-87A0-7E38D469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Alles was wir über Sicherheit im Internet wissen kann man als überholt ansehen</a:t>
            </a:r>
          </a:p>
          <a:p>
            <a:r>
              <a:rPr lang="de-DE" dirty="0"/>
              <a:t>immer davon ausgehen, dass sich der Angreifer innerhalb der eigenen Organisation oder Netzwerk befindet</a:t>
            </a:r>
          </a:p>
          <a:p>
            <a:r>
              <a:rPr lang="de-DE" dirty="0"/>
              <a:t>interne Sicherheitsstrukturen so angelegen, dass der Zugang zu wichtigen Daten ständig kontrolliert wird</a:t>
            </a:r>
          </a:p>
          <a:p>
            <a:r>
              <a:rPr lang="de-DE" dirty="0"/>
              <a:t>Angriffe auf Sicherheitsverfahren werden immer besser.</a:t>
            </a:r>
          </a:p>
          <a:p>
            <a:r>
              <a:rPr lang="de-DE" dirty="0"/>
              <a:t>Ist man den Schwächen eines Verfahrens auf der Spur, dann dauert es nur noch wenige Jahre, bis jemand einen weiteren Trick findet</a:t>
            </a:r>
          </a:p>
        </p:txBody>
      </p:sp>
    </p:spTree>
    <p:extLst>
      <p:ext uri="{BB962C8B-B14F-4D97-AF65-F5344CB8AC3E}">
        <p14:creationId xmlns:p14="http://schemas.microsoft.com/office/powerpoint/2010/main" val="45208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4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5C70F8B-A92F-4CB4-A66A-8A2A4AC0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Unterschiede Datenschutz/Datensicherheit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NetzwerkSicherheit</a:t>
            </a:r>
            <a:r>
              <a:rPr lang="de-DE" dirty="0"/>
              <a:t>)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E818894-D255-46B4-A3C7-7871456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884271"/>
            <a:ext cx="9784080" cy="49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499264D-DCEB-46C6-99E9-FD2B76AE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Gemeinsamkeiten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5EF735F-8AEC-4214-A74F-B8341D59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Schutz von Daten</a:t>
            </a:r>
            <a:endParaRPr lang="de-DE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mit Daten muss vertraulich umgegangen werden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es müssen Maßnahmen getroffen werden, um den Schutz zu gewährleisten</a:t>
            </a:r>
            <a:endParaRPr lang="de-DE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Unternehmen muss Regelungen treffen, um beides gewährleisten zu können</a:t>
            </a:r>
            <a:br>
              <a:rPr lang="de-DE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64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kaler Titel 10">
            <a:extLst>
              <a:ext uri="{FF2B5EF4-FFF2-40B4-BE49-F238E27FC236}">
                <a16:creationId xmlns:a16="http://schemas.microsoft.com/office/drawing/2014/main" id="{487C2F45-EB8D-455C-BBEC-160BB3EFE78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de-DE" dirty="0"/>
              <a:t>Quellen</a:t>
            </a:r>
          </a:p>
        </p:txBody>
      </p:sp>
      <p:sp>
        <p:nvSpPr>
          <p:cNvPr id="12" name="Vertikaler Textplatzhalter 11">
            <a:extLst>
              <a:ext uri="{FF2B5EF4-FFF2-40B4-BE49-F238E27FC236}">
                <a16:creationId xmlns:a16="http://schemas.microsoft.com/office/drawing/2014/main" id="{F8D45502-0C93-4659-98F7-BC62551C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de-DE" sz="4000" dirty="0"/>
              <a:t>VIELEN DANK!</a:t>
            </a:r>
            <a:endParaRPr lang="de-DE" sz="4000" dirty="0">
              <a:hlinkClick r:id="rId2"/>
            </a:endParaRP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https://www.brandmauer.de/blog/it-security/was-ist-der-unterschied-zwischen-datenschutz-und-datensicherheit</a:t>
            </a:r>
            <a:endParaRPr lang="de-DE" dirty="0"/>
          </a:p>
          <a:p>
            <a:r>
              <a:rPr lang="de-DE" dirty="0">
                <a:hlinkClick r:id="rId3"/>
              </a:rPr>
              <a:t>https://www.dr-datenschutz.de/fachbeitraege/eu-datenschutz-grundverordnung/#:~:text=Die%20vorangestellten%20Ziele%20sollen%20durch,%2C%20Integrit%C3%A4t%20und%20Vertraulichkeit%2C%20Rechenschaftspflicht</a:t>
            </a:r>
            <a:r>
              <a:rPr lang="de-DE" dirty="0"/>
              <a:t>.</a:t>
            </a:r>
          </a:p>
          <a:p>
            <a:r>
              <a:rPr lang="de-DE" dirty="0">
                <a:hlinkClick r:id="rId4"/>
              </a:rPr>
              <a:t>https://www.cisco.com/c/de_de/products/security/what-is-network-security.html</a:t>
            </a:r>
            <a:endParaRPr lang="de-DE" dirty="0"/>
          </a:p>
          <a:p>
            <a:r>
              <a:rPr lang="de-DE" dirty="0">
                <a:hlinkClick r:id="rId5"/>
              </a:rPr>
              <a:t>https://www.elektronik-kompendium.de/sites/net/0908021.htm</a:t>
            </a:r>
            <a:endParaRPr lang="de-DE" dirty="0"/>
          </a:p>
          <a:p>
            <a:r>
              <a:rPr lang="de-DE" dirty="0">
                <a:hlinkClick r:id="rId6"/>
              </a:rPr>
              <a:t>https://www.elektronik-kompendium.de/sites/net/2512031.htm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9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94647-3967-409D-820C-B86D5842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1"/>
                </a:solidFill>
              </a:rPr>
              <a:t>Inhalt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FDE60-C215-47B5-A69D-CD7A32B9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000"/>
              <a:t>Datenschutz</a:t>
            </a:r>
          </a:p>
          <a:p>
            <a:pPr marL="685800" lvl="1" indent="-457200">
              <a:buAutoNum type="arabicPeriod"/>
            </a:pPr>
            <a:r>
              <a:rPr lang="de-DE" sz="1800"/>
              <a:t>Was ist Datenschutz?</a:t>
            </a:r>
          </a:p>
          <a:p>
            <a:pPr marL="685800" lvl="1" indent="-457200">
              <a:buAutoNum type="arabicPeriod"/>
            </a:pPr>
            <a:r>
              <a:rPr lang="de-DE" sz="1800"/>
              <a:t>Rechtsgrundlagen im Datenschutz </a:t>
            </a:r>
          </a:p>
          <a:p>
            <a:pPr marL="685800" lvl="1" indent="-457200">
              <a:buAutoNum type="arabicPeriod"/>
            </a:pPr>
            <a:r>
              <a:rPr lang="de-DE" sz="1800"/>
              <a:t>DSGVO: Zeitplan &amp; Ziele</a:t>
            </a:r>
          </a:p>
          <a:p>
            <a:pPr marL="457200" indent="-457200">
              <a:buAutoNum type="arabicPeriod"/>
            </a:pPr>
            <a:r>
              <a:rPr lang="de-DE" sz="2000"/>
              <a:t>Netzwerksicherheit</a:t>
            </a:r>
          </a:p>
          <a:p>
            <a:pPr marL="685800" lvl="1" indent="-457200">
              <a:buAutoNum type="arabicPeriod"/>
            </a:pPr>
            <a:r>
              <a:rPr lang="de-DE" sz="1800"/>
              <a:t>Was ist Netzwerksicherheit?</a:t>
            </a:r>
          </a:p>
          <a:p>
            <a:pPr marL="685800" lvl="1" indent="-457200">
              <a:buAutoNum type="arabicPeriod"/>
            </a:pPr>
            <a:r>
              <a:rPr lang="de-DE" sz="1800"/>
              <a:t>3 Pfeiler der Netzwerk-Sicherheit</a:t>
            </a:r>
          </a:p>
          <a:p>
            <a:pPr marL="685800" lvl="1" indent="-457200">
              <a:buAutoNum type="arabicPeriod"/>
            </a:pPr>
            <a:r>
              <a:rPr lang="de-DE" sz="1800"/>
              <a:t>Kann die Netzwerksicherheit dem Datenschutz schaden?</a:t>
            </a:r>
          </a:p>
          <a:p>
            <a:pPr marL="685800" lvl="1" indent="-457200">
              <a:buAutoNum type="arabicPeriod"/>
            </a:pPr>
            <a:r>
              <a:rPr lang="de-DE" sz="1800"/>
              <a:t>Hauptproblem: der Nutzer</a:t>
            </a:r>
          </a:p>
          <a:p>
            <a:pPr marL="685800" lvl="1" indent="-457200">
              <a:buAutoNum type="arabicPeriod"/>
            </a:pPr>
            <a:r>
              <a:rPr lang="de-DE" sz="1800"/>
              <a:t>Was man wissen muss!</a:t>
            </a:r>
          </a:p>
          <a:p>
            <a:pPr marL="457200" indent="-457200">
              <a:buAutoNum type="arabicPeriod"/>
            </a:pPr>
            <a:r>
              <a:rPr lang="de-DE" sz="2000"/>
              <a:t>Zusammenfassung / Ende</a:t>
            </a:r>
          </a:p>
          <a:p>
            <a:pPr marL="685800" lvl="1" indent="-457200">
              <a:buAutoNum type="arabicPeriod"/>
            </a:pPr>
            <a:r>
              <a:rPr lang="de-DE" sz="1800"/>
              <a:t>Unterschiede Datenschutz/Netzsicherheit</a:t>
            </a:r>
          </a:p>
          <a:p>
            <a:pPr marL="685800" lvl="1" indent="-457200">
              <a:buAutoNum type="arabicPeriod"/>
            </a:pPr>
            <a:r>
              <a:rPr lang="de-DE" sz="1800"/>
              <a:t>Gemeinsamkeiten</a:t>
            </a:r>
          </a:p>
          <a:p>
            <a:pPr marL="685800" lvl="1" indent="-457200">
              <a:buAutoNum type="arabicPeriod"/>
            </a:pPr>
            <a:r>
              <a:rPr lang="de-DE" sz="1800"/>
              <a:t>Quellen</a:t>
            </a:r>
          </a:p>
          <a:p>
            <a:pPr marL="685800" lvl="1" indent="-457200"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009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Datenschutz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33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C618-C2A8-4934-BCAD-A3DCE031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Datenschutz?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6DA80-DCE4-4917-82AE-CA467C3B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Schutz personenbezogener Daten vor Missbrauch</a:t>
            </a:r>
          </a:p>
          <a:p>
            <a:pPr lvl="1"/>
            <a:r>
              <a:rPr lang="de-DE" dirty="0"/>
              <a:t>im Zusammenhang auch mit dem Schutz der Privatsphäre</a:t>
            </a:r>
          </a:p>
          <a:p>
            <a:r>
              <a:rPr lang="de-DE" dirty="0"/>
              <a:t>sind gemäß Art. 4 Abs. 1 DSGVO</a:t>
            </a:r>
          </a:p>
          <a:p>
            <a:r>
              <a:rPr lang="de-DE" dirty="0"/>
              <a:t>darunter fallen natürliche Person, die als identifizierbar anerkennt werden, indem „die direkt oder indirekt, mittels Zuordnung zu einer Kennung identifiziert werden kann“ </a:t>
            </a:r>
          </a:p>
          <a:p>
            <a:pPr lvl="1"/>
            <a:r>
              <a:rPr lang="de-DE" dirty="0"/>
              <a:t>Identifizierbare Kennung sind: </a:t>
            </a:r>
          </a:p>
          <a:p>
            <a:pPr lvl="2"/>
            <a:r>
              <a:rPr lang="de-DE" dirty="0"/>
              <a:t>Namen </a:t>
            </a:r>
          </a:p>
          <a:p>
            <a:pPr lvl="2"/>
            <a:r>
              <a:rPr lang="de-DE" dirty="0"/>
              <a:t>einer Kennnummer </a:t>
            </a:r>
          </a:p>
          <a:p>
            <a:pPr lvl="2"/>
            <a:r>
              <a:rPr lang="de-DE" dirty="0"/>
              <a:t>Standortdaten </a:t>
            </a:r>
          </a:p>
          <a:p>
            <a:pPr lvl="2"/>
            <a:r>
              <a:rPr lang="de-DE" dirty="0"/>
              <a:t>einer Online-Kennung</a:t>
            </a:r>
          </a:p>
          <a:p>
            <a:pPr lvl="2"/>
            <a:r>
              <a:rPr lang="de-DE" dirty="0"/>
              <a:t>einem oder mehreren besonderen Merkmalen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197D4B-86C5-4C1B-A34D-FB606C5C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384" y="544208"/>
            <a:ext cx="1883229" cy="9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BC08-2F34-4A80-A365-9B90F5A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Rechtsgrundlagen im Datenschutz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75E14-D423-478C-BB61-0788D87D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Verarbeiten von personenbezogenen benötigen eine rechtliche Grundlage</a:t>
            </a:r>
          </a:p>
          <a:p>
            <a:r>
              <a:rPr lang="de-DE" dirty="0"/>
              <a:t>Artikel 6 Absatz 1 DSGVO liefert einige mögliche Rechtsgrundlagen</a:t>
            </a:r>
          </a:p>
          <a:p>
            <a:r>
              <a:rPr lang="de-DE" dirty="0"/>
              <a:t>Darunter zählen:</a:t>
            </a:r>
          </a:p>
          <a:p>
            <a:pPr lvl="1"/>
            <a:r>
              <a:rPr lang="de-DE" dirty="0"/>
              <a:t>Einwilligung</a:t>
            </a:r>
          </a:p>
          <a:p>
            <a:pPr lvl="1"/>
            <a:r>
              <a:rPr lang="de-DE" dirty="0"/>
              <a:t>Vorvertragliche Maßnahmen</a:t>
            </a:r>
          </a:p>
          <a:p>
            <a:pPr lvl="1"/>
            <a:r>
              <a:rPr lang="de-DE" dirty="0"/>
              <a:t>Berechtige Interessen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0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56530-D7D5-40BF-9634-D1EC3A2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DSGVO: Zeitplan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B352D-381C-4459-9EEC-E04D3C31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März 2016: offizielle deutsche Fassung der EU-DSGVO</a:t>
            </a:r>
          </a:p>
          <a:p>
            <a:pPr lvl="1"/>
            <a:r>
              <a:rPr lang="de-DE" dirty="0"/>
              <a:t>April 2016: Beratung des EU-Ministerrats, danach Abstimmung im Europäischen Parlament</a:t>
            </a:r>
          </a:p>
          <a:p>
            <a:pPr lvl="1"/>
            <a:r>
              <a:rPr lang="de-DE" dirty="0"/>
              <a:t>25. Mai 2018: Anwendbarkeit der EU-Datenschutz-Grundverordnung</a:t>
            </a:r>
          </a:p>
          <a:p>
            <a:r>
              <a:rPr lang="de-DE" dirty="0"/>
              <a:t>Ziele der EU-DSGVO sind der Schutz der Grundrechte und Grundfreiheiten natürlicher Personen </a:t>
            </a:r>
          </a:p>
          <a:p>
            <a:r>
              <a:rPr lang="de-DE" dirty="0"/>
              <a:t>Ziele sollen durch die in Art. 5 DSGVO festgelegten Grundsätze erreicht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Netzwerksicherheit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2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B74D-26D4-458F-83A2-555F2D35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Netzwerk-Sicherheit?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7159D-599E-40BB-B8A8-7C140C52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beliebige Aktivität, die Funktionsfähigkeit und Integrität Ihres Netzwerks und Ihrer Daten schützt</a:t>
            </a:r>
          </a:p>
          <a:p>
            <a:r>
              <a:rPr lang="de-DE" dirty="0"/>
              <a:t>umfasst sowohl Hardware- als auch Softwaretechnologien</a:t>
            </a:r>
          </a:p>
          <a:p>
            <a:r>
              <a:rPr lang="de-DE" dirty="0"/>
              <a:t>hat eine Vielzahl von Bedrohungen zum Ziel</a:t>
            </a:r>
          </a:p>
          <a:p>
            <a:r>
              <a:rPr lang="de-DE" dirty="0"/>
              <a:t>hält die Bedrohungen davon ab, in Ihr Netzwerk einzudringen</a:t>
            </a:r>
          </a:p>
        </p:txBody>
      </p:sp>
      <p:pic>
        <p:nvPicPr>
          <p:cNvPr id="1028" name="Picture 4" descr="Echtzeit-Transparenz über sämtliche Firewall-Änderungen - SECTANK">
            <a:extLst>
              <a:ext uri="{FF2B5EF4-FFF2-40B4-BE49-F238E27FC236}">
                <a16:creationId xmlns:a16="http://schemas.microsoft.com/office/drawing/2014/main" id="{DA9EFBFA-1390-4C0A-A3D3-ABF3B38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97" y="142088"/>
            <a:ext cx="2689404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081F0-95D8-4F5D-8C9A-D32D65B0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 Pfeiler der Netzwerk-Sicherheit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F6341-7EEC-42AA-B3FF-6FE88106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Authentizität // Vertraulichkeit // Integrität</a:t>
            </a:r>
          </a:p>
          <a:p>
            <a:r>
              <a:rPr lang="de-DE" dirty="0">
                <a:solidFill>
                  <a:srgbClr val="FFFF00"/>
                </a:solidFill>
              </a:rPr>
              <a:t>Authentizität:</a:t>
            </a:r>
            <a:r>
              <a:rPr lang="de-DE" dirty="0"/>
              <a:t> festzustellen, ob der Kommunikationspartner auch tatsächlich der ist, für den er sich ausgibt</a:t>
            </a:r>
          </a:p>
          <a:p>
            <a:r>
              <a:rPr lang="de-DE" dirty="0">
                <a:solidFill>
                  <a:srgbClr val="FFFF00"/>
                </a:solidFill>
              </a:rPr>
              <a:t>Vertraulichkeit:</a:t>
            </a:r>
            <a:r>
              <a:rPr lang="de-DE" dirty="0"/>
              <a:t> einer Kommunikation geht es darum dafür zu sorgen, dass niemand Einblick in die Daten und Kommunikation erhält</a:t>
            </a:r>
          </a:p>
          <a:p>
            <a:r>
              <a:rPr lang="de-DE" dirty="0">
                <a:solidFill>
                  <a:srgbClr val="FFFF00"/>
                </a:solidFill>
              </a:rPr>
              <a:t>Integrität:</a:t>
            </a:r>
            <a:r>
              <a:rPr lang="de-DE" dirty="0"/>
              <a:t> zählen Mechanismen und Verfahren, die die Echtheit von Daten prüfen und sicherstellen können und somit auch vor Manipulation schützen.</a:t>
            </a:r>
          </a:p>
        </p:txBody>
      </p:sp>
    </p:spTree>
    <p:extLst>
      <p:ext uri="{BB962C8B-B14F-4D97-AF65-F5344CB8AC3E}">
        <p14:creationId xmlns:p14="http://schemas.microsoft.com/office/powerpoint/2010/main" val="218893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Gebändert</Template>
  <TotalTime>0</TotalTime>
  <Words>788</Words>
  <Application>Microsoft Office PowerPoint</Application>
  <PresentationFormat>Breitbild</PresentationFormat>
  <Paragraphs>100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Gebändert</vt:lpstr>
      <vt:lpstr>Netzwerksicherheit und Datenschutz</vt:lpstr>
      <vt:lpstr>Inhalt</vt:lpstr>
      <vt:lpstr>Datenschutz</vt:lpstr>
      <vt:lpstr>Was ist Datenschutz?</vt:lpstr>
      <vt:lpstr>Rechtsgrundlagen im Datenschutz </vt:lpstr>
      <vt:lpstr>DSGVO: Zeitplan &amp; Ziele</vt:lpstr>
      <vt:lpstr>Netzwerksicherheit</vt:lpstr>
      <vt:lpstr>Was ist Netzwerk-Sicherheit?</vt:lpstr>
      <vt:lpstr>Drei Pfeiler der Netzwerk-Sicherheit</vt:lpstr>
      <vt:lpstr>Kann die Netzwerk-sicherheit dem Datenschutz schaden?</vt:lpstr>
      <vt:lpstr>Hauptproblem: der Nutzer</vt:lpstr>
      <vt:lpstr>Was man wissen muss!</vt:lpstr>
      <vt:lpstr>Zusammenfassung</vt:lpstr>
      <vt:lpstr>Unterschiede Datenschutz/Datensicherheit (NetzwerkSicherheit)</vt:lpstr>
      <vt:lpstr>Gemeinsamkeiten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Netzwerksicherheit und Datenschutz</dc:title>
  <dc:creator>it0-lokapa</dc:creator>
  <cp:lastModifiedBy>it0-lokapa</cp:lastModifiedBy>
  <cp:revision>25</cp:revision>
  <dcterms:created xsi:type="dcterms:W3CDTF">2020-12-07T11:54:22Z</dcterms:created>
  <dcterms:modified xsi:type="dcterms:W3CDTF">2020-12-10T08:53:19Z</dcterms:modified>
</cp:coreProperties>
</file>