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1" r:id="rId2"/>
    <p:sldId id="343" r:id="rId3"/>
    <p:sldId id="344" r:id="rId4"/>
    <p:sldId id="358" r:id="rId5"/>
    <p:sldId id="345" r:id="rId6"/>
    <p:sldId id="346" r:id="rId7"/>
    <p:sldId id="347" r:id="rId8"/>
    <p:sldId id="348" r:id="rId9"/>
    <p:sldId id="352" r:id="rId10"/>
    <p:sldId id="349" r:id="rId11"/>
    <p:sldId id="353" r:id="rId12"/>
    <p:sldId id="350" r:id="rId13"/>
    <p:sldId id="351" r:id="rId14"/>
    <p:sldId id="355" r:id="rId15"/>
    <p:sldId id="356" r:id="rId16"/>
    <p:sldId id="357" r:id="rId17"/>
    <p:sldId id="354" r:id="rId18"/>
    <p:sldId id="342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D9B2F89-2333-4161-832A-C7F2B75BA17A}">
          <p14:sldIdLst>
            <p14:sldId id="301"/>
            <p14:sldId id="343"/>
            <p14:sldId id="344"/>
            <p14:sldId id="358"/>
            <p14:sldId id="345"/>
            <p14:sldId id="346"/>
            <p14:sldId id="347"/>
            <p14:sldId id="348"/>
            <p14:sldId id="352"/>
            <p14:sldId id="349"/>
            <p14:sldId id="353"/>
            <p14:sldId id="350"/>
            <p14:sldId id="351"/>
            <p14:sldId id="355"/>
            <p14:sldId id="356"/>
            <p14:sldId id="357"/>
            <p14:sldId id="354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10">
          <p15:clr>
            <a:srgbClr val="A4A3A4"/>
          </p15:clr>
        </p15:guide>
        <p15:guide id="2" orient="horz" pos="77">
          <p15:clr>
            <a:srgbClr val="A4A3A4"/>
          </p15:clr>
        </p15:guide>
        <p15:guide id="3" orient="horz" pos="4057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4269" userDrawn="1">
          <p15:clr>
            <a:srgbClr val="A4A3A4"/>
          </p15:clr>
        </p15:guide>
        <p15:guide id="6" pos="5232">
          <p15:clr>
            <a:srgbClr val="A4A3A4"/>
          </p15:clr>
        </p15:guide>
        <p15:guide id="7" pos="2659">
          <p15:clr>
            <a:srgbClr val="A4A3A4"/>
          </p15:clr>
        </p15:guide>
        <p15:guide id="8" pos="5683">
          <p15:clr>
            <a:srgbClr val="A4A3A4"/>
          </p15:clr>
        </p15:guide>
        <p15:guide id="9" pos="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31"/>
    <a:srgbClr val="FBFBFB"/>
    <a:srgbClr val="99FF99"/>
    <a:srgbClr val="292929"/>
    <a:srgbClr val="23A092"/>
    <a:srgbClr val="1C1C1C"/>
    <a:srgbClr val="00998A"/>
    <a:srgbClr val="00CC00"/>
    <a:srgbClr val="3399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434" autoAdjust="0"/>
  </p:normalViewPr>
  <p:slideViewPr>
    <p:cSldViewPr snapToGrid="0" snapToObjects="1" showGuides="1">
      <p:cViewPr>
        <p:scale>
          <a:sx n="71" d="100"/>
          <a:sy n="71" d="100"/>
        </p:scale>
        <p:origin x="1218" y="60"/>
      </p:cViewPr>
      <p:guideLst>
        <p:guide orient="horz" pos="610"/>
        <p:guide orient="horz" pos="77"/>
        <p:guide orient="horz" pos="4057"/>
        <p:guide orient="horz" pos="2160"/>
        <p:guide orient="horz" pos="4269"/>
        <p:guide pos="5232"/>
        <p:guide pos="2659"/>
        <p:guide pos="5683"/>
        <p:guide pos="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2820" y="90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717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6BD0E7-B498-498D-81E0-9539C786D636}" type="datetime1">
              <a:rPr lang="de-DE" smtClean="0"/>
              <a:t>14.07.2017</a:t>
            </a:fld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717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7157A5-FB16-48B7-B216-6660B3138B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84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717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460859-0048-49A2-A111-F38D8EAED298}" type="datetime1">
              <a:rPr lang="de-DE" smtClean="0"/>
              <a:t>14.07.2017</a:t>
            </a:fld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2" y="4714507"/>
            <a:ext cx="4985393" cy="446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717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B6D199-8F06-4346-AE65-F23F023EED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1183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</a:t>
            </a:r>
            <a:r>
              <a:rPr lang="de-DE" baseline="0" dirty="0"/>
              <a:t> zur 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B08C3-6E22-4133-912D-9FF74ABF0D0F}" type="datetime1">
              <a:rPr lang="de-DE" smtClean="0"/>
              <a:t>14.07.2017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6D199-8F06-4346-AE65-F23F023EED6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78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8460859-0048-49A2-A111-F38D8EAED298}" type="datetime1">
              <a:rPr lang="de-DE" smtClean="0"/>
              <a:t>14.07.2017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6D199-8F06-4346-AE65-F23F023EED6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87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863556"/>
            <a:ext cx="8022566" cy="1354301"/>
          </a:xfr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Modulname/Veranstaltung</a:t>
            </a:r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750928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5218247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217488" y="119857"/>
            <a:ext cx="4448175" cy="720000"/>
          </a:xfrm>
          <a:ln>
            <a:noFill/>
          </a:ln>
        </p:spPr>
        <p:txBody>
          <a:bodyPr anchor="ctr"/>
          <a:lstStyle>
            <a:lvl1pPr>
              <a:buNone/>
              <a:defRPr sz="1400" baseline="0"/>
            </a:lvl1pPr>
          </a:lstStyle>
          <a:p>
            <a:r>
              <a:rPr lang="de-DE" dirty="0"/>
              <a:t>Institutslogo (optional)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6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noProof="0" dirty="0" err="1"/>
              <a:t>Eikemper</a:t>
            </a:r>
            <a:r>
              <a:rPr lang="de-DE" noProof="0" dirty="0"/>
              <a:t> / Lanzrath – Kundenportal für einen Energieversorger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dirty="0"/>
              <a:t>15.07.2017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dirty="0"/>
              <a:t>15.07.2017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4202884" y="906011"/>
            <a:ext cx="0" cy="558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02884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138113" y="3713948"/>
            <a:ext cx="81598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4" hasCustomPrompt="1"/>
          </p:nvPr>
        </p:nvSpPr>
        <p:spPr>
          <a:xfrm>
            <a:off x="25451" y="3721095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4210891" y="914400"/>
            <a:ext cx="0" cy="542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714019"/>
            <a:ext cx="8181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2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26818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idx="15" hasCustomPrompt="1"/>
          </p:nvPr>
        </p:nvSpPr>
        <p:spPr>
          <a:xfrm>
            <a:off x="25452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1" name="Inhaltsplatzhalter 2"/>
          <p:cNvSpPr>
            <a:spLocks noGrp="1"/>
          </p:cNvSpPr>
          <p:nvPr>
            <p:ph idx="16" hasCustomPrompt="1"/>
          </p:nvPr>
        </p:nvSpPr>
        <p:spPr>
          <a:xfrm>
            <a:off x="4226818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14349"/>
            <a:ext cx="8089105" cy="3286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80" y="859256"/>
            <a:ext cx="8340632" cy="5712640"/>
          </a:xfrm>
        </p:spPr>
        <p:txBody>
          <a:bodyPr/>
          <a:lstStyle>
            <a:lvl1pPr marL="1588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15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36575" indent="-269875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536575" indent="0" algn="l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lang="de-DE" sz="1600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88" y="495599"/>
            <a:ext cx="7943889" cy="360064"/>
          </a:xfrm>
          <a:noFill/>
        </p:spPr>
        <p:txBody>
          <a:bodyPr anchor="t"/>
          <a:lstStyle>
            <a:lvl1pPr>
              <a:buNone/>
              <a:defRPr sz="1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660" y="992038"/>
            <a:ext cx="8803137" cy="51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2238" y="823066"/>
            <a:ext cx="7966867" cy="1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22238" y="6557906"/>
            <a:ext cx="7966867" cy="14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49" r:id="rId3"/>
    <p:sldLayoutId id="2147483746" r:id="rId4"/>
    <p:sldLayoutId id="2147483748" r:id="rId5"/>
    <p:sldLayoutId id="2147483747" r:id="rId6"/>
    <p:sldLayoutId id="2147483750" r:id="rId7"/>
    <p:sldLayoutId id="2147483751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+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localhost:8080/Kundenportal/welcome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96851" y="5750928"/>
            <a:ext cx="8022566" cy="361920"/>
          </a:xfrm>
        </p:spPr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Eikemper</a:t>
            </a:r>
            <a:r>
              <a:rPr lang="de-DE" dirty="0"/>
              <a:t> - 360119</a:t>
            </a:r>
          </a:p>
          <a:p>
            <a:r>
              <a:rPr lang="de-DE" dirty="0"/>
              <a:t>Markus Lanzrath - 367842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Datenbankmodell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752A6A35-427F-4ECC-B304-35EA569939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7" y="1122602"/>
            <a:ext cx="8315325" cy="485601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D7B7063A-D233-4282-BD6F-895D5390D387}"/>
              </a:ext>
            </a:extLst>
          </p:cNvPr>
          <p:cNvSpPr/>
          <p:nvPr/>
        </p:nvSpPr>
        <p:spPr>
          <a:xfrm>
            <a:off x="555342" y="4896668"/>
            <a:ext cx="1591957" cy="199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0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FC03E5B8-D05A-49FE-8AC4-7A12A7A6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C4832306-3DC3-4ADB-B43A-17EA9F36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32AA22C-47B0-4DFA-86B3-E84572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Eikemper / Lanzrath – Kundenportal für einen Energieversorger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720AA76-6CF7-4BDA-B4FD-D8DBE8139D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8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1" y="971550"/>
            <a:ext cx="9293361" cy="5377492"/>
          </a:xfrm>
        </p:spPr>
        <p:txBody>
          <a:bodyPr/>
          <a:lstStyle/>
          <a:p>
            <a:r>
              <a:rPr lang="de-DE" dirty="0" err="1"/>
              <a:t>PersonDataBuffer</a:t>
            </a:r>
            <a:endParaRPr lang="de-DE" dirty="0"/>
          </a:p>
          <a:p>
            <a:pPr lvl="2"/>
            <a:r>
              <a:rPr lang="de-DE" b="0" dirty="0">
                <a:solidFill>
                  <a:schemeClr val="tx1"/>
                </a:solidFill>
              </a:rPr>
              <a:t>Klasse, die alle Daten des Kunden beinhaltet.</a:t>
            </a:r>
          </a:p>
          <a:p>
            <a:pPr lvl="2"/>
            <a:r>
              <a:rPr lang="de-DE" dirty="0"/>
              <a:t>Puffern der Daten mit dem Ziel die DB-Zugriffe zu verringern.</a:t>
            </a:r>
            <a:endParaRPr lang="de-DE" b="0" dirty="0">
              <a:solidFill>
                <a:schemeClr val="tx1"/>
              </a:solidFill>
            </a:endParaRPr>
          </a:p>
          <a:p>
            <a:pPr lvl="2"/>
            <a:r>
              <a:rPr lang="de-DE" b="0" dirty="0">
                <a:solidFill>
                  <a:schemeClr val="tx1"/>
                </a:solidFill>
              </a:rPr>
              <a:t>Wird zur Authentifizierung von Zugriffen genutzt</a:t>
            </a:r>
            <a:r>
              <a:rPr lang="de-DE" b="0" dirty="0" smtClean="0">
                <a:solidFill>
                  <a:schemeClr val="tx1"/>
                </a:solidFill>
              </a:rPr>
              <a:t>.</a:t>
            </a: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r>
              <a:rPr lang="de-DE" sz="1400" b="0" i="1" dirty="0" err="1">
                <a:solidFill>
                  <a:schemeClr val="tx1"/>
                </a:solidFill>
              </a:rPr>
              <a:t>welcome.jsp</a:t>
            </a:r>
            <a:endParaRPr lang="de-DE" sz="1400" b="0" i="1" dirty="0">
              <a:solidFill>
                <a:schemeClr val="tx1"/>
              </a:solidFill>
            </a:endParaRP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 </a:t>
            </a:r>
            <a:r>
              <a:rPr lang="en-US" sz="1100" u="sng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pdbuffer</a:t>
            </a:r>
            <a:r>
              <a:rPr lang="en-US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.checkEntnahmestelle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.getParameter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))==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r>
              <a:rPr lang="de-DE" sz="1100" b="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</a:t>
            </a:r>
            <a:r>
              <a:rPr lang="de-DE" sz="1400" b="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b="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nicht berechtigt -&gt; Redirect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response</a:t>
            </a:r>
            <a:r>
              <a:rPr lang="en-US" sz="11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.sendRedirect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</a:t>
            </a:r>
            <a:r>
              <a:rPr lang="en-US" sz="11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.getContextPath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"/welcome.html"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100" b="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														</a:t>
            </a:r>
            <a:r>
              <a:rPr lang="de-DE" sz="1100" b="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</a:t>
            </a:r>
            <a:r>
              <a:rPr lang="de-DE" sz="1400" b="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b="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berechtigt -&gt; Entnahmestelle ändern</a:t>
            </a:r>
            <a:endParaRPr lang="en-US" sz="1100" b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EStellenForm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eForm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EStellenForm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pdbuffer</a:t>
            </a:r>
            <a:r>
              <a:rPr lang="en-US" sz="11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.getEntnahmestelle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Integer.</a:t>
            </a:r>
            <a:r>
              <a:rPr lang="en-US" sz="1100" b="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parseInt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</a:t>
            </a:r>
            <a:r>
              <a:rPr lang="en-US" sz="11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.getParameter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eid</a:t>
            </a:r>
            <a:r>
              <a:rPr lang="en-US" sz="1100" b="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))));</a:t>
            </a:r>
            <a:endParaRPr lang="de-DE" sz="1100" b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.setAttribute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eform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eForm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7188">
              <a:spcBef>
                <a:spcPts val="0"/>
              </a:spcBef>
              <a:spcAft>
                <a:spcPts val="0"/>
              </a:spcAft>
            </a:pPr>
            <a:r>
              <a:rPr lang="de-DE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1B1D18CF-87CB-45E1-819A-22378CBEB091}"/>
              </a:ext>
            </a:extLst>
          </p:cNvPr>
          <p:cNvGrpSpPr/>
          <p:nvPr/>
        </p:nvGrpSpPr>
        <p:grpSpPr>
          <a:xfrm>
            <a:off x="4693024" y="4121759"/>
            <a:ext cx="4195481" cy="2338710"/>
            <a:chOff x="2318197" y="1081825"/>
            <a:chExt cx="5563674" cy="3057628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02C717F1-84B9-482F-AA23-E38DBA52BC14}"/>
                </a:ext>
              </a:extLst>
            </p:cNvPr>
            <p:cNvSpPr/>
            <p:nvPr/>
          </p:nvSpPr>
          <p:spPr>
            <a:xfrm>
              <a:off x="2318197" y="1081825"/>
              <a:ext cx="5563673" cy="48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PersonDataBuffer</a:t>
              </a:r>
              <a:endParaRPr lang="de-DE" sz="11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79CE83F0-9397-47EF-8645-BAA25497D944}"/>
                </a:ext>
              </a:extLst>
            </p:cNvPr>
            <p:cNvSpPr/>
            <p:nvPr/>
          </p:nvSpPr>
          <p:spPr>
            <a:xfrm>
              <a:off x="2318197" y="1596982"/>
              <a:ext cx="5563673" cy="1269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defTabSz="363538">
                <a:buFontTx/>
                <a:buChar char="-"/>
              </a:pPr>
              <a:r>
                <a:rPr lang="de-DE" sz="1100" dirty="0"/>
                <a:t>p : Person</a:t>
              </a:r>
            </a:p>
            <a:p>
              <a:pPr marL="285750" indent="-285750" defTabSz="363538">
                <a:buFontTx/>
                <a:buChar char="-"/>
              </a:pPr>
              <a:r>
                <a:rPr lang="de-DE" sz="1100" dirty="0"/>
                <a:t>es: Entnahmestellen </a:t>
              </a:r>
              <a:r>
                <a:rPr lang="de-DE" sz="1100" dirty="0" smtClean="0"/>
                <a:t>	= </a:t>
              </a:r>
              <a:r>
                <a:rPr lang="de-DE" sz="1100" dirty="0" err="1"/>
                <a:t>new</a:t>
              </a:r>
              <a:r>
                <a:rPr lang="de-DE" sz="1100" dirty="0"/>
                <a:t> </a:t>
              </a:r>
              <a:r>
                <a:rPr lang="de-DE" sz="1100" dirty="0" err="1"/>
                <a:t>ArrayList</a:t>
              </a:r>
              <a:r>
                <a:rPr lang="de-DE" sz="1100" dirty="0"/>
                <a:t>&lt;Entnahmestelle&gt;</a:t>
              </a:r>
            </a:p>
            <a:p>
              <a:pPr marL="285750" indent="-285750" defTabSz="363538">
                <a:buFontTx/>
                <a:buChar char="-"/>
              </a:pPr>
              <a:r>
                <a:rPr lang="de-DE" sz="1100" dirty="0" err="1"/>
                <a:t>zs</a:t>
              </a:r>
              <a:r>
                <a:rPr lang="de-DE" sz="1100" dirty="0"/>
                <a:t>: </a:t>
              </a:r>
              <a:r>
                <a:rPr lang="de-DE" sz="1100" dirty="0" err="1" smtClean="0"/>
                <a:t>Zaehler</a:t>
              </a:r>
              <a:r>
                <a:rPr lang="de-DE" sz="1100" dirty="0" smtClean="0"/>
                <a:t> 			= </a:t>
              </a:r>
              <a:r>
                <a:rPr lang="de-DE" sz="1100" dirty="0" err="1"/>
                <a:t>new</a:t>
              </a:r>
              <a:r>
                <a:rPr lang="de-DE" sz="1100" dirty="0"/>
                <a:t> </a:t>
              </a:r>
              <a:r>
                <a:rPr lang="de-DE" sz="1100" dirty="0" err="1"/>
                <a:t>ArrayList</a:t>
              </a:r>
              <a:r>
                <a:rPr lang="de-DE" sz="1100" dirty="0"/>
                <a:t>&lt;</a:t>
              </a:r>
              <a:r>
                <a:rPr lang="de-DE" sz="1100" dirty="0" err="1"/>
                <a:t>Zaehler</a:t>
              </a:r>
              <a:r>
                <a:rPr lang="de-DE" sz="1100" dirty="0"/>
                <a:t>&gt;</a:t>
              </a:r>
            </a:p>
            <a:p>
              <a:pPr marL="285750" indent="-285750" defTabSz="363538">
                <a:buFontTx/>
                <a:buChar char="-"/>
              </a:pPr>
              <a:r>
                <a:rPr lang="de-DE" sz="1100" dirty="0" err="1"/>
                <a:t>ms</a:t>
              </a:r>
              <a:r>
                <a:rPr lang="de-DE" sz="1100" dirty="0"/>
                <a:t>: </a:t>
              </a:r>
              <a:r>
                <a:rPr lang="de-DE" sz="1100" dirty="0" smtClean="0"/>
                <a:t>Messwerte 		= </a:t>
              </a:r>
              <a:r>
                <a:rPr lang="de-DE" sz="1100" dirty="0" err="1"/>
                <a:t>new</a:t>
              </a:r>
              <a:r>
                <a:rPr lang="de-DE" sz="1100" dirty="0"/>
                <a:t> </a:t>
              </a:r>
              <a:r>
                <a:rPr lang="de-DE" sz="1100" dirty="0" err="1"/>
                <a:t>ArrayList</a:t>
              </a:r>
              <a:r>
                <a:rPr lang="de-DE" sz="1100" dirty="0"/>
                <a:t>&lt;Messwert&gt;</a:t>
              </a:r>
            </a:p>
            <a:p>
              <a:pPr defTabSz="363538"/>
              <a:r>
                <a:rPr lang="de-DE" sz="1100" dirty="0"/>
                <a:t>	</a:t>
              </a:r>
              <a:r>
                <a:rPr lang="de-DE" sz="1100" dirty="0" smtClean="0"/>
                <a:t>…</a:t>
              </a:r>
              <a:endParaRPr lang="de-DE" sz="11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5418D434-34D0-44A6-BD91-124B1FB32558}"/>
                </a:ext>
              </a:extLst>
            </p:cNvPr>
            <p:cNvSpPr/>
            <p:nvPr/>
          </p:nvSpPr>
          <p:spPr>
            <a:xfrm>
              <a:off x="2318197" y="2892537"/>
              <a:ext cx="5563674" cy="1246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363538"/>
              <a:r>
                <a:rPr lang="de-DE" sz="1100" dirty="0"/>
                <a:t>	…</a:t>
              </a:r>
            </a:p>
            <a:p>
              <a:pPr defTabSz="363538"/>
              <a:r>
                <a:rPr lang="de-DE" sz="1100" dirty="0"/>
                <a:t>+ </a:t>
              </a:r>
              <a:r>
                <a:rPr lang="de-DE" sz="1100" dirty="0" err="1"/>
                <a:t>checkPerson</a:t>
              </a:r>
              <a:r>
                <a:rPr lang="de-DE" sz="1100" dirty="0"/>
                <a:t> (</a:t>
              </a:r>
              <a:r>
                <a:rPr lang="de-DE" sz="1100" dirty="0" err="1"/>
                <a:t>id</a:t>
              </a:r>
              <a:r>
                <a:rPr lang="de-DE" sz="1100" dirty="0"/>
                <a:t>: String</a:t>
              </a:r>
              <a:r>
                <a:rPr lang="de-DE" sz="1100" dirty="0" smtClean="0"/>
                <a:t>)</a:t>
              </a:r>
              <a:r>
                <a:rPr lang="de-DE" sz="1100" dirty="0"/>
                <a:t> </a:t>
              </a:r>
              <a:r>
                <a:rPr lang="de-DE" sz="1100" dirty="0" smtClean="0"/>
                <a:t>			: </a:t>
              </a:r>
              <a:r>
                <a:rPr lang="de-DE" sz="1100" dirty="0" err="1"/>
                <a:t>boolean</a:t>
              </a:r>
              <a:endParaRPr lang="de-DE" sz="1100" dirty="0"/>
            </a:p>
            <a:p>
              <a:pPr defTabSz="363538"/>
              <a:r>
                <a:rPr lang="de-DE" sz="1100" dirty="0"/>
                <a:t>+ </a:t>
              </a:r>
              <a:r>
                <a:rPr lang="de-DE" sz="1100" dirty="0" err="1"/>
                <a:t>checkZaehler</a:t>
              </a:r>
              <a:r>
                <a:rPr lang="de-DE" sz="1100" dirty="0"/>
                <a:t> (</a:t>
              </a:r>
              <a:r>
                <a:rPr lang="de-DE" sz="1100" dirty="0" err="1"/>
                <a:t>id</a:t>
              </a:r>
              <a:r>
                <a:rPr lang="de-DE" sz="1100" dirty="0"/>
                <a:t>: String</a:t>
              </a:r>
              <a:r>
                <a:rPr lang="de-DE" sz="1100" dirty="0" smtClean="0"/>
                <a:t>) 			: </a:t>
              </a:r>
              <a:r>
                <a:rPr lang="de-DE" sz="1100" dirty="0" err="1"/>
                <a:t>boolean</a:t>
              </a:r>
              <a:endParaRPr lang="de-DE" sz="1100" dirty="0"/>
            </a:p>
            <a:p>
              <a:pPr defTabSz="363538"/>
              <a:r>
                <a:rPr lang="de-DE" sz="1100" dirty="0"/>
                <a:t>+ </a:t>
              </a:r>
              <a:r>
                <a:rPr lang="de-DE" sz="1100" dirty="0" err="1"/>
                <a:t>checkEntnahmestelle</a:t>
              </a:r>
              <a:r>
                <a:rPr lang="de-DE" sz="1100" dirty="0"/>
                <a:t> (</a:t>
              </a:r>
              <a:r>
                <a:rPr lang="de-DE" sz="1100" dirty="0" err="1"/>
                <a:t>id</a:t>
              </a:r>
              <a:r>
                <a:rPr lang="de-DE" sz="1100" dirty="0"/>
                <a:t>: String) </a:t>
              </a:r>
              <a:r>
                <a:rPr lang="de-DE" sz="1100" dirty="0" smtClean="0"/>
                <a:t> 	: </a:t>
              </a:r>
              <a:r>
                <a:rPr lang="de-DE" sz="1100" dirty="0" err="1"/>
                <a:t>boolean</a:t>
              </a:r>
              <a:endParaRPr lang="de-DE" sz="1100" dirty="0"/>
            </a:p>
            <a:p>
              <a:pPr defTabSz="363538"/>
              <a:r>
                <a:rPr lang="de-DE" sz="1100" dirty="0"/>
                <a:t>+ </a:t>
              </a:r>
              <a:r>
                <a:rPr lang="de-DE" sz="1100" dirty="0" err="1"/>
                <a:t>checkMesswert</a:t>
              </a:r>
              <a:r>
                <a:rPr lang="de-DE" sz="1100" dirty="0"/>
                <a:t> (</a:t>
              </a:r>
              <a:r>
                <a:rPr lang="de-DE" sz="1100" dirty="0" err="1"/>
                <a:t>id</a:t>
              </a:r>
              <a:r>
                <a:rPr lang="de-DE" sz="1100" dirty="0"/>
                <a:t>: String, </a:t>
              </a:r>
              <a:r>
                <a:rPr lang="de-DE" sz="1100" dirty="0" err="1"/>
                <a:t>zid</a:t>
              </a:r>
              <a:r>
                <a:rPr lang="de-DE" sz="1100" dirty="0"/>
                <a:t>: String) </a:t>
              </a:r>
              <a:r>
                <a:rPr lang="de-DE" sz="1100" dirty="0" smtClean="0"/>
                <a:t>	: </a:t>
              </a:r>
              <a:r>
                <a:rPr lang="de-DE" sz="1100" dirty="0" err="1"/>
                <a:t>boolean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1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1" y="971550"/>
            <a:ext cx="9005533" cy="5377492"/>
          </a:xfrm>
        </p:spPr>
        <p:txBody>
          <a:bodyPr/>
          <a:lstStyle/>
          <a:p>
            <a:r>
              <a:rPr lang="de-DE" dirty="0"/>
              <a:t>Validation von Messwerten</a:t>
            </a:r>
          </a:p>
          <a:p>
            <a:pPr lvl="2"/>
            <a:r>
              <a:rPr lang="de-DE" dirty="0"/>
              <a:t>Abgeschickte Form wird auf Fehler überprüft</a:t>
            </a:r>
            <a:r>
              <a:rPr lang="de-DE" b="0" dirty="0">
                <a:solidFill>
                  <a:schemeClr val="tx1"/>
                </a:solidFill>
              </a:rPr>
              <a:t>.</a:t>
            </a: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validate(List&lt;Message&gt;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List&lt;</a:t>
            </a:r>
            <a:r>
              <a:rPr lang="en-US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Messwert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100" u="sng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</a:t>
            </a:r>
            <a:endParaRPr lang="en-US" sz="1100" b="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Messwert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.getMesswertClass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(Messwert </a:t>
            </a:r>
            <a:r>
              <a:rPr lang="de-DE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mList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.getAblesedatum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before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.getAblesedatum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())){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de-DE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.getAblesedatum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().after(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.getAblesedatum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())){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){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.getAblesedatum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().equals(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.getAblesedatum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())&amp;&amp;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()==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errors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.add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Message(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b="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ablesedatum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"i18n.Fehler_Messwert3"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()!=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.getMesswert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 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.getMesswert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()){		</a:t>
            </a:r>
            <a:r>
              <a:rPr lang="de-DE" sz="1100" b="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b="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00" b="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angegebene Messwert &lt; vorherigem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errors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.add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Message(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messwert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"i18n.Fehler_Messwert4</a:t>
            </a:r>
            <a:r>
              <a:rPr lang="en-US" sz="1100" b="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 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()!=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.getMesswert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 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.getMesswert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()){		</a:t>
            </a:r>
            <a:r>
              <a:rPr lang="de-DE" sz="1100" b="0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100" b="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angegebene Messwert &gt; nachfolgendem 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errors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.add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Message(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b="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messwert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"i18n.Fehler_Messwert5"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sz="1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1" y="971550"/>
            <a:ext cx="9087983" cy="5377492"/>
          </a:xfrm>
          <a:solidFill>
            <a:schemeClr val="bg1"/>
          </a:solidFill>
        </p:spPr>
        <p:txBody>
          <a:bodyPr/>
          <a:lstStyle/>
          <a:p>
            <a:pPr defTabSz="539750"/>
            <a:r>
              <a:rPr lang="de-DE" dirty="0"/>
              <a:t>Lokalisierung</a:t>
            </a:r>
          </a:p>
          <a:p>
            <a:pPr lvl="2" defTabSz="539750"/>
            <a:r>
              <a:rPr lang="de-DE" dirty="0" err="1"/>
              <a:t>fmt</a:t>
            </a:r>
            <a:r>
              <a:rPr lang="de-DE" dirty="0"/>
              <a:t>-Tags in Titel, Überschriften, </a:t>
            </a:r>
            <a:r>
              <a:rPr lang="de-DE" dirty="0" err="1"/>
              <a:t>Lablen</a:t>
            </a:r>
            <a:r>
              <a:rPr lang="de-DE" dirty="0"/>
              <a:t> &amp; Buttons:</a:t>
            </a:r>
          </a:p>
          <a:p>
            <a:pPr lvl="2" indent="0" defTabSz="539750">
              <a:buNone/>
            </a:pPr>
            <a:r>
              <a:rPr lang="de-DE" sz="1400" b="0" i="1" dirty="0" err="1">
                <a:solidFill>
                  <a:schemeClr val="tx1"/>
                </a:solidFill>
              </a:rPr>
              <a:t>welcome.jsp</a:t>
            </a:r>
            <a:endParaRPr lang="de-DE" sz="1400" b="0" i="1" dirty="0">
              <a:solidFill>
                <a:schemeClr val="tx1"/>
              </a:solidFill>
            </a:endParaRP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jsp:attribute</a:t>
            </a:r>
            <a:r>
              <a:rPr lang="en-US" sz="1100" b="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"title"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u="sng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fmt:message</a:t>
            </a:r>
            <a:r>
              <a:rPr lang="en-US" sz="1100" u="sng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"i18n.Titel_welcome"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de-DE" sz="11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jsp:attribute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 err="1" smtClean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jsp:attribute</a:t>
            </a:r>
            <a:r>
              <a:rPr lang="en-US" sz="1100" b="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smtClean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"headline"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u="sng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fmt:message</a:t>
            </a:r>
            <a:r>
              <a:rPr lang="en-US" sz="1100" u="sng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"i18n.Titel_welcome</a:t>
            </a:r>
            <a:r>
              <a:rPr lang="en-US" sz="1100" i="1" u="sng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u="sng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en-US" sz="11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${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user.anrede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${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user.vorname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${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user.nachname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jsp:attribute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jsp:body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"col-md-4"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de-DE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de-DE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de-DE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100" u="sng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fmt:message</a:t>
            </a:r>
            <a:r>
              <a:rPr lang="de-DE" sz="1100" u="sng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100" u="sng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de-DE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de-DE" sz="11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"i18n.Überschrift_Meine_Daten"</a:t>
            </a:r>
            <a:r>
              <a:rPr lang="de-DE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de-DE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de-DE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"col-md-6"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u="sng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fmt:message</a:t>
            </a:r>
            <a:r>
              <a:rPr lang="en-US" sz="1100" u="sng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"i18n.Vorname"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label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"col-md-6"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${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personform.vorname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"col-md-6"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href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c:url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US" sz="1100" b="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register.html?id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${personform.id}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-warning </a:t>
            </a:r>
            <a:r>
              <a:rPr lang="en-US" sz="1100" b="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btn-xs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u="sng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fmt:message</a:t>
            </a:r>
            <a:r>
              <a:rPr lang="en-US" sz="1100" u="sng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"i18n.ändern"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"col-md-6"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href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c:url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"/passwort.html"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-warning </a:t>
            </a:r>
            <a:r>
              <a:rPr lang="en-US" sz="1100" b="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btn-xs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u="sng" dirty="0" err="1" smtClean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fmt:message</a:t>
            </a:r>
            <a:r>
              <a:rPr lang="en-US" sz="1100" u="sng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u="sng" dirty="0" smtClean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"i18n.Titel_Passwort"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1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de-DE" sz="11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defTabSz="539750"/>
            <a:r>
              <a:rPr lang="de-DE" dirty="0"/>
              <a:t>Lokalisierung</a:t>
            </a:r>
          </a:p>
          <a:p>
            <a:pPr lvl="2" defTabSz="539750"/>
            <a:r>
              <a:rPr lang="de-DE" dirty="0"/>
              <a:t>… und als Fehler-Meldungen:</a:t>
            </a:r>
            <a:endParaRPr lang="de-DE" sz="1400" i="1" dirty="0">
              <a:solidFill>
                <a:schemeClr val="tx1"/>
              </a:solidFill>
            </a:endParaRPr>
          </a:p>
          <a:p>
            <a:pPr lvl="2" indent="0" defTabSz="539750">
              <a:buNone/>
            </a:pPr>
            <a:r>
              <a:rPr lang="de-DE" sz="1400" i="1" dirty="0"/>
              <a:t>PersonForm.java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validate(List&lt;Message&gt; 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PersonDao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pDao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StringUtils.</a:t>
            </a:r>
            <a:r>
              <a:rPr lang="de-DE" sz="1100" b="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isBlank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anrede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)){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de-DE" sz="1100" b="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//Anrede nicht angegeben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errors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.add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Message(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"anrede"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i18n.Fehler_Anrede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StringUtils.</a:t>
            </a:r>
            <a:r>
              <a:rPr lang="de-DE" sz="1100" b="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isBlank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vorname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)){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de-DE" sz="1100" b="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//Vorname nicht angegeben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errors</a:t>
            </a:r>
            <a:r>
              <a:rPr lang="de-DE" sz="11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.add</a:t>
            </a:r>
            <a:r>
              <a:rPr lang="de-DE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100" b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de-DE" sz="1100" b="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Message(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b="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vorname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i18n.Fehler_Vorname</a:t>
            </a:r>
            <a:r>
              <a:rPr lang="de-DE" sz="1100" b="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 indent="0" defTabSz="538163">
              <a:buNone/>
            </a:pPr>
            <a:r>
              <a:rPr lang="de-DE" sz="1400" i="1" dirty="0" err="1"/>
              <a:t>erorr.tag</a:t>
            </a:r>
            <a:endParaRPr lang="de-DE" sz="1400" i="1" dirty="0"/>
          </a:p>
          <a:p>
            <a:pPr defTabSz="538163">
              <a:spcBef>
                <a:spcPts val="0"/>
              </a:spcBef>
              <a:spcAft>
                <a:spcPts val="0"/>
              </a:spcAft>
            </a:pPr>
            <a:endParaRPr lang="de-DE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c:forEach</a:t>
            </a:r>
            <a:r>
              <a:rPr lang="en-US" sz="1100" b="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${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errorlist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c:if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${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e.field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eq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field}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sz="1100" b="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b="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"error"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</a:t>
            </a:r>
            <a:r>
              <a:rPr lang="en-US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jsp:doBody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100" u="sng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fmt:message</a:t>
            </a:r>
            <a:r>
              <a:rPr lang="en-US" sz="1100" u="sng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100" u="sng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${</a:t>
            </a:r>
            <a:r>
              <a:rPr lang="en-US" sz="1100" u="sng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e.message</a:t>
            </a:r>
            <a:r>
              <a:rPr lang="en-US" sz="11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1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u="sng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c:if</a:t>
            </a:r>
            <a:r>
              <a:rPr lang="de-DE" sz="1100" b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81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100" b="0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c:forEach</a:t>
            </a:r>
            <a:r>
              <a:rPr lang="de-DE" sz="1100" b="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39750"/>
            <a:r>
              <a:rPr lang="de-DE" dirty="0"/>
              <a:t>Verbrauchsberechnung</a:t>
            </a:r>
          </a:p>
          <a:p>
            <a:pPr lvl="2" defTabSz="539750"/>
            <a:r>
              <a:rPr lang="de-DE" dirty="0"/>
              <a:t>In einem angegebenen Zeitraum und Berechnungsmodus:</a:t>
            </a:r>
          </a:p>
          <a:p>
            <a:pPr lvl="2" indent="0" defTabSz="539750">
              <a:buNone/>
            </a:pPr>
            <a:r>
              <a:rPr lang="de-DE" sz="1400" b="0" i="1" dirty="0">
                <a:solidFill>
                  <a:schemeClr val="tx1"/>
                </a:solidFill>
              </a:rPr>
              <a:t>Verbrauchsrechner.java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List&lt;Verbrauchswert&gt; 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ListVerbrauch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(String 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List&lt;Verbrauchswert&gt; </a:t>
            </a:r>
            <a:r>
              <a:rPr lang="de-DE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vList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ArrayList</a:t>
            </a: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&lt;Verbrauchswert&gt;();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List&lt;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Messwert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.getmList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Collections.</a:t>
            </a:r>
            <a:r>
              <a:rPr lang="en-US" sz="1100" b="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MesswertAblesdatumComparator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	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100" b="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con_mode_month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.calc_by_month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100" b="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con_mode_for_each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.calc_for_each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con_mode_for_year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.calc_for_year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vList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ahmen 9">
            <a:extLst>
              <a:ext uri="{FF2B5EF4-FFF2-40B4-BE49-F238E27FC236}">
                <a16:creationId xmlns="" xmlns:a16="http://schemas.microsoft.com/office/drawing/2014/main" id="{86229935-DB71-41F5-B4EA-30A0DA425638}"/>
              </a:ext>
            </a:extLst>
          </p:cNvPr>
          <p:cNvSpPr/>
          <p:nvPr/>
        </p:nvSpPr>
        <p:spPr>
          <a:xfrm>
            <a:off x="1325819" y="3298284"/>
            <a:ext cx="1541124" cy="308224"/>
          </a:xfrm>
          <a:prstGeom prst="fram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CDF0428A-6E7D-4F00-A058-82BCC549EE34}"/>
              </a:ext>
            </a:extLst>
          </p:cNvPr>
          <p:cNvSpPr txBox="1"/>
          <p:nvPr/>
        </p:nvSpPr>
        <p:spPr bwMode="auto">
          <a:xfrm>
            <a:off x="3256908" y="2939416"/>
            <a:ext cx="5862502" cy="1246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+mj-lt"/>
              <a:buAutoNum type="arabicPeriod"/>
              <a:tabLst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Welche Monate gibt es in dem angegebenen Zeitraum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+mj-lt"/>
              <a:buAutoNum type="arabicPeriod"/>
              <a:tabLst/>
            </a:pPr>
            <a:r>
              <a:rPr lang="de-DE" sz="1500" kern="0" dirty="0">
                <a:latin typeface="+mn-lt"/>
              </a:rPr>
              <a:t>Für jeden Monat den jüngsten und ältesten Messwert ermitteln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+mj-lt"/>
              <a:buAutoNum type="arabicPeriod"/>
              <a:tabLst/>
            </a:pPr>
            <a:r>
              <a:rPr lang="de-DE" sz="1500" kern="0" dirty="0">
                <a:latin typeface="+mn-lt"/>
              </a:rPr>
              <a:t>Für jeden Monat den Verbrauch ermitteln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+mj-lt"/>
              <a:buAutoNum type="arabicPeriod"/>
              <a:tabLst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 der </a:t>
            </a:r>
            <a:r>
              <a:rPr kumimoji="0" lang="de-DE" sz="15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vList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„von“, „bis“, „Verbrauch“ und „Einheit“ abspeichern</a:t>
            </a:r>
          </a:p>
        </p:txBody>
      </p:sp>
    </p:spTree>
    <p:extLst>
      <p:ext uri="{BB962C8B-B14F-4D97-AF65-F5344CB8AC3E}">
        <p14:creationId xmlns:p14="http://schemas.microsoft.com/office/powerpoint/2010/main" val="11091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FC03E5B8-D05A-49FE-8AC4-7A12A7A6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4. Live-Demo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C4832306-3DC3-4ADB-B43A-17EA9F36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32AA22C-47B0-4DFA-86B3-E84572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720AA76-6CF7-4BDA-B4FD-D8DBE8139D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C389B4E2-227F-4E9E-95DE-BA14D21F858E}"/>
              </a:ext>
            </a:extLst>
          </p:cNvPr>
          <p:cNvSpPr txBox="1"/>
          <p:nvPr/>
        </p:nvSpPr>
        <p:spPr bwMode="auto">
          <a:xfrm>
            <a:off x="4572000" y="4934310"/>
            <a:ext cx="369684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</a:pPr>
            <a:r>
              <a:rPr lang="de-DE" sz="1400" kern="0" dirty="0">
                <a:latin typeface="+mn-lt"/>
                <a:hlinkClick r:id="rId2"/>
              </a:rPr>
              <a:t>localhost:8080/Kundenportal/welcome.html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6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11480" y="1783080"/>
            <a:ext cx="7962430" cy="2511150"/>
          </a:xfrm>
        </p:spPr>
        <p:txBody>
          <a:bodyPr/>
          <a:lstStyle/>
          <a:p>
            <a:pPr algn="ctr"/>
            <a:r>
              <a:rPr lang="de-DE" sz="3200" dirty="0"/>
              <a:t>Vielen Dank für die Aufmerksamkeit!</a:t>
            </a:r>
          </a:p>
          <a:p>
            <a:pPr algn="ctr"/>
            <a:endParaRPr lang="de-DE" sz="3200" dirty="0"/>
          </a:p>
          <a:p>
            <a:pPr algn="ctr"/>
            <a:r>
              <a:rPr lang="de-DE" sz="3200" dirty="0"/>
              <a:t>Noch Fragen?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15.07.2017</a:t>
            </a:r>
          </a:p>
        </p:txBody>
      </p:sp>
    </p:spTree>
    <p:extLst>
      <p:ext uri="{BB962C8B-B14F-4D97-AF65-F5344CB8AC3E}">
        <p14:creationId xmlns:p14="http://schemas.microsoft.com/office/powerpoint/2010/main" val="39740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99A7D5-0B17-4525-88E5-1530CE06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CC315C0-6AB1-48D3-8370-F3EF8D16C4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12DBA0AA-71BD-44E6-90E2-59361FC5D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6F348AA-519E-497B-9C04-EE56864C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76CA65CB-0989-4E79-952B-CFB61F1A996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3F9ED083-03FA-4F12-8BB4-42548A7B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Funktionen</a:t>
            </a:r>
          </a:p>
          <a:p>
            <a:pPr marL="457200" indent="-457200">
              <a:buAutoNum type="arabicPeriod"/>
            </a:pPr>
            <a:r>
              <a:rPr lang="de-DE" dirty="0"/>
              <a:t>Datenbankmodell</a:t>
            </a:r>
          </a:p>
          <a:p>
            <a:pPr marL="457200" indent="-457200">
              <a:buAutoNum type="arabicPeriod"/>
            </a:pPr>
            <a:r>
              <a:rPr lang="de-DE" dirty="0"/>
              <a:t>Code-Highlights</a:t>
            </a:r>
          </a:p>
          <a:p>
            <a:pPr marL="457200" indent="-457200">
              <a:buAutoNum type="arabicPeriod"/>
            </a:pPr>
            <a:r>
              <a:rPr lang="de-DE" dirty="0"/>
              <a:t>Live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4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FC03E5B8-D05A-49FE-8AC4-7A12A7A6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C4832306-3DC3-4ADB-B43A-17EA9F36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32AA22C-47B0-4DFA-86B3-E84572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720AA76-6CF7-4BDA-B4FD-D8DBE8139D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2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 dirty="0" err="1"/>
              <a:t>Eikemper</a:t>
            </a:r>
            <a:r>
              <a:rPr lang="de-DE" noProof="0" dirty="0"/>
              <a:t> / Lanzrath – Kundenportal für einen Energieversorger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Verwaltung </a:t>
            </a:r>
            <a:r>
              <a:rPr lang="de-DE" dirty="0"/>
              <a:t>von Kundendaten durch den Kunden </a:t>
            </a:r>
            <a:r>
              <a:rPr lang="de-DE" dirty="0" smtClean="0"/>
              <a:t>selbst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Kunden registrieren sich eigenständig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Kunden können ihre Daten selbst pflegen:</a:t>
            </a:r>
          </a:p>
          <a:p>
            <a:pPr marL="712788" lvl="2" indent="-3492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personenbezogenen Daten</a:t>
            </a:r>
          </a:p>
          <a:p>
            <a:pPr marL="712788" lvl="2" indent="-3492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Entnahmestellen </a:t>
            </a:r>
          </a:p>
          <a:p>
            <a:pPr marL="712788" lvl="2" indent="-3492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Zähler</a:t>
            </a:r>
          </a:p>
          <a:p>
            <a:pPr marL="712788" lvl="2" indent="-3492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Zählerstände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Verbrauch berechnen und visualisieren</a:t>
            </a:r>
            <a:endParaRPr lang="de-DE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11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Einloggen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Anlegen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Daten ändern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Passwort ändern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C9DA88D0-7A9F-4167-BEDE-54B72C84CC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0872" y="1053142"/>
            <a:ext cx="28670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7C25DB53-77E2-488A-B47E-9F424C88DC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425" y="3205792"/>
            <a:ext cx="262255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BA429764-153F-412B-A552-F33D3CC720A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23300" y="3205792"/>
            <a:ext cx="2045335" cy="3011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B6F240A0-115B-4AB6-9168-584650DDE1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89960" y="3205792"/>
            <a:ext cx="222885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2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Entnahmestelle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Anlegen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Ändern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Löschen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2612802E-52DD-4996-B654-14388C66BC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310" y="2443171"/>
            <a:ext cx="2901950" cy="2214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AB50CD78-33AC-4A6D-AE62-59263CD95B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7596" y="2989343"/>
            <a:ext cx="3275330" cy="264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412" y="1052232"/>
            <a:ext cx="4948797" cy="4035586"/>
          </a:xfrm>
          <a:prstGeom prst="rect">
            <a:avLst/>
          </a:pr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60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Zähler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Anlegen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Ändern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Löschen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242DB51F-29D4-47A5-8FB8-7852F6A3B7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921" y="2717676"/>
            <a:ext cx="2660650" cy="1395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86683D1D-6639-4244-854A-A015FFA3811A}"/>
              </a:ext>
            </a:extLst>
          </p:cNvPr>
          <p:cNvPicPr/>
          <p:nvPr/>
        </p:nvPicPr>
        <p:blipFill rotWithShape="1">
          <a:blip r:embed="rId3"/>
          <a:srcRect t="7486" b="5677"/>
          <a:stretch/>
        </p:blipFill>
        <p:spPr>
          <a:xfrm>
            <a:off x="932842" y="3244527"/>
            <a:ext cx="2660650" cy="1395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412" y="1052232"/>
            <a:ext cx="4948797" cy="4035586"/>
          </a:xfrm>
          <a:prstGeom prst="rect">
            <a:avLst/>
          </a:pr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08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=""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Messwerte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Anlegen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Ändern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Löschen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Exportieren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Verbräuche anzeigen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69" y="1053652"/>
            <a:ext cx="4940571" cy="3787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24" y="5013235"/>
            <a:ext cx="7449951" cy="1335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66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FC03E5B8-D05A-49FE-8AC4-7A12A7A6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 Datenbankmodell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="" xmlns:a16="http://schemas.microsoft.com/office/drawing/2014/main" id="{C4832306-3DC3-4ADB-B43A-17EA9F36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32AA22C-47B0-4DFA-86B3-E84572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Eikemper / Lanzrath – Kundenportal für einen Energieversorger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720AA76-6CF7-4BDA-B4FD-D8DBE8139D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2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Vorlage_der_FOM_Stand-Mai2014">
  <a:themeElements>
    <a:clrScheme name="FOM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12700">
          <a:solidFill>
            <a:schemeClr val="accent1"/>
          </a:solidFill>
        </a:ln>
        <a:effectLst/>
        <a:ex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Vorlage_der_FOM_Stand-Mai2014" id="{C4328E12-4745-4610-8E19-EDA973E2D77F}" vid="{D2925A44-1B7D-4498-9766-D61C67E122CE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PPT-Vorlage_der_FOM_Stand-Mai2014</Template>
  <TotalTime>0</TotalTime>
  <Words>504</Words>
  <Application>Microsoft Office PowerPoint</Application>
  <PresentationFormat>Bildschirmpräsentation (4:3)</PresentationFormat>
  <Paragraphs>254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Times New Roman</vt:lpstr>
      <vt:lpstr>Wingdings</vt:lpstr>
      <vt:lpstr>PPT-Vorlage_der_FOM_Stand-Mai2014</vt:lpstr>
      <vt:lpstr>PowerPoint-Präsentation</vt:lpstr>
      <vt:lpstr>Kundenportal für einen Energieversorger</vt:lpstr>
      <vt:lpstr>PowerPoint-Präsentation</vt:lpstr>
      <vt:lpstr>Kundenportal für einen Energieversorger</vt:lpstr>
      <vt:lpstr>Kundenportal für einen Energieversorger</vt:lpstr>
      <vt:lpstr>Kundenportal für einen Energieversorger</vt:lpstr>
      <vt:lpstr>Kundenportal für einen Energieversorger</vt:lpstr>
      <vt:lpstr>Kundenportal für einen Energieversorger</vt:lpstr>
      <vt:lpstr>PowerPoint-Präsentation</vt:lpstr>
      <vt:lpstr>Kundenportal für einen Energieversorger</vt:lpstr>
      <vt:lpstr>PowerPoint-Präsentation</vt:lpstr>
      <vt:lpstr>Kundenportal für einen Energieversorger</vt:lpstr>
      <vt:lpstr>Kundenportal für einen Energieversorger</vt:lpstr>
      <vt:lpstr>Kundenportal für einen Energieversorger</vt:lpstr>
      <vt:lpstr>Kundenportal für einen Energieversorger</vt:lpstr>
      <vt:lpstr>Kundenportal für einen Energieversorger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Joachim Koch</dc:creator>
  <cp:lastModifiedBy>Markus Lanzrath</cp:lastModifiedBy>
  <cp:revision>69</cp:revision>
  <cp:lastPrinted>2013-02-22T13:48:11Z</cp:lastPrinted>
  <dcterms:created xsi:type="dcterms:W3CDTF">2015-09-29T10:22:56Z</dcterms:created>
  <dcterms:modified xsi:type="dcterms:W3CDTF">2017-07-14T17:43:55Z</dcterms:modified>
  <cp:version>20140523</cp:version>
</cp:coreProperties>
</file>