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1" r:id="rId2"/>
    <p:sldId id="343" r:id="rId3"/>
    <p:sldId id="344" r:id="rId4"/>
    <p:sldId id="345" r:id="rId5"/>
    <p:sldId id="346" r:id="rId6"/>
    <p:sldId id="347" r:id="rId7"/>
    <p:sldId id="348" r:id="rId8"/>
    <p:sldId id="352" r:id="rId9"/>
    <p:sldId id="349" r:id="rId10"/>
    <p:sldId id="353" r:id="rId11"/>
    <p:sldId id="350" r:id="rId12"/>
    <p:sldId id="351" r:id="rId13"/>
    <p:sldId id="355" r:id="rId14"/>
    <p:sldId id="356" r:id="rId15"/>
    <p:sldId id="354" r:id="rId16"/>
    <p:sldId id="342" r:id="rId1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D9B2F89-2333-4161-832A-C7F2B75BA17A}">
          <p14:sldIdLst>
            <p14:sldId id="301"/>
            <p14:sldId id="343"/>
            <p14:sldId id="344"/>
            <p14:sldId id="345"/>
            <p14:sldId id="346"/>
            <p14:sldId id="347"/>
            <p14:sldId id="348"/>
            <p14:sldId id="352"/>
            <p14:sldId id="349"/>
            <p14:sldId id="353"/>
            <p14:sldId id="350"/>
            <p14:sldId id="351"/>
            <p14:sldId id="355"/>
            <p14:sldId id="356"/>
            <p14:sldId id="354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10">
          <p15:clr>
            <a:srgbClr val="A4A3A4"/>
          </p15:clr>
        </p15:guide>
        <p15:guide id="2" orient="horz" pos="77">
          <p15:clr>
            <a:srgbClr val="A4A3A4"/>
          </p15:clr>
        </p15:guide>
        <p15:guide id="3" orient="horz" pos="4057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4269" userDrawn="1">
          <p15:clr>
            <a:srgbClr val="A4A3A4"/>
          </p15:clr>
        </p15:guide>
        <p15:guide id="6" pos="5232">
          <p15:clr>
            <a:srgbClr val="A4A3A4"/>
          </p15:clr>
        </p15:guide>
        <p15:guide id="7" pos="2659">
          <p15:clr>
            <a:srgbClr val="A4A3A4"/>
          </p15:clr>
        </p15:guide>
        <p15:guide id="8" pos="5683">
          <p15:clr>
            <a:srgbClr val="A4A3A4"/>
          </p15:clr>
        </p15:guide>
        <p15:guide id="9" pos="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B31"/>
    <a:srgbClr val="FBFBFB"/>
    <a:srgbClr val="99FF99"/>
    <a:srgbClr val="292929"/>
    <a:srgbClr val="23A092"/>
    <a:srgbClr val="1C1C1C"/>
    <a:srgbClr val="00998A"/>
    <a:srgbClr val="00CC00"/>
    <a:srgbClr val="339933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4919" autoAdjust="0"/>
  </p:normalViewPr>
  <p:slideViewPr>
    <p:cSldViewPr snapToGrid="0" snapToObjects="1" showGuides="1">
      <p:cViewPr varScale="1">
        <p:scale>
          <a:sx n="93" d="100"/>
          <a:sy n="93" d="100"/>
        </p:scale>
        <p:origin x="1968" y="90"/>
      </p:cViewPr>
      <p:guideLst>
        <p:guide orient="horz" pos="610"/>
        <p:guide orient="horz" pos="77"/>
        <p:guide orient="horz" pos="4057"/>
        <p:guide orient="horz" pos="2160"/>
        <p:guide orient="horz" pos="4269"/>
        <p:guide pos="5232"/>
        <p:guide pos="2659"/>
        <p:guide pos="5683"/>
        <p:guide pos="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2820" y="90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958" cy="49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717" y="1"/>
            <a:ext cx="2944958" cy="49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6BD0E7-B498-498D-81E0-9539C786D636}" type="datetime1">
              <a:rPr lang="de-DE" smtClean="0"/>
              <a:t>13.07.2017</a:t>
            </a:fld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630"/>
            <a:ext cx="2944958" cy="4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717" y="9430630"/>
            <a:ext cx="2944958" cy="4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C7157A5-FB16-48B7-B216-6660B3138BE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684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958" cy="49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717" y="1"/>
            <a:ext cx="2944958" cy="49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460859-0048-49A2-A111-F38D8EAED298}" type="datetime1">
              <a:rPr lang="de-DE" smtClean="0"/>
              <a:t>13.07.2017</a:t>
            </a:fld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42" y="4714507"/>
            <a:ext cx="4985393" cy="446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630"/>
            <a:ext cx="2944958" cy="4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717" y="9430630"/>
            <a:ext cx="2944958" cy="49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3" tIns="46551" rIns="93103" bIns="465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B6D199-8F06-4346-AE65-F23F023EED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1183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Herzlich Willkommen</a:t>
            </a:r>
            <a:r>
              <a:rPr lang="de-DE" baseline="0" dirty="0"/>
              <a:t> zur Präsentation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7B08C3-6E22-4133-912D-9FF74ABF0D0F}" type="datetime1">
              <a:rPr lang="de-DE" smtClean="0"/>
              <a:t>13.07.2017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B6D199-8F06-4346-AE65-F23F023EED68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78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:\Projektorganisation\Allgemein\Vorlagen\Logos\Initiale\FOM_Initial_20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92075"/>
            <a:ext cx="744537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11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396851" y="3863556"/>
            <a:ext cx="8022566" cy="1354301"/>
          </a:xfrm>
        </p:spPr>
        <p:txBody>
          <a:bodyPr rIns="108000" anchor="b">
            <a:noAutofit/>
          </a:bodyPr>
          <a:lstStyle>
            <a:lvl1pPr algn="r">
              <a:buFontTx/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Modulname/Veranstaltung</a:t>
            </a:r>
          </a:p>
        </p:txBody>
      </p:sp>
      <p:sp>
        <p:nvSpPr>
          <p:cNvPr id="17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96851" y="5750928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Vortragende/r</a:t>
            </a:r>
          </a:p>
        </p:txBody>
      </p:sp>
      <p:sp>
        <p:nvSpPr>
          <p:cNvPr id="18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396851" y="5218247"/>
            <a:ext cx="8022566" cy="361920"/>
          </a:xfrm>
        </p:spPr>
        <p:txBody>
          <a:bodyPr rIns="108000">
            <a:noAutofit/>
          </a:bodyPr>
          <a:lstStyle>
            <a:lvl1pPr algn="r">
              <a:buFontTx/>
              <a:buNone/>
              <a:defRPr sz="1800" b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ggfs. Untertitel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6" hasCustomPrompt="1"/>
          </p:nvPr>
        </p:nvSpPr>
        <p:spPr>
          <a:xfrm>
            <a:off x="217488" y="119857"/>
            <a:ext cx="4448175" cy="720000"/>
          </a:xfrm>
          <a:ln>
            <a:noFill/>
          </a:ln>
        </p:spPr>
        <p:txBody>
          <a:bodyPr anchor="ctr"/>
          <a:lstStyle>
            <a:lvl1pPr>
              <a:buNone/>
              <a:defRPr sz="1400" baseline="0"/>
            </a:lvl1pPr>
          </a:lstStyle>
          <a:p>
            <a:r>
              <a:rPr lang="de-DE" dirty="0"/>
              <a:t>Institutslogo (optional)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1126" y="129944"/>
            <a:ext cx="706038" cy="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63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noProof="0" dirty="0" err="1"/>
              <a:t>Eikemper</a:t>
            </a:r>
            <a:r>
              <a:rPr lang="de-DE" noProof="0" dirty="0"/>
              <a:t> / Lanzrath – Kundenportal für einen Energieversorger</a:t>
            </a:r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dirty="0"/>
              <a:t>15.07.2017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587258" y="3683480"/>
            <a:ext cx="6786652" cy="1250830"/>
          </a:xfrm>
        </p:spPr>
        <p:txBody>
          <a:bodyPr anchor="b"/>
          <a:lstStyle>
            <a:lvl1pPr algn="r">
              <a:buClr>
                <a:srgbClr val="23A092"/>
              </a:buClr>
              <a:buFont typeface="Wingdings" pitchFamily="2" charset="2"/>
              <a:buNone/>
              <a:defRPr sz="2400" b="1">
                <a:solidFill>
                  <a:schemeClr val="accent1"/>
                </a:solidFill>
              </a:defRPr>
            </a:lvl1pPr>
            <a:lvl2pPr marL="631825" indent="-285750">
              <a:buClr>
                <a:srgbClr val="23A092"/>
              </a:buClr>
              <a:buSzPct val="80000"/>
              <a:buFont typeface="Wingdings" pitchFamily="2" charset="2"/>
              <a:buNone/>
              <a:defRPr sz="1600">
                <a:solidFill>
                  <a:srgbClr val="23A092"/>
                </a:solidFill>
              </a:defRPr>
            </a:lvl2pPr>
            <a:lvl3pPr marL="900113" indent="-269875">
              <a:buClr>
                <a:srgbClr val="23A092"/>
              </a:buClr>
              <a:buSzPct val="70000"/>
              <a:buFont typeface="Wingdings" pitchFamily="2" charset="2"/>
              <a:buNone/>
              <a:defRPr sz="1600">
                <a:solidFill>
                  <a:srgbClr val="1C1C1C"/>
                </a:solidFill>
              </a:defRPr>
            </a:lvl3pPr>
            <a:lvl4pPr marL="1165225" indent="-268288">
              <a:buClr>
                <a:srgbClr val="23A092"/>
              </a:buClr>
              <a:buSzPct val="60000"/>
              <a:buFont typeface="Wingdings" pitchFamily="2" charset="2"/>
              <a:buNone/>
              <a:defRPr sz="1500">
                <a:solidFill>
                  <a:srgbClr val="23A092"/>
                </a:solidFill>
              </a:defRPr>
            </a:lvl4pPr>
            <a:lvl5pPr marL="1527175" indent="-268288">
              <a:buClr>
                <a:srgbClr val="23A092"/>
              </a:buClr>
              <a:buSzPct val="50000"/>
              <a:buFont typeface="Wingdings" pitchFamily="2" charset="2"/>
              <a:buNone/>
              <a:defRPr sz="1500">
                <a:solidFill>
                  <a:srgbClr val="1C1C1C"/>
                </a:solidFill>
              </a:defRPr>
            </a:lvl5pPr>
          </a:lstStyle>
          <a:p>
            <a:pPr lvl="0"/>
            <a:r>
              <a:rPr lang="de-DE" dirty="0"/>
              <a:t>Zwischenüberschrift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Eikemper</a:t>
            </a:r>
            <a:r>
              <a:rPr lang="en-US" dirty="0"/>
              <a:t> / Lanzrath – </a:t>
            </a:r>
            <a:r>
              <a:rPr lang="en-US" dirty="0" err="1"/>
              <a:t>Kundenportal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Energieversorger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dirty="0"/>
              <a:t>15.07.2017</a:t>
            </a:r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/>
          <p:nvPr userDrawn="1"/>
        </p:nvCxnSpPr>
        <p:spPr>
          <a:xfrm>
            <a:off x="4202884" y="906011"/>
            <a:ext cx="0" cy="558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Markus Lanzrath - Getting Things Done</a:t>
            </a:r>
            <a:endParaRPr lang="de-DE" dirty="0"/>
          </a:p>
        </p:txBody>
      </p:sp>
      <p:sp>
        <p:nvSpPr>
          <p:cNvPr id="15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31.10.2015</a:t>
            </a:r>
            <a:endParaRPr lang="de-DE" dirty="0"/>
          </a:p>
        </p:txBody>
      </p:sp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4177433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02884" y="971550"/>
            <a:ext cx="4177433" cy="537749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138113" y="3713948"/>
            <a:ext cx="81598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Markus Lanzrath - Getting Things Done</a:t>
            </a:r>
            <a:endParaRPr lang="de-DE" dirty="0"/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31.10.2015</a:t>
            </a: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2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1" y="971550"/>
            <a:ext cx="8315181" cy="274239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idx="14" hasCustomPrompt="1"/>
          </p:nvPr>
        </p:nvSpPr>
        <p:spPr>
          <a:xfrm>
            <a:off x="25451" y="3721095"/>
            <a:ext cx="8315181" cy="274239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 userDrawn="1"/>
        </p:nvCxnSpPr>
        <p:spPr>
          <a:xfrm>
            <a:off x="4210891" y="914400"/>
            <a:ext cx="0" cy="54292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138113" y="3714019"/>
            <a:ext cx="81819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Markus Lanzrath - Getting Things Done</a:t>
            </a:r>
            <a:endParaRPr lang="de-DE" dirty="0"/>
          </a:p>
        </p:txBody>
      </p:sp>
      <p:sp>
        <p:nvSpPr>
          <p:cNvPr id="2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31.10.2015</a:t>
            </a:r>
            <a:endParaRPr lang="de-DE" dirty="0"/>
          </a:p>
        </p:txBody>
      </p:sp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1756" y="440036"/>
            <a:ext cx="7950708" cy="360064"/>
          </a:xfrm>
        </p:spPr>
        <p:txBody>
          <a:bodyPr anchor="t"/>
          <a:lstStyle>
            <a:lvl1pPr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25452" y="971550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26818" y="971550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30" name="Inhaltsplatzhalter 2"/>
          <p:cNvSpPr>
            <a:spLocks noGrp="1"/>
          </p:cNvSpPr>
          <p:nvPr>
            <p:ph idx="15" hasCustomPrompt="1"/>
          </p:nvPr>
        </p:nvSpPr>
        <p:spPr>
          <a:xfrm>
            <a:off x="25452" y="3715304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31" name="Inhaltsplatzhalter 2"/>
          <p:cNvSpPr>
            <a:spLocks noGrp="1"/>
          </p:cNvSpPr>
          <p:nvPr>
            <p:ph idx="16" hasCustomPrompt="1"/>
          </p:nvPr>
        </p:nvSpPr>
        <p:spPr>
          <a:xfrm>
            <a:off x="4226818" y="3715304"/>
            <a:ext cx="4185440" cy="2742469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0" indent="-269875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268288" indent="0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271463" indent="2698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1600" b="0" baseline="0">
                <a:solidFill>
                  <a:schemeClr val="tx1"/>
                </a:solidFill>
              </a:defRPr>
            </a:lvl5pPr>
            <a:lvl6pPr marL="541338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514349"/>
            <a:ext cx="8089105" cy="3286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756" y="173038"/>
            <a:ext cx="7936302" cy="356288"/>
          </a:xfrm>
          <a:prstGeom prst="rect">
            <a:avLst/>
          </a:prstGeom>
        </p:spPr>
        <p:txBody>
          <a:bodyPr anchor="b"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80" y="859256"/>
            <a:ext cx="8340632" cy="5712640"/>
          </a:xfrm>
        </p:spPr>
        <p:txBody>
          <a:bodyPr/>
          <a:lstStyle>
            <a:lvl1pPr marL="1588" indent="0">
              <a:spcBef>
                <a:spcPts val="1200"/>
              </a:spcBef>
              <a:spcAft>
                <a:spcPts val="600"/>
              </a:spcAft>
              <a:buClr>
                <a:srgbClr val="23A092"/>
              </a:buClr>
              <a:buFont typeface="Wingdings" pitchFamily="2" charset="2"/>
              <a:buNone/>
              <a:defRPr sz="2000" b="1">
                <a:solidFill>
                  <a:schemeClr val="accent1"/>
                </a:solidFill>
              </a:defRPr>
            </a:lvl1pPr>
            <a:lvl2pPr marL="1588" indent="0" algn="just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1800">
                <a:solidFill>
                  <a:schemeClr val="tx1"/>
                </a:solidFill>
              </a:defRPr>
            </a:lvl2pPr>
            <a:lvl3pPr marL="269875" indent="-2698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1800" b="0" baseline="0">
                <a:solidFill>
                  <a:schemeClr val="tx1"/>
                </a:solidFill>
              </a:defRPr>
            </a:lvl3pPr>
            <a:lvl4pPr marL="546100" indent="-268288"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1800" baseline="0">
                <a:solidFill>
                  <a:schemeClr val="tx1"/>
                </a:solidFill>
              </a:defRPr>
            </a:lvl4pPr>
            <a:lvl5pPr marL="536575" indent="-269875" algn="l" rtl="0" eaLnBrk="1" fontAlgn="base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lang="de-DE" sz="1600" b="0" baseline="0" dirty="0" smtClean="0">
                <a:solidFill>
                  <a:schemeClr val="tx1"/>
                </a:solidFill>
                <a:latin typeface="+mn-lt"/>
              </a:defRPr>
            </a:lvl5pPr>
            <a:lvl6pPr marL="536575" indent="0" algn="l" rtl="0" eaLnBrk="1" fontAlgn="base" hangingPunct="1">
              <a:spcBef>
                <a:spcPts val="0"/>
              </a:spcBef>
              <a:spcAft>
                <a:spcPts val="600"/>
              </a:spcAft>
              <a:buNone/>
              <a:defRPr lang="de-DE" sz="1600" b="0" baseline="0" dirty="0">
                <a:solidFill>
                  <a:schemeClr val="tx1"/>
                </a:solidFill>
                <a:latin typeface="+mn-lt"/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288" y="495599"/>
            <a:ext cx="7943889" cy="360064"/>
          </a:xfrm>
          <a:noFill/>
        </p:spPr>
        <p:txBody>
          <a:bodyPr anchor="t"/>
          <a:lstStyle>
            <a:lvl1pPr>
              <a:buNone/>
              <a:defRPr sz="18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Markus Lanzrath - Getting Things Done</a:t>
            </a:r>
            <a:endParaRPr lang="de-DE" dirty="0"/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31.10.2015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89434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0700" y="6571896"/>
            <a:ext cx="5562600" cy="283234"/>
          </a:xfrm>
          <a:prstGeom prst="rect">
            <a:avLst/>
          </a:prstGeom>
          <a:ln/>
        </p:spPr>
        <p:txBody>
          <a:bodyPr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Markus Lanzrath - Getting Things Done</a:t>
            </a:r>
            <a:endParaRPr lang="de-DE" dirty="0"/>
          </a:p>
        </p:txBody>
      </p:sp>
      <p:sp>
        <p:nvSpPr>
          <p:cNvPr id="9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7940" y="6571896"/>
            <a:ext cx="1524000" cy="283234"/>
          </a:xfrm>
          <a:prstGeom prst="rect">
            <a:avLst/>
          </a:prstGeom>
          <a:ln/>
        </p:spPr>
        <p:txBody>
          <a:bodyPr/>
          <a:lstStyle>
            <a:lvl1pPr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31.10.2015</a:t>
            </a:r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5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660" y="992038"/>
            <a:ext cx="8803137" cy="517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Rechteck 14"/>
          <p:cNvSpPr/>
          <p:nvPr/>
        </p:nvSpPr>
        <p:spPr>
          <a:xfrm>
            <a:off x="122238" y="823066"/>
            <a:ext cx="7966867" cy="1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22238" y="6557906"/>
            <a:ext cx="7966867" cy="144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1126" y="129944"/>
            <a:ext cx="706038" cy="70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5" r:id="rId2"/>
    <p:sldLayoutId id="2147483749" r:id="rId3"/>
    <p:sldLayoutId id="2147483746" r:id="rId4"/>
    <p:sldLayoutId id="2147483748" r:id="rId5"/>
    <p:sldLayoutId id="2147483747" r:id="rId6"/>
    <p:sldLayoutId id="2147483750" r:id="rId7"/>
    <p:sldLayoutId id="2147483751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3A09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-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+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o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localhost:8080/Kundenportal/welcome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Kundenportal für einen </a:t>
            </a:r>
            <a:r>
              <a:rPr lang="de-DE" dirty="0" err="1"/>
              <a:t>Energeiversorger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Andreas </a:t>
            </a:r>
            <a:r>
              <a:rPr lang="de-DE" dirty="0" err="1"/>
              <a:t>Eikemper</a:t>
            </a:r>
            <a:r>
              <a:rPr lang="de-DE" dirty="0"/>
              <a:t> - 360119</a:t>
            </a:r>
          </a:p>
          <a:p>
            <a:r>
              <a:rPr lang="de-DE" dirty="0"/>
              <a:t>Markus Lanzrath - 367842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03E5B8-D05A-49FE-8AC4-7A12A7A6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3. Code-Highlights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832306-3DC3-4ADB-B43A-17EA9F362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2AA22C-47B0-4DFA-86B3-E84572B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Eikemper / Lanzrath – Kundenportal für einen Energieversorger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0AA76-6CF7-4BDA-B4FD-D8DBE8139D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184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Code-Highlights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PersonDataBuffer</a:t>
            </a:r>
            <a:endParaRPr lang="de-DE" dirty="0"/>
          </a:p>
          <a:p>
            <a:pPr lvl="2"/>
            <a:r>
              <a:rPr lang="de-DE" b="0" dirty="0">
                <a:solidFill>
                  <a:schemeClr val="tx1"/>
                </a:solidFill>
              </a:rPr>
              <a:t>Klasse die alle Daten des Kunden beinhaltet.</a:t>
            </a:r>
          </a:p>
          <a:p>
            <a:pPr lvl="2"/>
            <a:r>
              <a:rPr lang="de-DE" b="0" dirty="0">
                <a:solidFill>
                  <a:schemeClr val="tx1"/>
                </a:solidFill>
              </a:rPr>
              <a:t>Wird zur Authentifizierung von Zugriffen genutzt.</a:t>
            </a:r>
          </a:p>
          <a:p>
            <a:endParaRPr lang="de-DE" b="0" dirty="0">
              <a:solidFill>
                <a:schemeClr val="tx1"/>
              </a:solidFill>
            </a:endParaRPr>
          </a:p>
          <a:p>
            <a:r>
              <a:rPr lang="en-US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if ( </a:t>
            </a:r>
            <a:r>
              <a:rPr lang="en-US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pdbuffer.checkEntnahmestelle</a:t>
            </a:r>
            <a:r>
              <a:rPr lang="en-US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en-US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request.getParameter</a:t>
            </a:r>
            <a:r>
              <a:rPr lang="en-US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("</a:t>
            </a:r>
            <a:r>
              <a:rPr lang="en-US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eid</a:t>
            </a:r>
            <a:r>
              <a:rPr lang="en-US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"))== false){</a:t>
            </a:r>
          </a:p>
          <a:p>
            <a:pPr lvl="3"/>
            <a:r>
              <a:rPr lang="de-DE" sz="1100" dirty="0" err="1">
                <a:solidFill>
                  <a:schemeClr val="tx1"/>
                </a:solidFill>
                <a:latin typeface="Cambria" panose="02040503050406030204" pitchFamily="18" charset="0"/>
              </a:rPr>
              <a:t>response.sendRedirect</a:t>
            </a:r>
            <a:r>
              <a:rPr lang="de-DE" sz="1100" dirty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de-DE" sz="1100" dirty="0" err="1">
                <a:solidFill>
                  <a:schemeClr val="tx1"/>
                </a:solidFill>
                <a:latin typeface="Cambria" panose="02040503050406030204" pitchFamily="18" charset="0"/>
              </a:rPr>
              <a:t>request.getContextPath</a:t>
            </a:r>
            <a:r>
              <a:rPr lang="de-DE" sz="1100" dirty="0">
                <a:solidFill>
                  <a:schemeClr val="tx1"/>
                </a:solidFill>
                <a:latin typeface="Cambria" panose="02040503050406030204" pitchFamily="18" charset="0"/>
              </a:rPr>
              <a:t>() + "/welcome.html");</a:t>
            </a:r>
          </a:p>
          <a:p>
            <a:pPr lvl="3"/>
            <a:r>
              <a:rPr lang="de-DE" sz="1100" dirty="0" err="1">
                <a:solidFill>
                  <a:schemeClr val="tx1"/>
                </a:solidFill>
                <a:latin typeface="Cambria" panose="02040503050406030204" pitchFamily="18" charset="0"/>
              </a:rPr>
              <a:t>forward</a:t>
            </a:r>
            <a:r>
              <a:rPr lang="de-DE" sz="1100" dirty="0">
                <a:solidFill>
                  <a:schemeClr val="tx1"/>
                </a:solidFill>
                <a:latin typeface="Cambria" panose="02040503050406030204" pitchFamily="18" charset="0"/>
              </a:rPr>
              <a:t>=null;</a:t>
            </a:r>
          </a:p>
          <a:p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else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{</a:t>
            </a:r>
          </a:p>
          <a:p>
            <a:pPr lvl="3"/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EStellenForm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eForm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 = 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new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EStellenForm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pdbuffer.getEntnahmestelle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Integer.parseInt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request.getParameter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("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eid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"))));</a:t>
            </a:r>
          </a:p>
          <a:p>
            <a:pPr lvl="3"/>
            <a:r>
              <a:rPr lang="de-DE" sz="1100" dirty="0" err="1">
                <a:solidFill>
                  <a:schemeClr val="tx1"/>
                </a:solidFill>
                <a:latin typeface="Cambria" panose="02040503050406030204" pitchFamily="18" charset="0"/>
              </a:rPr>
              <a:t>request.setAttribute</a:t>
            </a:r>
            <a:r>
              <a:rPr lang="de-DE" sz="1100" dirty="0">
                <a:solidFill>
                  <a:schemeClr val="tx1"/>
                </a:solidFill>
                <a:latin typeface="Cambria" panose="02040503050406030204" pitchFamily="18" charset="0"/>
              </a:rPr>
              <a:t>("</a:t>
            </a:r>
            <a:r>
              <a:rPr lang="de-DE" sz="1100" dirty="0" err="1">
                <a:solidFill>
                  <a:schemeClr val="tx1"/>
                </a:solidFill>
                <a:latin typeface="Cambria" panose="02040503050406030204" pitchFamily="18" charset="0"/>
              </a:rPr>
              <a:t>eform</a:t>
            </a:r>
            <a:r>
              <a:rPr lang="de-DE" sz="1100" dirty="0">
                <a:solidFill>
                  <a:schemeClr val="tx1"/>
                </a:solidFill>
                <a:latin typeface="Cambria" panose="02040503050406030204" pitchFamily="18" charset="0"/>
              </a:rPr>
              <a:t>",</a:t>
            </a:r>
            <a:r>
              <a:rPr lang="de-DE" sz="1100" dirty="0" err="1">
                <a:solidFill>
                  <a:schemeClr val="tx1"/>
                </a:solidFill>
                <a:latin typeface="Cambria" panose="02040503050406030204" pitchFamily="18" charset="0"/>
              </a:rPr>
              <a:t>eForm</a:t>
            </a:r>
            <a:r>
              <a:rPr lang="de-DE" sz="1100" dirty="0">
                <a:solidFill>
                  <a:schemeClr val="tx1"/>
                </a:solidFill>
                <a:latin typeface="Cambria" panose="02040503050406030204" pitchFamily="18" charset="0"/>
              </a:rPr>
              <a:t>);</a:t>
            </a:r>
          </a:p>
          <a:p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  <a:endParaRPr lang="de-DE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1"/>
            <a:endParaRPr lang="de-DE" sz="11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0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Code-Highlights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1" y="971550"/>
            <a:ext cx="9005533" cy="5377492"/>
          </a:xfrm>
        </p:spPr>
        <p:txBody>
          <a:bodyPr/>
          <a:lstStyle/>
          <a:p>
            <a:r>
              <a:rPr lang="de-DE" dirty="0"/>
              <a:t>Validation von Messwerten</a:t>
            </a:r>
          </a:p>
          <a:p>
            <a:pPr lvl="2"/>
            <a:r>
              <a:rPr lang="de-DE" dirty="0"/>
              <a:t>Abgeschickte Form wird auf Fehler überprüft</a:t>
            </a:r>
            <a:r>
              <a:rPr lang="de-DE" b="0" dirty="0">
                <a:solidFill>
                  <a:schemeClr val="tx1"/>
                </a:solidFill>
              </a:rPr>
              <a:t>.</a:t>
            </a:r>
          </a:p>
          <a:p>
            <a:pPr lvl="2" indent="0" defTabSz="53975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dirty="0" err="1">
                <a:latin typeface="Cambria" panose="02040503050406030204" pitchFamily="18" charset="0"/>
              </a:rPr>
              <a:t>public</a:t>
            </a:r>
            <a:r>
              <a:rPr lang="de-DE" sz="1100" dirty="0">
                <a:latin typeface="Cambria" panose="02040503050406030204" pitchFamily="18" charset="0"/>
              </a:rPr>
              <a:t> </a:t>
            </a:r>
            <a:r>
              <a:rPr lang="de-DE" sz="1100" dirty="0" err="1">
                <a:latin typeface="Cambria" panose="02040503050406030204" pitchFamily="18" charset="0"/>
              </a:rPr>
              <a:t>void</a:t>
            </a:r>
            <a:r>
              <a:rPr lang="de-DE" sz="1100" dirty="0">
                <a:latin typeface="Cambria" panose="02040503050406030204" pitchFamily="18" charset="0"/>
              </a:rPr>
              <a:t> </a:t>
            </a:r>
            <a:r>
              <a:rPr lang="de-DE" sz="1100" dirty="0" err="1">
                <a:latin typeface="Cambria" panose="02040503050406030204" pitchFamily="18" charset="0"/>
              </a:rPr>
              <a:t>validate</a:t>
            </a:r>
            <a:r>
              <a:rPr lang="de-DE" sz="1100" dirty="0">
                <a:latin typeface="Cambria" panose="02040503050406030204" pitchFamily="18" charset="0"/>
              </a:rPr>
              <a:t>(List&lt;Message&gt; </a:t>
            </a:r>
            <a:r>
              <a:rPr lang="de-DE" sz="1100" dirty="0" err="1">
                <a:latin typeface="Cambria" panose="02040503050406030204" pitchFamily="18" charset="0"/>
              </a:rPr>
              <a:t>errors</a:t>
            </a:r>
            <a:r>
              <a:rPr lang="de-DE" sz="1100" dirty="0">
                <a:latin typeface="Cambria" panose="02040503050406030204" pitchFamily="18" charset="0"/>
              </a:rPr>
              <a:t>, List&lt;Messwert&gt; </a:t>
            </a:r>
            <a:r>
              <a:rPr lang="de-DE" sz="1100" dirty="0" err="1">
                <a:latin typeface="Cambria" panose="02040503050406030204" pitchFamily="18" charset="0"/>
              </a:rPr>
              <a:t>mList</a:t>
            </a:r>
            <a:r>
              <a:rPr lang="de-DE" sz="1100" dirty="0">
                <a:latin typeface="Cambria" panose="02040503050406030204" pitchFamily="18" charset="0"/>
              </a:rPr>
              <a:t>){ 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…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Messwert last = </a:t>
            </a:r>
            <a:r>
              <a:rPr lang="de-DE" sz="1100" dirty="0" err="1">
                <a:latin typeface="Cambria" panose="02040503050406030204" pitchFamily="18" charset="0"/>
              </a:rPr>
              <a:t>new</a:t>
            </a:r>
            <a:r>
              <a:rPr lang="de-DE" sz="1100" dirty="0">
                <a:latin typeface="Cambria" panose="02040503050406030204" pitchFamily="18" charset="0"/>
              </a:rPr>
              <a:t> Messwert();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Messwert </a:t>
            </a:r>
            <a:r>
              <a:rPr lang="de-DE" sz="1100" dirty="0" err="1">
                <a:latin typeface="Cambria" panose="02040503050406030204" pitchFamily="18" charset="0"/>
              </a:rPr>
              <a:t>next</a:t>
            </a:r>
            <a:r>
              <a:rPr lang="de-DE" sz="1100" dirty="0">
                <a:latin typeface="Cambria" panose="02040503050406030204" pitchFamily="18" charset="0"/>
              </a:rPr>
              <a:t> = </a:t>
            </a:r>
            <a:r>
              <a:rPr lang="de-DE" sz="1100" dirty="0" err="1">
                <a:latin typeface="Cambria" panose="02040503050406030204" pitchFamily="18" charset="0"/>
              </a:rPr>
              <a:t>new</a:t>
            </a:r>
            <a:r>
              <a:rPr lang="de-DE" sz="1100" dirty="0">
                <a:latin typeface="Cambria" panose="02040503050406030204" pitchFamily="18" charset="0"/>
              </a:rPr>
              <a:t> Messwert();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 err="1">
                <a:latin typeface="Cambria" panose="02040503050406030204" pitchFamily="18" charset="0"/>
              </a:rPr>
              <a:t>for</a:t>
            </a:r>
            <a:r>
              <a:rPr lang="de-DE" sz="1100" dirty="0">
                <a:latin typeface="Cambria" panose="02040503050406030204" pitchFamily="18" charset="0"/>
              </a:rPr>
              <a:t> (Messwert m : </a:t>
            </a:r>
            <a:r>
              <a:rPr lang="de-DE" sz="1100" dirty="0" err="1">
                <a:latin typeface="Cambria" panose="02040503050406030204" pitchFamily="18" charset="0"/>
              </a:rPr>
              <a:t>mList</a:t>
            </a:r>
            <a:r>
              <a:rPr lang="de-DE" sz="1100" dirty="0">
                <a:latin typeface="Cambria" panose="02040503050406030204" pitchFamily="18" charset="0"/>
              </a:rPr>
              <a:t>) {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</a:t>
            </a:r>
            <a:r>
              <a:rPr lang="de-DE" sz="1100" dirty="0" err="1">
                <a:latin typeface="Cambria" panose="02040503050406030204" pitchFamily="18" charset="0"/>
              </a:rPr>
              <a:t>if</a:t>
            </a:r>
            <a:r>
              <a:rPr lang="de-DE" sz="1100" dirty="0">
                <a:latin typeface="Cambria" panose="02040503050406030204" pitchFamily="18" charset="0"/>
              </a:rPr>
              <a:t> (</a:t>
            </a:r>
            <a:r>
              <a:rPr lang="de-DE" sz="1100" dirty="0" err="1">
                <a:latin typeface="Cambria" panose="02040503050406030204" pitchFamily="18" charset="0"/>
              </a:rPr>
              <a:t>m.getAblesedatum</a:t>
            </a:r>
            <a:r>
              <a:rPr lang="de-DE" sz="1100" dirty="0">
                <a:latin typeface="Cambria" panose="02040503050406030204" pitchFamily="18" charset="0"/>
              </a:rPr>
              <a:t>().</a:t>
            </a:r>
            <a:r>
              <a:rPr lang="de-DE" sz="1100" dirty="0" err="1">
                <a:latin typeface="Cambria" panose="02040503050406030204" pitchFamily="18" charset="0"/>
              </a:rPr>
              <a:t>before</a:t>
            </a:r>
            <a:r>
              <a:rPr lang="de-DE" sz="1100" dirty="0">
                <a:latin typeface="Cambria" panose="02040503050406030204" pitchFamily="18" charset="0"/>
              </a:rPr>
              <a:t>(</a:t>
            </a:r>
            <a:r>
              <a:rPr lang="de-DE" sz="1100" dirty="0" err="1">
                <a:latin typeface="Cambria" panose="02040503050406030204" pitchFamily="18" charset="0"/>
              </a:rPr>
              <a:t>w.getAblesedatum</a:t>
            </a:r>
            <a:r>
              <a:rPr lang="de-DE" sz="1100" dirty="0">
                <a:latin typeface="Cambria" panose="02040503050406030204" pitchFamily="18" charset="0"/>
              </a:rPr>
              <a:t>())){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	last = m;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}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</a:t>
            </a:r>
            <a:r>
              <a:rPr lang="de-DE" sz="1100" dirty="0" err="1">
                <a:latin typeface="Cambria" panose="02040503050406030204" pitchFamily="18" charset="0"/>
              </a:rPr>
              <a:t>if</a:t>
            </a:r>
            <a:r>
              <a:rPr lang="de-DE" sz="1100" dirty="0">
                <a:latin typeface="Cambria" panose="02040503050406030204" pitchFamily="18" charset="0"/>
              </a:rPr>
              <a:t> (</a:t>
            </a:r>
            <a:r>
              <a:rPr lang="de-DE" sz="1100" dirty="0" err="1">
                <a:latin typeface="Cambria" panose="02040503050406030204" pitchFamily="18" charset="0"/>
              </a:rPr>
              <a:t>m.getAblesedatum</a:t>
            </a:r>
            <a:r>
              <a:rPr lang="de-DE" sz="1100" dirty="0">
                <a:latin typeface="Cambria" panose="02040503050406030204" pitchFamily="18" charset="0"/>
              </a:rPr>
              <a:t>().after(</a:t>
            </a:r>
            <a:r>
              <a:rPr lang="de-DE" sz="1100" dirty="0" err="1">
                <a:latin typeface="Cambria" panose="02040503050406030204" pitchFamily="18" charset="0"/>
              </a:rPr>
              <a:t>w.getAblesedatum</a:t>
            </a:r>
            <a:r>
              <a:rPr lang="de-DE" sz="1100" dirty="0">
                <a:latin typeface="Cambria" panose="02040503050406030204" pitchFamily="18" charset="0"/>
              </a:rPr>
              <a:t>())){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	</a:t>
            </a:r>
            <a:r>
              <a:rPr lang="de-DE" sz="1100" dirty="0" err="1">
                <a:latin typeface="Cambria" panose="02040503050406030204" pitchFamily="18" charset="0"/>
              </a:rPr>
              <a:t>if</a:t>
            </a:r>
            <a:r>
              <a:rPr lang="de-DE" sz="1100" dirty="0">
                <a:latin typeface="Cambria" panose="02040503050406030204" pitchFamily="18" charset="0"/>
              </a:rPr>
              <a:t> (</a:t>
            </a:r>
            <a:r>
              <a:rPr lang="de-DE" sz="1100" dirty="0" err="1">
                <a:latin typeface="Cambria" panose="02040503050406030204" pitchFamily="18" charset="0"/>
              </a:rPr>
              <a:t>next.getId</a:t>
            </a:r>
            <a:r>
              <a:rPr lang="de-DE" sz="1100" dirty="0">
                <a:latin typeface="Cambria" panose="02040503050406030204" pitchFamily="18" charset="0"/>
              </a:rPr>
              <a:t>() == null ){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		</a:t>
            </a:r>
            <a:r>
              <a:rPr lang="de-DE" sz="1100" dirty="0" err="1">
                <a:latin typeface="Cambria" panose="02040503050406030204" pitchFamily="18" charset="0"/>
              </a:rPr>
              <a:t>next</a:t>
            </a:r>
            <a:r>
              <a:rPr lang="de-DE" sz="1100" dirty="0">
                <a:latin typeface="Cambria" panose="02040503050406030204" pitchFamily="18" charset="0"/>
              </a:rPr>
              <a:t> = m;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	}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}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</a:t>
            </a:r>
            <a:r>
              <a:rPr lang="de-DE" sz="1100" dirty="0" err="1">
                <a:latin typeface="Cambria" panose="02040503050406030204" pitchFamily="18" charset="0"/>
              </a:rPr>
              <a:t>if</a:t>
            </a:r>
            <a:r>
              <a:rPr lang="de-DE" sz="1100" dirty="0">
                <a:latin typeface="Cambria" panose="02040503050406030204" pitchFamily="18" charset="0"/>
              </a:rPr>
              <a:t> (</a:t>
            </a:r>
            <a:r>
              <a:rPr lang="de-DE" sz="1100" dirty="0" err="1">
                <a:latin typeface="Cambria" panose="02040503050406030204" pitchFamily="18" charset="0"/>
              </a:rPr>
              <a:t>m.getAblesedatum</a:t>
            </a:r>
            <a:r>
              <a:rPr lang="de-DE" sz="1100" dirty="0">
                <a:latin typeface="Cambria" panose="02040503050406030204" pitchFamily="18" charset="0"/>
              </a:rPr>
              <a:t>().</a:t>
            </a:r>
            <a:r>
              <a:rPr lang="de-DE" sz="1100" dirty="0" err="1">
                <a:latin typeface="Cambria" panose="02040503050406030204" pitchFamily="18" charset="0"/>
              </a:rPr>
              <a:t>equals</a:t>
            </a:r>
            <a:r>
              <a:rPr lang="de-DE" sz="1100" dirty="0">
                <a:latin typeface="Cambria" panose="02040503050406030204" pitchFamily="18" charset="0"/>
              </a:rPr>
              <a:t>(</a:t>
            </a:r>
            <a:r>
              <a:rPr lang="de-DE" sz="1100" dirty="0" err="1">
                <a:latin typeface="Cambria" panose="02040503050406030204" pitchFamily="18" charset="0"/>
              </a:rPr>
              <a:t>w.getAblesedatum</a:t>
            </a:r>
            <a:r>
              <a:rPr lang="de-DE" sz="1100" dirty="0">
                <a:latin typeface="Cambria" panose="02040503050406030204" pitchFamily="18" charset="0"/>
              </a:rPr>
              <a:t>())&amp;&amp;</a:t>
            </a:r>
            <a:r>
              <a:rPr lang="de-DE" sz="1100" dirty="0" err="1">
                <a:latin typeface="Cambria" panose="02040503050406030204" pitchFamily="18" charset="0"/>
              </a:rPr>
              <a:t>w.getId</a:t>
            </a:r>
            <a:r>
              <a:rPr lang="de-DE" sz="1100" dirty="0">
                <a:latin typeface="Cambria" panose="02040503050406030204" pitchFamily="18" charset="0"/>
              </a:rPr>
              <a:t>()==null){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	</a:t>
            </a:r>
            <a:r>
              <a:rPr lang="de-DE" sz="1100" dirty="0" err="1">
                <a:latin typeface="Cambria" panose="02040503050406030204" pitchFamily="18" charset="0"/>
              </a:rPr>
              <a:t>errors.add</a:t>
            </a:r>
            <a:r>
              <a:rPr lang="de-DE" sz="1100" dirty="0">
                <a:latin typeface="Cambria" panose="02040503050406030204" pitchFamily="18" charset="0"/>
              </a:rPr>
              <a:t>(</a:t>
            </a:r>
            <a:r>
              <a:rPr lang="de-DE" sz="1100" dirty="0" err="1">
                <a:latin typeface="Cambria" panose="02040503050406030204" pitchFamily="18" charset="0"/>
              </a:rPr>
              <a:t>new</a:t>
            </a:r>
            <a:r>
              <a:rPr lang="de-DE" sz="1100" dirty="0">
                <a:latin typeface="Cambria" panose="02040503050406030204" pitchFamily="18" charset="0"/>
              </a:rPr>
              <a:t> Message("</a:t>
            </a:r>
            <a:r>
              <a:rPr lang="de-DE" sz="1100" dirty="0" err="1">
                <a:latin typeface="Cambria" panose="02040503050406030204" pitchFamily="18" charset="0"/>
              </a:rPr>
              <a:t>ablesedatum</a:t>
            </a:r>
            <a:r>
              <a:rPr lang="de-DE" sz="1100" dirty="0">
                <a:latin typeface="Cambria" panose="02040503050406030204" pitchFamily="18" charset="0"/>
              </a:rPr>
              <a:t>", "i18n.Fehler_Messwert3"));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}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}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 err="1">
                <a:latin typeface="Cambria" panose="02040503050406030204" pitchFamily="18" charset="0"/>
              </a:rPr>
              <a:t>if</a:t>
            </a:r>
            <a:r>
              <a:rPr lang="de-DE" sz="1100" dirty="0">
                <a:latin typeface="Cambria" panose="02040503050406030204" pitchFamily="18" charset="0"/>
              </a:rPr>
              <a:t>(</a:t>
            </a:r>
            <a:r>
              <a:rPr lang="de-DE" sz="1100" dirty="0" err="1">
                <a:latin typeface="Cambria" panose="02040503050406030204" pitchFamily="18" charset="0"/>
              </a:rPr>
              <a:t>last.getId</a:t>
            </a:r>
            <a:r>
              <a:rPr lang="de-DE" sz="1100" dirty="0">
                <a:latin typeface="Cambria" panose="02040503050406030204" pitchFamily="18" charset="0"/>
              </a:rPr>
              <a:t>()!=null){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</a:t>
            </a:r>
            <a:r>
              <a:rPr lang="de-DE" sz="1100" dirty="0" err="1">
                <a:latin typeface="Cambria" panose="02040503050406030204" pitchFamily="18" charset="0"/>
              </a:rPr>
              <a:t>if</a:t>
            </a:r>
            <a:r>
              <a:rPr lang="de-DE" sz="1100" dirty="0">
                <a:latin typeface="Cambria" panose="02040503050406030204" pitchFamily="18" charset="0"/>
              </a:rPr>
              <a:t> (</a:t>
            </a:r>
            <a:r>
              <a:rPr lang="de-DE" sz="1100" dirty="0" err="1">
                <a:latin typeface="Cambria" panose="02040503050406030204" pitchFamily="18" charset="0"/>
              </a:rPr>
              <a:t>last.getMesswert</a:t>
            </a:r>
            <a:r>
              <a:rPr lang="de-DE" sz="1100" dirty="0">
                <a:latin typeface="Cambria" panose="02040503050406030204" pitchFamily="18" charset="0"/>
              </a:rPr>
              <a:t>() &gt; </a:t>
            </a:r>
            <a:r>
              <a:rPr lang="de-DE" sz="1100" dirty="0" err="1">
                <a:latin typeface="Cambria" panose="02040503050406030204" pitchFamily="18" charset="0"/>
              </a:rPr>
              <a:t>w.getMesswert</a:t>
            </a:r>
            <a:r>
              <a:rPr lang="de-DE" sz="1100" dirty="0">
                <a:latin typeface="Cambria" panose="02040503050406030204" pitchFamily="18" charset="0"/>
              </a:rPr>
              <a:t>()){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	</a:t>
            </a:r>
            <a:r>
              <a:rPr lang="de-DE" sz="1100" dirty="0" err="1">
                <a:latin typeface="Cambria" panose="02040503050406030204" pitchFamily="18" charset="0"/>
              </a:rPr>
              <a:t>errors.add</a:t>
            </a:r>
            <a:r>
              <a:rPr lang="de-DE" sz="1100" dirty="0">
                <a:latin typeface="Cambria" panose="02040503050406030204" pitchFamily="18" charset="0"/>
              </a:rPr>
              <a:t>(</a:t>
            </a:r>
            <a:r>
              <a:rPr lang="de-DE" sz="1100" dirty="0" err="1">
                <a:latin typeface="Cambria" panose="02040503050406030204" pitchFamily="18" charset="0"/>
              </a:rPr>
              <a:t>new</a:t>
            </a:r>
            <a:r>
              <a:rPr lang="de-DE" sz="1100" dirty="0">
                <a:latin typeface="Cambria" panose="02040503050406030204" pitchFamily="18" charset="0"/>
              </a:rPr>
              <a:t> Message("</a:t>
            </a:r>
            <a:r>
              <a:rPr lang="de-DE" sz="1100" dirty="0" err="1">
                <a:latin typeface="Cambria" panose="02040503050406030204" pitchFamily="18" charset="0"/>
              </a:rPr>
              <a:t>messwert</a:t>
            </a:r>
            <a:r>
              <a:rPr lang="de-DE" sz="1100" dirty="0">
                <a:latin typeface="Cambria" panose="02040503050406030204" pitchFamily="18" charset="0"/>
              </a:rPr>
              <a:t>", "i18n.Fehler_Messwert4")); 	//angegebene Messwert &lt; vorherigem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}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}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 err="1">
                <a:latin typeface="Cambria" panose="02040503050406030204" pitchFamily="18" charset="0"/>
              </a:rPr>
              <a:t>if</a:t>
            </a:r>
            <a:r>
              <a:rPr lang="de-DE" sz="1100" dirty="0">
                <a:latin typeface="Cambria" panose="02040503050406030204" pitchFamily="18" charset="0"/>
              </a:rPr>
              <a:t>(</a:t>
            </a:r>
            <a:r>
              <a:rPr lang="de-DE" sz="1100" dirty="0" err="1">
                <a:latin typeface="Cambria" panose="02040503050406030204" pitchFamily="18" charset="0"/>
              </a:rPr>
              <a:t>next.getId</a:t>
            </a:r>
            <a:r>
              <a:rPr lang="de-DE" sz="1100" dirty="0">
                <a:latin typeface="Cambria" panose="02040503050406030204" pitchFamily="18" charset="0"/>
              </a:rPr>
              <a:t>()!=null){</a:t>
            </a:r>
          </a:p>
          <a:p>
            <a:pPr lvl="3" defTabSz="539750">
              <a:spcAft>
                <a:spcPts val="0"/>
              </a:spcAft>
            </a:pPr>
            <a:r>
              <a:rPr lang="en-US" sz="1100" dirty="0">
                <a:latin typeface="Cambria" panose="02040503050406030204" pitchFamily="18" charset="0"/>
              </a:rPr>
              <a:t>	if (</a:t>
            </a:r>
            <a:r>
              <a:rPr lang="en-US" sz="1100" dirty="0" err="1">
                <a:latin typeface="Cambria" panose="02040503050406030204" pitchFamily="18" charset="0"/>
              </a:rPr>
              <a:t>next.getMesswert</a:t>
            </a:r>
            <a:r>
              <a:rPr lang="en-US" sz="1100" dirty="0">
                <a:latin typeface="Cambria" panose="02040503050406030204" pitchFamily="18" charset="0"/>
              </a:rPr>
              <a:t>() &lt; </a:t>
            </a:r>
            <a:r>
              <a:rPr lang="en-US" sz="1100" dirty="0" err="1">
                <a:latin typeface="Cambria" panose="02040503050406030204" pitchFamily="18" charset="0"/>
              </a:rPr>
              <a:t>w.getMesswert</a:t>
            </a:r>
            <a:r>
              <a:rPr lang="en-US" sz="1100" dirty="0">
                <a:latin typeface="Cambria" panose="02040503050406030204" pitchFamily="18" charset="0"/>
              </a:rPr>
              <a:t>()){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	</a:t>
            </a:r>
            <a:r>
              <a:rPr lang="de-DE" sz="1100" dirty="0" err="1">
                <a:latin typeface="Cambria" panose="02040503050406030204" pitchFamily="18" charset="0"/>
              </a:rPr>
              <a:t>errors.add</a:t>
            </a:r>
            <a:r>
              <a:rPr lang="de-DE" sz="1100" dirty="0">
                <a:latin typeface="Cambria" panose="02040503050406030204" pitchFamily="18" charset="0"/>
              </a:rPr>
              <a:t>(</a:t>
            </a:r>
            <a:r>
              <a:rPr lang="de-DE" sz="1100" dirty="0" err="1">
                <a:latin typeface="Cambria" panose="02040503050406030204" pitchFamily="18" charset="0"/>
              </a:rPr>
              <a:t>new</a:t>
            </a:r>
            <a:r>
              <a:rPr lang="de-DE" sz="1100" dirty="0">
                <a:latin typeface="Cambria" panose="02040503050406030204" pitchFamily="18" charset="0"/>
              </a:rPr>
              <a:t> Message("</a:t>
            </a:r>
            <a:r>
              <a:rPr lang="de-DE" sz="1100" dirty="0" err="1">
                <a:latin typeface="Cambria" panose="02040503050406030204" pitchFamily="18" charset="0"/>
              </a:rPr>
              <a:t>messwert</a:t>
            </a:r>
            <a:r>
              <a:rPr lang="de-DE" sz="1100" dirty="0">
                <a:latin typeface="Cambria" panose="02040503050406030204" pitchFamily="18" charset="0"/>
              </a:rPr>
              <a:t>", "i18n.Fehler_Messwert5")); 	//angegebene Messwert &gt; nachfolgendem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	}</a:t>
            </a:r>
          </a:p>
          <a:p>
            <a:pPr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}</a:t>
            </a:r>
          </a:p>
          <a:p>
            <a:pPr marL="0" lvl="3" defTabSz="539750">
              <a:spcAft>
                <a:spcPts val="0"/>
              </a:spcAft>
            </a:pPr>
            <a:r>
              <a:rPr lang="de-DE" sz="1100" dirty="0">
                <a:latin typeface="Cambria" panose="02040503050406030204" pitchFamily="18" charset="0"/>
              </a:rPr>
              <a:t>}</a:t>
            </a:r>
          </a:p>
          <a:p>
            <a:pPr lvl="1"/>
            <a:endParaRPr lang="de-DE" sz="11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1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Code-Highlights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539750"/>
            <a:r>
              <a:rPr lang="de-DE" dirty="0"/>
              <a:t>Lokalisierung</a:t>
            </a:r>
          </a:p>
          <a:p>
            <a:pPr lvl="2" defTabSz="539750"/>
            <a:r>
              <a:rPr lang="de-DE" dirty="0" err="1"/>
              <a:t>fmt</a:t>
            </a:r>
            <a:r>
              <a:rPr lang="de-DE" dirty="0"/>
              <a:t>-Tags in Titel, Überschriften, </a:t>
            </a:r>
            <a:r>
              <a:rPr lang="de-DE" dirty="0" err="1"/>
              <a:t>Lablen</a:t>
            </a:r>
            <a:r>
              <a:rPr lang="de-DE" dirty="0"/>
              <a:t> &amp; Buttons:</a:t>
            </a:r>
          </a:p>
          <a:p>
            <a:pPr lvl="2" indent="0" defTabSz="539750">
              <a:buNone/>
            </a:pPr>
            <a:r>
              <a:rPr lang="de-DE" sz="1400" b="0" i="1" dirty="0" err="1">
                <a:solidFill>
                  <a:schemeClr val="tx1"/>
                </a:solidFill>
              </a:rPr>
              <a:t>welcome.jsp</a:t>
            </a:r>
            <a:endParaRPr lang="de-DE" sz="1400" b="0" i="1" dirty="0">
              <a:solidFill>
                <a:schemeClr val="tx1"/>
              </a:solidFill>
            </a:endParaRP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endParaRPr lang="de-DE" sz="11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jsp:attribute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name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="title"&gt;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&lt;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fmt:message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key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="i18n.Titel_welcome"/&gt;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&lt;/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jsp:attribute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jsp:attribute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name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headline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"&gt;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&lt;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fmt:message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key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="i18n.Titel_welcome"/&gt; 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${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user.anrede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} ${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user.vorname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} ${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user.nachname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&lt;/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jsp:attribute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jsp:body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&lt;div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class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="col-md-4"&gt;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&lt;h2&gt;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&lt;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fmt:message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key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="i18n.Überschrift_Meine_Daten"/&gt;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&lt;/h2&gt;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&lt;p&gt;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label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class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="col-md-6"&gt;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&lt;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fmt:message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key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="i18n.Anrede"/&gt;</a:t>
            </a:r>
            <a:r>
              <a:rPr lang="de-DE" sz="1100" b="0" u="sng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&lt;/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label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&gt; 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&lt;span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class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="col-md-6"&gt;${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personform.anrede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}&lt;/span&gt;&lt;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br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/&gt;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&lt;/p&gt;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&lt;p&gt;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label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class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="col-md-6"&gt;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&lt;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fmt:message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key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="i18n.Vorname"/&gt;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&lt;/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label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&gt;  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&lt;span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class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="col-md-6"&gt;${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personform.vorname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}&lt;/span&gt;&lt;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br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/&gt;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&lt;/p&gt;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&lt;p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class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="col-md-6"&gt;&lt;a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href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c:url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value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="/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register.html?id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=${personform.id}"/&gt;"&gt;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button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type="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button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"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class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btn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btn-warning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btn-xs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"&gt;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&lt;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fmt:message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key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="i18n.ändern"/&gt;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&lt;/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button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&gt;&lt;/a&gt;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&lt;/p&gt;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&lt;p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class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="col-md-6"&gt;&lt;a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href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c:url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value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="/passwort.html"/&gt;"&gt;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button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type="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button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"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class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btn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btn-warning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btn-xs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"&gt;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&lt;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fmt:message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key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="i18n.Titel_Passwort"/&gt;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&lt;/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button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&gt;&lt;/a&gt;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&lt;/p&gt;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41258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" y="173038"/>
            <a:ext cx="7936302" cy="356288"/>
          </a:xfrm>
        </p:spPr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3. Code-Highlights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539750"/>
            <a:r>
              <a:rPr lang="de-DE" dirty="0"/>
              <a:t>Lokalisierung</a:t>
            </a:r>
          </a:p>
          <a:p>
            <a:pPr lvl="2" defTabSz="539750"/>
            <a:r>
              <a:rPr lang="de-DE" dirty="0"/>
              <a:t>… und als Fehler-Meldungen:</a:t>
            </a:r>
            <a:endParaRPr lang="de-DE" sz="1400" i="1" dirty="0">
              <a:solidFill>
                <a:schemeClr val="tx1"/>
              </a:solidFill>
            </a:endParaRPr>
          </a:p>
          <a:p>
            <a:pPr lvl="2" indent="0" defTabSz="539750">
              <a:buNone/>
            </a:pPr>
            <a:r>
              <a:rPr lang="de-DE" sz="1400" i="1" dirty="0"/>
              <a:t>PersonForm.java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endParaRPr lang="de-DE" sz="11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public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void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validate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(List&lt;Message&gt;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errors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PersonDao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pDao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) {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		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if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StringUtils.isBlank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(anrede)){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	//Anrede nicht angegeben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	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errors.add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new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Message("anrede", "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i18n.Fehler_Anrede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"));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}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if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StringUtils.isBlank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vorname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)){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	//Vorname nicht angegeben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	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errors.add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new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Message("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vorname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", "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i18n.Fehler_Vorname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"));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}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endParaRPr lang="de-DE" sz="11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 indent="0" defTabSz="539750">
              <a:buNone/>
            </a:pPr>
            <a:r>
              <a:rPr lang="de-DE" sz="1400" i="1" dirty="0" err="1"/>
              <a:t>erorr.tag</a:t>
            </a:r>
            <a:endParaRPr lang="de-DE" sz="1400" i="1" dirty="0"/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endParaRPr lang="de-DE" sz="1100" b="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c:forEach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items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="${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errorlist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}"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var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="e"&gt;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c:if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test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="${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e.field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eq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field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}"&gt;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	&lt;span 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class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="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error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"&gt;&lt;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jsp:doBody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/&gt;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&lt;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fmt:message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key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= "${</a:t>
            </a:r>
            <a:r>
              <a:rPr lang="de-DE" sz="1100" u="sng" dirty="0" err="1">
                <a:solidFill>
                  <a:schemeClr val="tx1"/>
                </a:solidFill>
                <a:latin typeface="Cambria" panose="02040503050406030204" pitchFamily="18" charset="0"/>
              </a:rPr>
              <a:t>e.message</a:t>
            </a:r>
            <a:r>
              <a:rPr lang="de-DE" sz="1100" u="sng" dirty="0">
                <a:solidFill>
                  <a:schemeClr val="tx1"/>
                </a:solidFill>
                <a:latin typeface="Cambria" panose="02040503050406030204" pitchFamily="18" charset="0"/>
              </a:rPr>
              <a:t>}"/&gt;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&lt;/span&gt;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	&lt;/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c:if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&lt;/</a:t>
            </a:r>
            <a:r>
              <a:rPr lang="de-DE" sz="1100" b="0" dirty="0" err="1">
                <a:solidFill>
                  <a:schemeClr val="tx1"/>
                </a:solidFill>
                <a:latin typeface="Cambria" panose="02040503050406030204" pitchFamily="18" charset="0"/>
              </a:rPr>
              <a:t>c:forEach</a:t>
            </a:r>
            <a:r>
              <a:rPr lang="de-DE" sz="1100" b="0" dirty="0">
                <a:solidFill>
                  <a:schemeClr val="tx1"/>
                </a:solidFill>
                <a:latin typeface="Cambria" panose="02040503050406030204" pitchFamily="18" charset="0"/>
              </a:rPr>
              <a:t>&gt;</a:t>
            </a:r>
          </a:p>
          <a:p>
            <a:pPr defTabSz="539750">
              <a:spcBef>
                <a:spcPts val="0"/>
              </a:spcBef>
              <a:spcAft>
                <a:spcPts val="0"/>
              </a:spcAft>
            </a:pPr>
            <a:endParaRPr lang="de-DE" sz="1100" b="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9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03E5B8-D05A-49FE-8AC4-7A12A7A6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4. Live-Demo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832306-3DC3-4ADB-B43A-17EA9F362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2AA22C-47B0-4DFA-86B3-E84572B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Eikemper</a:t>
            </a:r>
            <a:r>
              <a:rPr lang="en-US" dirty="0"/>
              <a:t> / Lanzrath – </a:t>
            </a:r>
            <a:r>
              <a:rPr lang="en-US" dirty="0" err="1"/>
              <a:t>Kundenportal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Energieversorger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0AA76-6CF7-4BDA-B4FD-D8DBE8139D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89B4E2-227F-4E9E-95DE-BA14D21F858E}"/>
              </a:ext>
            </a:extLst>
          </p:cNvPr>
          <p:cNvSpPr txBox="1"/>
          <p:nvPr/>
        </p:nvSpPr>
        <p:spPr bwMode="auto">
          <a:xfrm>
            <a:off x="4572000" y="4934310"/>
            <a:ext cx="3696846" cy="30777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23A092"/>
              </a:buClr>
              <a:buSzPct val="80000"/>
            </a:pPr>
            <a:r>
              <a:rPr lang="de-DE" sz="1400" kern="0" dirty="0">
                <a:latin typeface="+mn-lt"/>
                <a:hlinkClick r:id="rId2"/>
              </a:rPr>
              <a:t>localhost:8080/Kundenportal/welcome.html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65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11480" y="1783080"/>
            <a:ext cx="7962430" cy="2511150"/>
          </a:xfrm>
        </p:spPr>
        <p:txBody>
          <a:bodyPr/>
          <a:lstStyle/>
          <a:p>
            <a:pPr algn="ctr"/>
            <a:r>
              <a:rPr lang="de-DE" sz="3200" dirty="0"/>
              <a:t>Vielen Dank für die Aufmerksamkeit!</a:t>
            </a:r>
          </a:p>
          <a:p>
            <a:pPr algn="ctr"/>
            <a:endParaRPr lang="de-DE" sz="3200" dirty="0"/>
          </a:p>
          <a:p>
            <a:pPr algn="ctr"/>
            <a:r>
              <a:rPr lang="de-DE" sz="3200" dirty="0"/>
              <a:t>Noch Fragen?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Eikemper</a:t>
            </a:r>
            <a:r>
              <a:rPr lang="en-US" dirty="0"/>
              <a:t> / Lanzrath – </a:t>
            </a:r>
            <a:r>
              <a:rPr lang="en-US" dirty="0" err="1"/>
              <a:t>Kundenportal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Energieversorger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15.07.2017</a:t>
            </a:r>
          </a:p>
        </p:txBody>
      </p:sp>
    </p:spTree>
    <p:extLst>
      <p:ext uri="{BB962C8B-B14F-4D97-AF65-F5344CB8AC3E}">
        <p14:creationId xmlns:p14="http://schemas.microsoft.com/office/powerpoint/2010/main" val="397401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9A7D5-0B17-4525-88E5-1530CE06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C315C0-6AB1-48D3-8370-F3EF8D16C4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DBA0AA-71BD-44E6-90E2-59361FC5D7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348AA-519E-497B-9C04-EE56864C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Eikemper</a:t>
            </a:r>
            <a:r>
              <a:rPr lang="en-US" dirty="0"/>
              <a:t> / Lanzrath – </a:t>
            </a:r>
            <a:r>
              <a:rPr lang="en-US" dirty="0" err="1"/>
              <a:t>Kundenportal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Energieversorger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6CA65CB-0989-4E79-952B-CFB61F1A996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F9ED083-03FA-4F12-8BB4-42548A7B2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/>
              <a:t>Funktionen</a:t>
            </a:r>
          </a:p>
          <a:p>
            <a:pPr marL="457200" indent="-457200">
              <a:buAutoNum type="arabicPeriod"/>
            </a:pPr>
            <a:r>
              <a:rPr lang="de-DE" dirty="0"/>
              <a:t>Datenbankmodell</a:t>
            </a:r>
          </a:p>
          <a:p>
            <a:pPr marL="457200" indent="-457200">
              <a:buAutoNum type="arabicPeriod"/>
            </a:pPr>
            <a:r>
              <a:rPr lang="de-DE" dirty="0"/>
              <a:t>Code-Highlights</a:t>
            </a:r>
          </a:p>
          <a:p>
            <a:pPr marL="457200" indent="-457200">
              <a:buAutoNum type="arabicPeriod"/>
            </a:pPr>
            <a:r>
              <a:rPr lang="de-DE" dirty="0"/>
              <a:t>Live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42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03E5B8-D05A-49FE-8AC4-7A12A7A6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1. Funktionen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832306-3DC3-4ADB-B43A-17EA9F362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2AA22C-47B0-4DFA-86B3-E84572B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Eikemper</a:t>
            </a:r>
            <a:r>
              <a:rPr lang="en-US" dirty="0"/>
              <a:t> / Lanzrath – </a:t>
            </a:r>
            <a:r>
              <a:rPr lang="en-US" dirty="0" err="1"/>
              <a:t>Kundenportal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Energieversorger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0AA76-6CF7-4BDA-B4FD-D8DBE8139D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20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1. 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Einloggen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Anlegen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Daten ändern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Passwort ändern</a:t>
            </a:r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9DA88D0-7A9F-4167-BEDE-54B72C84CC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70872" y="1053142"/>
            <a:ext cx="28670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C25DB53-77E2-488A-B47E-9F424C88DC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9425" y="3205792"/>
            <a:ext cx="2622550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A429764-153F-412B-A552-F33D3CC720A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23300" y="3205792"/>
            <a:ext cx="2045335" cy="3011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6F240A0-115B-4AB6-9168-584650DDE12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89960" y="3238472"/>
            <a:ext cx="2228850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526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1. 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Entnahmestelle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Anlegen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Ändern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Löschen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612802E-52DD-4996-B654-14388C66BC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9725" y="3701727"/>
            <a:ext cx="2901950" cy="2214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50CD78-33AC-4A6D-AE62-59263CD95B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55949" y="3701727"/>
            <a:ext cx="3275330" cy="26473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AB5ADB6-8E22-4C54-83FD-F4088A81559C}"/>
              </a:ext>
            </a:extLst>
          </p:cNvPr>
          <p:cNvPicPr/>
          <p:nvPr/>
        </p:nvPicPr>
        <p:blipFill rotWithShape="1">
          <a:blip r:embed="rId4"/>
          <a:srcRect l="34637" t="25273"/>
          <a:stretch/>
        </p:blipFill>
        <p:spPr>
          <a:xfrm>
            <a:off x="3555949" y="1226744"/>
            <a:ext cx="3737555" cy="2171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02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1. 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Zähler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Anlegen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Ändern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Löschen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AB5ADB6-8E22-4C54-83FD-F4088A81559C}"/>
              </a:ext>
            </a:extLst>
          </p:cNvPr>
          <p:cNvPicPr/>
          <p:nvPr/>
        </p:nvPicPr>
        <p:blipFill rotWithShape="1">
          <a:blip r:embed="rId2"/>
          <a:srcRect l="34637" t="25273"/>
          <a:stretch/>
        </p:blipFill>
        <p:spPr>
          <a:xfrm>
            <a:off x="3555949" y="1226744"/>
            <a:ext cx="3737555" cy="2171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42DB51F-29D4-47A5-8FB8-7852F6A3B7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0375" y="3701727"/>
            <a:ext cx="2660650" cy="1395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6683D1D-6639-4244-854A-A015FFA3811A}"/>
              </a:ext>
            </a:extLst>
          </p:cNvPr>
          <p:cNvPicPr/>
          <p:nvPr/>
        </p:nvPicPr>
        <p:blipFill rotWithShape="1">
          <a:blip r:embed="rId4"/>
          <a:srcRect t="7486" b="5677"/>
          <a:stretch/>
        </p:blipFill>
        <p:spPr>
          <a:xfrm>
            <a:off x="3505041" y="3701727"/>
            <a:ext cx="2660650" cy="1395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088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1. Funktionen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A0B643C-F87E-4EE1-8E65-E9FEF2BF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Messwerte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Anlegen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Ändern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Löschen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Exportieren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Verbräuche anzeigen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E4ED17D-893E-4877-ABFB-828C34CD9B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5041" y="1103307"/>
            <a:ext cx="4742180" cy="2598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CE7A0D9-0C80-4BAE-B4E2-24962E2E40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34593" y="3778239"/>
            <a:ext cx="4283075" cy="2702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661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03E5B8-D05A-49FE-8AC4-7A12A7A6D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2. Datenbankmodell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832306-3DC3-4ADB-B43A-17EA9F362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2AA22C-47B0-4DFA-86B3-E84572B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Eikemper / Lanzrath – Kundenportal für einen Energieversorger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20AA76-6CF7-4BDA-B4FD-D8DBE8139D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620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5FB50-E04A-4DE8-BC33-DF3761E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Kundenportal für einen Energieversorger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6458B2-045C-4CFA-A2EB-30E6C05E8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2. Datenbankmodell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CF6423-DECA-4AB8-8A91-5FCFEDE2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C610-1D22-4621-8D29-66A461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noProof="0"/>
              <a:t>Eikemper / Lanzrath – Kundenportal für einen Energieversorger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4F4155F-D2AC-427D-8BA3-8330D3CDA5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15.07.2017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52A6A35-427F-4ECC-B304-35EA569939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337" y="1122602"/>
            <a:ext cx="8315325" cy="485601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7B7063A-D233-4282-BD6F-895D5390D387}"/>
              </a:ext>
            </a:extLst>
          </p:cNvPr>
          <p:cNvSpPr/>
          <p:nvPr/>
        </p:nvSpPr>
        <p:spPr>
          <a:xfrm>
            <a:off x="555342" y="4896668"/>
            <a:ext cx="1591957" cy="1993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005322"/>
      </p:ext>
    </p:extLst>
  </p:cSld>
  <p:clrMapOvr>
    <a:masterClrMapping/>
  </p:clrMapOvr>
</p:sld>
</file>

<file path=ppt/theme/theme1.xml><?xml version="1.0" encoding="utf-8"?>
<a:theme xmlns:a="http://schemas.openxmlformats.org/drawingml/2006/main" name="PPT-Vorlage_der_FOM_Stand-Mai2014">
  <a:themeElements>
    <a:clrScheme name="FOM">
      <a:dk1>
        <a:srgbClr val="262626"/>
      </a:dk1>
      <a:lt1>
        <a:sysClr val="window" lastClr="FFFFFF"/>
      </a:lt1>
      <a:dk2>
        <a:srgbClr val="717D87"/>
      </a:dk2>
      <a:lt2>
        <a:srgbClr val="DBDEE1"/>
      </a:lt2>
      <a:accent1>
        <a:srgbClr val="00998A"/>
      </a:accent1>
      <a:accent2>
        <a:srgbClr val="BFE5E2"/>
      </a:accent2>
      <a:accent3>
        <a:srgbClr val="A10010"/>
      </a:accent3>
      <a:accent4>
        <a:srgbClr val="E7C2C3"/>
      </a:accent4>
      <a:accent5>
        <a:srgbClr val="004A94"/>
      </a:accent5>
      <a:accent6>
        <a:srgbClr val="BFD1E4"/>
      </a:accent6>
      <a:hlink>
        <a:srgbClr val="00998A"/>
      </a:hlink>
      <a:folHlink>
        <a:srgbClr val="00998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triangle" w="lg" len="lg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/>
        </a:solidFill>
        <a:ln w="12700">
          <a:solidFill>
            <a:schemeClr val="accent1"/>
          </a:solidFill>
        </a:ln>
        <a:effectLst/>
        <a:extLst/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rgbClr val="23A092"/>
          </a:buClr>
          <a:buSzPct val="80000"/>
          <a:buFont typeface="Wingdings" pitchFamily="2" charset="2"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-Vorlage_der_FOM_Stand-Mai2014" id="{C4328E12-4745-4610-8E19-EDA973E2D77F}" vid="{D2925A44-1B7D-4498-9766-D61C67E122CE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PPT-Vorlage_der_FOM_Stand-Mai2014</Template>
  <TotalTime>0</TotalTime>
  <Words>465</Words>
  <Application>Microsoft Office PowerPoint</Application>
  <PresentationFormat>Bildschirmpräsentation (4:3)</PresentationFormat>
  <Paragraphs>195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Cambria</vt:lpstr>
      <vt:lpstr>Wingdings</vt:lpstr>
      <vt:lpstr>PPT-Vorlage_der_FOM_Stand-Mai2014</vt:lpstr>
      <vt:lpstr>PowerPoint-Präsentation</vt:lpstr>
      <vt:lpstr>Kundenportal für einen Energieversorger</vt:lpstr>
      <vt:lpstr>PowerPoint-Präsentation</vt:lpstr>
      <vt:lpstr>Kundenportal für einen Energieversorger</vt:lpstr>
      <vt:lpstr>Kundenportal für einen Energieversorger</vt:lpstr>
      <vt:lpstr>Kundenportal für einen Energieversorger</vt:lpstr>
      <vt:lpstr>Kundenportal für einen Energieversorger</vt:lpstr>
      <vt:lpstr>PowerPoint-Präsentation</vt:lpstr>
      <vt:lpstr>Kundenportal für einen Energieversorger</vt:lpstr>
      <vt:lpstr>PowerPoint-Präsentation</vt:lpstr>
      <vt:lpstr>Kundenportal für einen Energieversorger</vt:lpstr>
      <vt:lpstr>Kundenportal für einen Energieversorger</vt:lpstr>
      <vt:lpstr>Kundenportal für einen Energieversorger</vt:lpstr>
      <vt:lpstr>Kundenportal für einen Energieversorger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Joachim Koch</dc:creator>
  <cp:lastModifiedBy>Markus Lanzrath</cp:lastModifiedBy>
  <cp:revision>56</cp:revision>
  <cp:lastPrinted>2013-02-22T13:48:11Z</cp:lastPrinted>
  <dcterms:created xsi:type="dcterms:W3CDTF">2015-09-29T10:22:56Z</dcterms:created>
  <dcterms:modified xsi:type="dcterms:W3CDTF">2017-07-13T15:34:34Z</dcterms:modified>
  <cp:version>20140523</cp:version>
</cp:coreProperties>
</file>