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2"/>
  </p:sldMasterIdLst>
  <p:notesMasterIdLst>
    <p:notesMasterId r:id="rId27"/>
  </p:notesMasterIdLst>
  <p:handoutMasterIdLst>
    <p:handoutMasterId r:id="rId28"/>
  </p:handoutMasterIdLst>
  <p:sldIdLst>
    <p:sldId id="263" r:id="rId3"/>
    <p:sldId id="268" r:id="rId4"/>
    <p:sldId id="264" r:id="rId5"/>
    <p:sldId id="281" r:id="rId6"/>
    <p:sldId id="271" r:id="rId7"/>
    <p:sldId id="282" r:id="rId8"/>
    <p:sldId id="262" r:id="rId9"/>
    <p:sldId id="283" r:id="rId10"/>
    <p:sldId id="257" r:id="rId11"/>
    <p:sldId id="284" r:id="rId12"/>
    <p:sldId id="258" r:id="rId13"/>
    <p:sldId id="260" r:id="rId14"/>
    <p:sldId id="261" r:id="rId15"/>
    <p:sldId id="265" r:id="rId16"/>
    <p:sldId id="266" r:id="rId17"/>
    <p:sldId id="267" r:id="rId18"/>
    <p:sldId id="270" r:id="rId19"/>
    <p:sldId id="272" r:id="rId20"/>
    <p:sldId id="273" r:id="rId21"/>
    <p:sldId id="276" r:id="rId22"/>
    <p:sldId id="275" r:id="rId23"/>
    <p:sldId id="274" r:id="rId24"/>
    <p:sldId id="269" r:id="rId25"/>
    <p:sldId id="259" r:id="rId26"/>
  </p:sldIdLst>
  <p:sldSz cx="6858000" cy="9906000" type="A4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313" autoAdjust="0"/>
  </p:normalViewPr>
  <p:slideViewPr>
    <p:cSldViewPr showGuides="1">
      <p:cViewPr varScale="1">
        <p:scale>
          <a:sx n="80" d="100"/>
          <a:sy n="80" d="100"/>
        </p:scale>
        <p:origin x="3066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8919-9803-4AAC-BECB-8C5D79F6B6AF}" type="datetimeFigureOut">
              <a:rPr lang="de-DE" smtClean="0"/>
              <a:t>13.06.2016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955CF-C1DC-40BF-ACA4-255259010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90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308E-80BC-451D-8AAE-3F426F57C1F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FED5-9FBA-45D8-8072-D454F89D8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1484784" y="704528"/>
            <a:ext cx="3888432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905056"/>
            <a:ext cx="6858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u="sng"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577192"/>
            <a:ext cx="6858000" cy="4328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-150">
                <a:latin typeface="Goudy Stout" panose="0202090407030B020401" pitchFamily="18" charset="0"/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</p:spTree>
    <p:extLst>
      <p:ext uri="{BB962C8B-B14F-4D97-AF65-F5344CB8AC3E}">
        <p14:creationId xmlns:p14="http://schemas.microsoft.com/office/powerpoint/2010/main" val="1791840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>
    <p:fade/>
  </p:transition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04664" y="5025008"/>
            <a:ext cx="6120680" cy="648072"/>
          </a:xfrm>
        </p:spPr>
        <p:txBody>
          <a:bodyPr/>
          <a:lstStyle/>
          <a:p>
            <a:r>
              <a:rPr lang="de-DE" sz="3200" spc="-300" dirty="0"/>
              <a:t>Wanderzirkus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2400" dirty="0"/>
              <a:t>Diese Karte darf </a:t>
            </a:r>
            <a:r>
              <a:rPr lang="de-DE" sz="2400" u="sng" dirty="0"/>
              <a:t>einmal</a:t>
            </a:r>
            <a:r>
              <a:rPr lang="de-DE" sz="2400" dirty="0"/>
              <a:t> pro Jahr an ein anderes Team weitergegeben werden.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Dieses Team muss 2 zwei Rohstoffe an die Bank abgeben</a:t>
            </a:r>
          </a:p>
          <a:p>
            <a:pPr algn="ctr"/>
            <a:r>
              <a:rPr lang="de-DE" sz="2400" dirty="0"/>
              <a:t>(Wanderkarte)</a:t>
            </a:r>
          </a:p>
        </p:txBody>
      </p:sp>
    </p:spTree>
    <p:extLst>
      <p:ext uri="{BB962C8B-B14F-4D97-AF65-F5344CB8AC3E}">
        <p14:creationId xmlns:p14="http://schemas.microsoft.com/office/powerpoint/2010/main" val="7546214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spc="-300" dirty="0"/>
              <a:t>Archäologen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Und</a:t>
            </a:r>
          </a:p>
          <a:p>
            <a:pPr algn="ctr"/>
            <a:r>
              <a:rPr lang="de-DE" sz="2800" dirty="0"/>
              <a:t> </a:t>
            </a:r>
            <a:r>
              <a:rPr lang="de-DE" sz="4800" dirty="0"/>
              <a:t>+5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Wenn man eine Universität (Gebäude) besitzt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88855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Schmiede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Bergmann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</a:t>
            </a:r>
            <a:r>
              <a:rPr lang="de-DE" sz="2400" spc="-300" dirty="0" err="1"/>
              <a:t>ErzSchmelze</a:t>
            </a:r>
            <a:r>
              <a:rPr lang="de-DE" sz="2400" spc="-300" dirty="0"/>
              <a:t>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22476873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Sägewerk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Holzfäller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Schreinerei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23437502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 b="14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Töpferei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Lehmbauer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Ziegelei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28373296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spc="-150" dirty="0"/>
              <a:t>Schreinerei</a:t>
            </a:r>
            <a:endParaRPr lang="de-DE" sz="2800" spc="-1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Holzfäller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Sägewerk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27633135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7" t="-1" r="-3124" b="-12121"/>
          <a:stretch/>
        </p:blipFill>
        <p:spPr>
          <a:xfrm>
            <a:off x="692150" y="704528"/>
            <a:ext cx="5185122" cy="4536504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Schneiderei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Schäfer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Weberei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37844744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Bäckerei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Weizenbauer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Windmühle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37906467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5" b="-3110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Erzschmelze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Bergmann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Schmiede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30168804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13461" r="-1" b="-17289"/>
          <a:stretch/>
        </p:blipFill>
        <p:spPr>
          <a:xfrm>
            <a:off x="1304764" y="488504"/>
            <a:ext cx="4248472" cy="4536504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Weberei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Schäfer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Schneiderei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15813140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59" b="-17000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Ziegelei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Lehmbauer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Töpferei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18412586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60648" y="5025008"/>
            <a:ext cx="6336704" cy="648072"/>
          </a:xfrm>
        </p:spPr>
        <p:txBody>
          <a:bodyPr/>
          <a:lstStyle/>
          <a:p>
            <a:r>
              <a:rPr lang="de-DE" sz="3200" spc="-300" dirty="0"/>
              <a:t>Wochenmarkt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2300" dirty="0"/>
              <a:t>Diese karte kann einmal im Jahr an ein anderes Team weitergegeben werden.</a:t>
            </a:r>
          </a:p>
          <a:p>
            <a:pPr algn="ctr"/>
            <a:endParaRPr lang="de-DE" sz="1400" dirty="0"/>
          </a:p>
          <a:p>
            <a:pPr algn="ctr"/>
            <a:r>
              <a:rPr lang="de-DE" sz="2300" dirty="0"/>
              <a:t>Solltest du das tun erhältst du von der </a:t>
            </a:r>
            <a:r>
              <a:rPr lang="de-DE" sz="2300" dirty="0" err="1"/>
              <a:t>bank</a:t>
            </a:r>
            <a:r>
              <a:rPr lang="de-DE" sz="2300" dirty="0"/>
              <a:t> 2 kostenlose Rohstoffe nach </a:t>
            </a:r>
            <a:r>
              <a:rPr lang="de-DE" sz="2300" dirty="0" err="1"/>
              <a:t>wahl</a:t>
            </a:r>
            <a:r>
              <a:rPr lang="de-DE" sz="2300" dirty="0"/>
              <a:t>.</a:t>
            </a:r>
          </a:p>
          <a:p>
            <a:pPr algn="ctr"/>
            <a:r>
              <a:rPr lang="de-DE" sz="2300" dirty="0"/>
              <a:t>(Wanderkarte)</a:t>
            </a:r>
          </a:p>
        </p:txBody>
      </p:sp>
    </p:spTree>
    <p:extLst>
      <p:ext uri="{BB962C8B-B14F-4D97-AF65-F5344CB8AC3E}">
        <p14:creationId xmlns:p14="http://schemas.microsoft.com/office/powerpoint/2010/main" val="42944247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71" t="-4838" r="-12897" b="-482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Windmühle</a:t>
            </a:r>
            <a:endParaRPr lang="de-DE" sz="3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400" spc="-300" dirty="0"/>
              <a:t>2 </a:t>
            </a:r>
            <a:r>
              <a:rPr lang="de-DE" sz="2400" spc="-300" dirty="0"/>
              <a:t>Siegpunkte</a:t>
            </a:r>
          </a:p>
          <a:p>
            <a:pPr algn="ctr"/>
            <a:r>
              <a:rPr lang="de-DE" sz="4400" spc="-300" dirty="0"/>
              <a:t>+5 </a:t>
            </a:r>
            <a:r>
              <a:rPr lang="de-DE" sz="2400" spc="-300" dirty="0"/>
              <a:t>Siegpunkte, wenn man Weizenbauer ist</a:t>
            </a:r>
          </a:p>
          <a:p>
            <a:pPr algn="ctr"/>
            <a:endParaRPr lang="de-DE" sz="2400" spc="-300" dirty="0"/>
          </a:p>
          <a:p>
            <a:pPr algn="ctr"/>
            <a:r>
              <a:rPr lang="de-DE" sz="4400" spc="-300" dirty="0"/>
              <a:t>+2 </a:t>
            </a:r>
            <a:r>
              <a:rPr lang="de-DE" sz="2400" spc="-300" dirty="0"/>
              <a:t>Siegpunkte, wenn man eine Bäckerei besitzt (Entwicklungskarte)</a:t>
            </a:r>
          </a:p>
          <a:p>
            <a:pPr algn="ctr"/>
            <a:endParaRPr lang="de-DE" sz="2400" spc="-300" dirty="0"/>
          </a:p>
          <a:p>
            <a:pPr algn="ctr"/>
            <a:endParaRPr lang="de-DE" sz="2400" spc="-300" dirty="0"/>
          </a:p>
          <a:p>
            <a:endParaRPr lang="de-DE" sz="2400" spc="-300" dirty="0"/>
          </a:p>
          <a:p>
            <a:endParaRPr lang="de-DE" sz="2400" spc="-300" dirty="0"/>
          </a:p>
          <a:p>
            <a:endParaRPr lang="de-DE" sz="2400" spc="-300" dirty="0"/>
          </a:p>
        </p:txBody>
      </p:sp>
    </p:spTree>
    <p:extLst>
      <p:ext uri="{BB962C8B-B14F-4D97-AF65-F5344CB8AC3E}">
        <p14:creationId xmlns:p14="http://schemas.microsoft.com/office/powerpoint/2010/main" val="4980734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09" t="-5000" r="-11469" b="-8317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spc="-300" dirty="0"/>
              <a:t>Wasserturm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6000" dirty="0"/>
              <a:t>3 </a:t>
            </a:r>
            <a:r>
              <a:rPr lang="de-DE" sz="3600" dirty="0"/>
              <a:t>Siegpunkte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Und schützt vor Bränden</a:t>
            </a:r>
          </a:p>
          <a:p>
            <a:endParaRPr lang="de-DE" sz="3600" dirty="0"/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5570661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pc="-300" dirty="0"/>
              <a:t>Kanalisation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 algn="ctr"/>
            <a:r>
              <a:rPr lang="de-DE" sz="6000" dirty="0">
                <a:solidFill>
                  <a:prstClr val="black"/>
                </a:solidFill>
              </a:rPr>
              <a:t>3 </a:t>
            </a:r>
            <a:r>
              <a:rPr lang="de-DE" sz="3600" dirty="0">
                <a:solidFill>
                  <a:prstClr val="black"/>
                </a:solidFill>
              </a:rPr>
              <a:t>Siegpunkte</a:t>
            </a:r>
          </a:p>
          <a:p>
            <a:pPr lvl="0" algn="ctr"/>
            <a:endParaRPr lang="de-DE" sz="3600" dirty="0">
              <a:solidFill>
                <a:prstClr val="black"/>
              </a:solidFill>
            </a:endParaRPr>
          </a:p>
          <a:p>
            <a:pPr lvl="0" algn="ctr"/>
            <a:r>
              <a:rPr lang="de-DE" sz="3600" dirty="0">
                <a:solidFill>
                  <a:prstClr val="black"/>
                </a:solidFill>
              </a:rPr>
              <a:t>Und schützt vor der Pest</a:t>
            </a:r>
          </a:p>
          <a:p>
            <a:pPr lvl="0"/>
            <a:endParaRPr lang="de-DE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268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400" dirty="0"/>
              <a:t>Apotheke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6000" dirty="0"/>
              <a:t>3 </a:t>
            </a:r>
            <a:r>
              <a:rPr lang="de-DE" sz="3600" dirty="0"/>
              <a:t>Siegpunkte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Und schützt vor der Pest</a:t>
            </a:r>
          </a:p>
          <a:p>
            <a:endParaRPr lang="de-DE" sz="3600" dirty="0"/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8806726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Glockenturm</a:t>
            </a:r>
            <a:endParaRPr lang="de-DE" sz="2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6000" dirty="0"/>
              <a:t>3 </a:t>
            </a:r>
            <a:r>
              <a:rPr lang="de-DE" sz="3600" dirty="0"/>
              <a:t>Siegpunkte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Und schützt vor Bränden</a:t>
            </a:r>
          </a:p>
        </p:txBody>
      </p:sp>
    </p:spTree>
    <p:extLst>
      <p:ext uri="{BB962C8B-B14F-4D97-AF65-F5344CB8AC3E}">
        <p14:creationId xmlns:p14="http://schemas.microsoft.com/office/powerpoint/2010/main" val="25272968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5" b="-1501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pc="-300" dirty="0"/>
              <a:t>Karawanserei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endParaRPr lang="de-DE" sz="2800" dirty="0"/>
          </a:p>
          <a:p>
            <a:pPr algn="ctr"/>
            <a:r>
              <a:rPr lang="de-DE" sz="4800" dirty="0"/>
              <a:t>+5 </a:t>
            </a:r>
            <a:r>
              <a:rPr lang="de-DE" sz="2800" dirty="0"/>
              <a:t>Siegpunkte, wenn man einen Hafen besitzt</a:t>
            </a:r>
          </a:p>
          <a:p>
            <a:pPr algn="ctr"/>
            <a:r>
              <a:rPr lang="de-DE" sz="2800" dirty="0"/>
              <a:t>(Gebäude)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44168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5" b="-1501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pc="-300" dirty="0"/>
              <a:t>Karawanserei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endParaRPr lang="de-DE" sz="2800" dirty="0"/>
          </a:p>
          <a:p>
            <a:pPr algn="ctr"/>
            <a:r>
              <a:rPr lang="de-DE" sz="4800" dirty="0"/>
              <a:t>+5 </a:t>
            </a:r>
            <a:r>
              <a:rPr lang="de-DE" sz="2800" dirty="0"/>
              <a:t>Siegpunkte, wenn man einen Hafen besitzt</a:t>
            </a:r>
          </a:p>
          <a:p>
            <a:pPr algn="ctr"/>
            <a:r>
              <a:rPr lang="de-DE" sz="2800" dirty="0"/>
              <a:t>(Gebäude)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816994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Pilgerweg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Und</a:t>
            </a:r>
          </a:p>
          <a:p>
            <a:pPr algn="ctr"/>
            <a:r>
              <a:rPr lang="de-DE" sz="2800" dirty="0"/>
              <a:t> </a:t>
            </a:r>
            <a:r>
              <a:rPr lang="de-DE" sz="4800" dirty="0"/>
              <a:t>+5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Wenn man eine Kathedrale (Gebäude) besitzt</a:t>
            </a:r>
          </a:p>
          <a:p>
            <a:endParaRPr lang="de-DE" sz="2800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7435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Pilgerweg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Und</a:t>
            </a:r>
          </a:p>
          <a:p>
            <a:pPr algn="ctr"/>
            <a:r>
              <a:rPr lang="de-DE" sz="2800" dirty="0"/>
              <a:t> </a:t>
            </a:r>
            <a:r>
              <a:rPr lang="de-DE" sz="4800" dirty="0"/>
              <a:t>+5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Wenn man eine Kathedrale (Gebäude) besitzt</a:t>
            </a:r>
          </a:p>
          <a:p>
            <a:endParaRPr lang="de-DE" sz="2800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0568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78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Statue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endParaRPr lang="de-DE" sz="2800" dirty="0"/>
          </a:p>
          <a:p>
            <a:pPr algn="ctr"/>
            <a:r>
              <a:rPr lang="de-DE" sz="4800" dirty="0"/>
              <a:t>+5 </a:t>
            </a:r>
            <a:r>
              <a:rPr lang="de-DE" sz="2800" dirty="0"/>
              <a:t>siegpunkte, wenn man ein Schloss besitzt (Gebäude)</a:t>
            </a:r>
          </a:p>
        </p:txBody>
      </p:sp>
    </p:spTree>
    <p:extLst>
      <p:ext uri="{BB962C8B-B14F-4D97-AF65-F5344CB8AC3E}">
        <p14:creationId xmlns:p14="http://schemas.microsoft.com/office/powerpoint/2010/main" val="39422042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78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dirty="0"/>
              <a:t>Statue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endParaRPr lang="de-DE" sz="2800" dirty="0"/>
          </a:p>
          <a:p>
            <a:pPr algn="ctr"/>
            <a:r>
              <a:rPr lang="de-DE" sz="4800" dirty="0"/>
              <a:t>+5 </a:t>
            </a:r>
            <a:r>
              <a:rPr lang="de-DE" sz="2800" dirty="0"/>
              <a:t>siegpunkte, wenn man ein Schloss besitzt (Gebäude)</a:t>
            </a:r>
          </a:p>
        </p:txBody>
      </p:sp>
    </p:spTree>
    <p:extLst>
      <p:ext uri="{BB962C8B-B14F-4D97-AF65-F5344CB8AC3E}">
        <p14:creationId xmlns:p14="http://schemas.microsoft.com/office/powerpoint/2010/main" val="22655242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4000" spc="-300" dirty="0"/>
              <a:t>Archäologen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4800" dirty="0"/>
              <a:t>3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Und</a:t>
            </a:r>
          </a:p>
          <a:p>
            <a:pPr algn="ctr"/>
            <a:r>
              <a:rPr lang="de-DE" sz="2800" dirty="0"/>
              <a:t> </a:t>
            </a:r>
            <a:r>
              <a:rPr lang="de-DE" sz="4800" dirty="0"/>
              <a:t>+5 </a:t>
            </a:r>
            <a:r>
              <a:rPr lang="de-DE" sz="2800" dirty="0"/>
              <a:t>Siegpunkte</a:t>
            </a:r>
          </a:p>
          <a:p>
            <a:pPr algn="ctr"/>
            <a:r>
              <a:rPr lang="de-DE" sz="2800" dirty="0"/>
              <a:t>Wenn man eine Universität (Gebäude) besitzt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b="5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9087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5004E6-B309-4685-B5CD-78271FD85E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A4-Papier (210 x 297 mm)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Goudy Stout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2016-04-26T20:50:51Z</dcterms:created>
  <dcterms:modified xsi:type="dcterms:W3CDTF">2016-06-13T18:42:33Z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TC024265409991</vt:lpwstr>
  </property>
</Properties>
</file>