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6"/>
  </p:notesMasterIdLst>
  <p:sldIdLst>
    <p:sldId id="257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400"/>
    <a:srgbClr val="FDF5F5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8C4D2-D831-4876-9F9E-9596F1F3FD61}" v="16" dt="2025-05-27T17:07:17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88D0-3DDD-4F4E-BD36-190BF1E9FEB1}" type="datetimeFigureOut">
              <a:rPr lang="hu-HU" smtClean="0"/>
              <a:t>2025. 05. 27.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41B1C-E2E1-4E5B-BBAB-E02C8BD666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306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1B1C-E2E1-4E5B-BBAB-E02C8BD6661E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2125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062B7-CC75-BC00-B1C5-D80C32E2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FCE533AD-6B89-23F7-237A-C6529E5ED4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D0DDD73B-2BCE-B20E-0C47-72FECDCCE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1C8A21F-D32F-A470-E2E3-981D2C006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1B1C-E2E1-4E5B-BBAB-E02C8BD6661E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692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1DB47-9070-B974-09D5-C8508E891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EDDEE385-58DA-350E-6185-4E7B24DBA7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FF382B88-402F-271F-838E-04AEE4F73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45BA6E5-8D97-0E92-F94B-8564A5FCD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1B1C-E2E1-4E5B-BBAB-E02C8BD6661E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07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57665-11CA-D42B-026F-FA276FE20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A25148E5-3F8E-BCEA-5533-6ABF87A9A5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C9A67DC1-4142-429C-82DA-E67169B95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40B8560-B29B-253E-A5C5-D8FFF33FA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1B1C-E2E1-4E5B-BBAB-E02C8BD6661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141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3994B-2085-1A54-B625-1DE58821A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54D5A2E5-CB31-9CE5-1160-8F20C0663C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0A6AA3C3-A119-3838-012D-02E6CB320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978818C-798B-FDCA-3769-0200C8B25D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1B1C-E2E1-4E5B-BBAB-E02C8BD6661E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444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A5612-7878-B318-5641-42E8B6EE6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130BFDA7-AA65-631A-34B7-E579D10B5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CC392FE1-399B-D74D-ECD7-F69DC499E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38F2ACD-D595-008E-24B0-E41AEC1E96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1B1C-E2E1-4E5B-BBAB-E02C8BD6661E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559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463E4-F17B-7A3D-E797-05C4681EC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4D3A2503-51C1-1DDF-E552-81AFB10CC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792DCBAA-62F1-9082-B331-AB41BCD77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27F6AF4-F461-4B2C-67B5-0479C3CD4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1B1C-E2E1-4E5B-BBAB-E02C8BD6661E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5411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51830-3F52-8B4D-7131-DC7B9D084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5639A419-5502-BB13-6BFF-6205DF4505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1273634E-2F73-A37A-ADB5-972F9DF98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D2448ED-453A-0D65-9D5B-1B2F9AD8A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1B1C-E2E1-4E5B-BBAB-E02C8BD6661E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7889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86766-A4CA-F3FE-D4C2-249EE89DF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DA45BFCA-52AC-CE55-E467-190B48EB03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F964ADAF-0EB9-373C-6882-D66D6B7A2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BAAB11C-7A1B-8A64-646B-49E5FC09B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1B1C-E2E1-4E5B-BBAB-E02C8BD6661E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2965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2DAC1-1082-3D49-82B1-F078D74E0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9BECA5A6-DDCB-C353-7248-6FAF031CC2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9339C05E-AAAD-B189-91D3-27D9BBB74D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8F46415-1FF8-88A2-9DFE-4E57E6037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1B1C-E2E1-4E5B-BBAB-E02C8BD6661E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328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119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557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084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889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077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690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86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94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8666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62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60C0C"/>
            </a:gs>
            <a:gs pos="87000">
              <a:srgbClr val="C00000"/>
            </a:gs>
            <a:gs pos="58000">
              <a:schemeClr val="bg1">
                <a:lumMod val="24000"/>
                <a:lumOff val="76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9000">
              <a:schemeClr val="tx1">
                <a:lumMod val="95000"/>
                <a:lumOff val="5000"/>
              </a:schemeClr>
            </a:gs>
            <a:gs pos="97000">
              <a:srgbClr val="160C0C"/>
            </a:gs>
            <a:gs pos="73000">
              <a:srgbClr val="C00000"/>
            </a:gs>
            <a:gs pos="52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320F66-DAA9-5733-07CA-97929D78A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ADB543-A62B-191E-16AC-A73D99459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1208" y="257107"/>
            <a:ext cx="4414042" cy="1689221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anchor="b">
            <a:normAutofit/>
          </a:bodyPr>
          <a:lstStyle/>
          <a:p>
            <a:pPr algn="ctr"/>
            <a:r>
              <a:rPr lang="hu-HU" sz="4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FATAL LOVE </a:t>
            </a:r>
            <a:r>
              <a:rPr lang="hu-HU" sz="3000" dirty="0"/>
              <a:t/>
            </a:r>
            <a:br>
              <a:rPr lang="hu-HU" sz="3000" dirty="0"/>
            </a:br>
            <a:r>
              <a:rPr lang="hu-H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Társkereső Alkalmazás</a:t>
            </a:r>
            <a:r>
              <a:rPr lang="hu-H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endParaRPr lang="hu-H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5ADC4DB-FBE4-9BCB-173C-8DADEB599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208" y="2842795"/>
            <a:ext cx="3980530" cy="1115887"/>
          </a:xfrm>
          <a:noFill/>
        </p:spPr>
        <p:txBody>
          <a:bodyPr anchor="t">
            <a:normAutofit fontScale="3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sz="4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+mj-cs"/>
              </a:rPr>
              <a:t>Csapat: </a:t>
            </a:r>
            <a:r>
              <a:rPr lang="hu-HU" sz="4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+mj-cs"/>
              </a:rPr>
              <a:t>Bodnár Nikolett</a:t>
            </a:r>
          </a:p>
          <a:p>
            <a:pPr>
              <a:lnSpc>
                <a:spcPct val="20000"/>
              </a:lnSpc>
              <a:spcAft>
                <a:spcPts val="1200"/>
              </a:spcAft>
            </a:pPr>
            <a:r>
              <a:rPr lang="hu-HU" sz="4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+mj-cs"/>
              </a:rPr>
              <a:t>            Dér Sándor</a:t>
            </a:r>
          </a:p>
          <a:p>
            <a:pPr>
              <a:lnSpc>
                <a:spcPct val="20000"/>
              </a:lnSpc>
              <a:spcAft>
                <a:spcPts val="600"/>
              </a:spcAft>
            </a:pPr>
            <a:r>
              <a:rPr lang="hu-HU" sz="4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+mj-cs"/>
              </a:rPr>
              <a:t>            Vasas Ágoston</a:t>
            </a:r>
          </a:p>
        </p:txBody>
      </p:sp>
      <p:pic>
        <p:nvPicPr>
          <p:cNvPr id="5" name="Kép 4" descr="A képen Grafikus tervezés, Grafika, szöveg, emblém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15D9079-3614-17C6-B478-0DDE9E9D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" r="1" b="1"/>
          <a:stretch>
            <a:fillRect/>
          </a:stretch>
        </p:blipFill>
        <p:spPr>
          <a:xfrm>
            <a:off x="19" y="10"/>
            <a:ext cx="6953673" cy="6857990"/>
          </a:xfrm>
          <a:prstGeom prst="rect">
            <a:avLst/>
          </a:prstGeom>
          <a:gradFill flip="none" rotWithShape="1">
            <a:gsLst>
              <a:gs pos="91500">
                <a:srgbClr val="C00000"/>
              </a:gs>
              <a:gs pos="8300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  <a:alpha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/>
            </a:solidFill>
          </a:ln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13E476F4-80F6-D94C-BCB6-50D33072AEB5}"/>
              </a:ext>
            </a:extLst>
          </p:cNvPr>
          <p:cNvSpPr txBox="1"/>
          <p:nvPr/>
        </p:nvSpPr>
        <p:spPr>
          <a:xfrm>
            <a:off x="7487670" y="4062395"/>
            <a:ext cx="417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>
                <a:latin typeface="Baskerville Old Face" panose="02020602080505020303" pitchFamily="18" charset="0"/>
              </a:rPr>
              <a:t>Debreceni</a:t>
            </a:r>
            <a:r>
              <a:rPr lang="hu-HU" dirty="0">
                <a:latin typeface="Baskerville Old Face" panose="02020602080505020303" pitchFamily="18" charset="0"/>
              </a:rPr>
              <a:t> SZC Mechwart András Gépipari és Informatika Technikum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C52A84A-35E1-923F-685B-8A5C9FE0B421}"/>
              </a:ext>
            </a:extLst>
          </p:cNvPr>
          <p:cNvSpPr txBox="1"/>
          <p:nvPr/>
        </p:nvSpPr>
        <p:spPr>
          <a:xfrm>
            <a:off x="7291208" y="522793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2025. Május 29.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89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60C0C"/>
            </a:gs>
            <a:gs pos="91000">
              <a:srgbClr val="C00000"/>
            </a:gs>
            <a:gs pos="51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580219-1224-38B1-89A3-5E7E52DD3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0BA072-0F84-39D6-FA3A-BD1BEFCA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07" y="162046"/>
            <a:ext cx="5668123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Fejlesztési 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folyamat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Tartalom helye 6" descr="A képen szöveg, képernyőkép, szám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38AE1ED-558B-01CA-0427-463BD4793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68" y="2132730"/>
            <a:ext cx="6381351" cy="3819662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9985761E-AE62-C632-98B6-3BF2BB144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892" y="812054"/>
            <a:ext cx="6550151" cy="653389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projekt során egyszerűen és hatékonyan dolgoztunk együtt. A kódot a GitHub-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osztottuk meg, és a Facebook Messenger-en beszéltünk egymással.  A GitHub-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mindenki látta, mit változtatott a másik, és így tudtuk egymás munkáját követni. A visszajelzések segítettek abban, hogy minden jól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működjön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Hogyan dolgoztunk: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GitHub-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osztottuk meg a kódot és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verzióztuk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Messenger-en beszéltünk egymással és osztottuk meg a gondolatainkat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Egymás kódját átnéztük és javítottuk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Teszteltük az új funkciókat, hogy minden jól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működjön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Hogyan működtünk együtt: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Messenger-en beszéltünk, ha valami nem volt világos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Megosztottuk egymással a feladatokat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GitHub-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mindenki látta a változtatásokat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Visszajelzést adtunk egymásnak a fejlesztésről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5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60C0C"/>
            </a:gs>
            <a:gs pos="91000">
              <a:srgbClr val="C00000"/>
            </a:gs>
            <a:gs pos="51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83CDEF-5C52-3842-B790-99724BF6A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E6EF72-3DA4-FFEC-64AD-13C00C73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07" y="0"/>
            <a:ext cx="8179830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Tesztelés és </a:t>
            </a:r>
            <a:b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minőségbiztonság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Tartalom helye 7" descr="A képen szöveg, elektronika, képernyőkép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2D27B00-18A2-E834-A532-02AAA7945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391" y="561970"/>
            <a:ext cx="5459908" cy="5407965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4A9B0F29-685F-B327-9338-BA68E9D2A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356" y="1247770"/>
            <a:ext cx="5720575" cy="660966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működésének ellenőrzése során többféle módon is teszteltük az alkalmazást. A cél az volt, hogy minden funkció megfelelően működjön.</a:t>
            </a:r>
          </a:p>
          <a:p>
            <a:pPr>
              <a:lnSpc>
                <a:spcPct val="110000"/>
              </a:lnSpc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Hogyan teszteltük: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Kipróbáltuk az új funkciókat, amikor elkészültek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Ellenőriztük, hogy minden gomb és menü megfelelően működik-e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Teszteltük a regisztrációt és bejelentkezést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Ellenőriztük a chat funkció működését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Kipróbáltuk a párosítási rendszert</a:t>
            </a:r>
          </a:p>
          <a:p>
            <a:pPr marL="342900" indent="-34290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tesztelés során figyeltünk arra, hogy: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felhasználói felület könnyen kezelhető legyen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funkciók megbízhatóan működjenek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Ne legyenek hibák vagy fagyások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Minden gomb és menü a várt módon működjön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0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60C0C"/>
            </a:gs>
            <a:gs pos="91000">
              <a:srgbClr val="C00000"/>
            </a:gs>
            <a:gs pos="51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94EADF-04EC-A895-7B33-313849E57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6EF24C-856D-78F5-BBBB-C222CFDD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07" y="162046"/>
            <a:ext cx="5771966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Jövőbeli 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fejlesztések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A0374C0D-ACA3-DDCE-59B5-961C1A8C0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85" y="2127224"/>
            <a:ext cx="6240274" cy="3506241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587C98E1-3B4C-86E4-EC53-75295164E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26" y="390646"/>
            <a:ext cx="5352585" cy="660966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</a:pPr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Fatal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Love folyamatos fejlődésben van, számos izgalmas új funkcióval. A jövőbeli tervek a felhasználói visszajelzések és a piaci trendek alapján készültek.</a:t>
            </a:r>
          </a:p>
          <a:p>
            <a:pPr>
              <a:lnSpc>
                <a:spcPct val="110000"/>
              </a:lnSpc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Tervezett új funkciók: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Helyzet alapú párosítás: Közelben lévő partnerek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Videó chat funkció: Személyesebb kommunikáció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Bővített profilbeállítások</a:t>
            </a:r>
          </a:p>
          <a:p>
            <a:pPr>
              <a:lnSpc>
                <a:spcPct val="110000"/>
              </a:lnSpc>
            </a:pPr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Technikai fejlesztések: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Teljesítmény optimalizálás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Skálázhatóság növelése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Felhasználói visszajelzések alapján módosítások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98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60C0C"/>
            </a:gs>
            <a:gs pos="91000">
              <a:srgbClr val="C00000"/>
            </a:gs>
            <a:gs pos="51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A3CE10-DA39-3FBC-B01B-DCF3ECDDB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4F893B-94C0-5D2B-FEF4-F1D0B260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07" y="162046"/>
            <a:ext cx="5771966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hu-HU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487F8FD-06B2-F841-EDB7-995DE1FE6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907" y="799745"/>
            <a:ext cx="5771966" cy="537802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 we presented Fatal Love, a modern dating application developed by our three-person team. Our project combines cutting-edge technologies with user-friendly design to create a secure and engaging dating platform. The application represents a significant step forward in online dating technology.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Modern swipe-based matching system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Real-time chat functionality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Secure user authentication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Responsive design for all devices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Profile management system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Implementation: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Backend: Django REST Framework with JWT authentication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Frontend: React with Tailwind CSS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Real-time communication: WebSocket technology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Database: SQLite with Django ORM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Security: Multi-layer protection system</a:t>
            </a:r>
            <a:endParaRPr lang="hu-H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30B2305-3517-9B6C-E90B-E418C464D51E}"/>
              </a:ext>
            </a:extLst>
          </p:cNvPr>
          <p:cNvSpPr txBox="1"/>
          <p:nvPr/>
        </p:nvSpPr>
        <p:spPr>
          <a:xfrm>
            <a:off x="6385932" y="825737"/>
            <a:ext cx="60941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Process:</a:t>
            </a:r>
          </a:p>
          <a:p>
            <a:pPr marL="285750" indent="-285750">
              <a:buClr>
                <a:schemeClr val="tx1"/>
              </a:buClr>
              <a:buSzPct val="87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Agile methodology</a:t>
            </a:r>
          </a:p>
          <a:p>
            <a:pPr marL="285750" indent="-285750">
              <a:buClr>
                <a:schemeClr val="tx1"/>
              </a:buClr>
              <a:buSzPct val="87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Automated testing</a:t>
            </a:r>
          </a:p>
          <a:p>
            <a:pPr marL="285750" indent="-285750">
              <a:buClr>
                <a:schemeClr val="tx1"/>
              </a:buClr>
              <a:buSzPct val="87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Continuous integration</a:t>
            </a:r>
          </a:p>
          <a:p>
            <a:pPr marL="285750" indent="-285750">
              <a:buClr>
                <a:schemeClr val="tx1"/>
              </a:buClr>
              <a:buSzPct val="87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Code review process</a:t>
            </a:r>
          </a:p>
          <a:p>
            <a:pPr marL="285750" indent="-285750">
              <a:buClr>
                <a:schemeClr val="tx1"/>
              </a:buClr>
              <a:buSzPct val="87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Team collaboration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Plans:</a:t>
            </a:r>
          </a:p>
          <a:p>
            <a:pPr marL="285750" indent="-285750">
              <a:buClr>
                <a:schemeClr val="tx1"/>
              </a:buClr>
              <a:buSzPct val="87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Location-based matching</a:t>
            </a:r>
          </a:p>
          <a:p>
            <a:pPr marL="285750" indent="-285750">
              <a:buClr>
                <a:schemeClr val="tx1"/>
              </a:buClr>
              <a:buSzPct val="87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Video chat functionality</a:t>
            </a:r>
          </a:p>
          <a:p>
            <a:pPr marL="285750" indent="-285750">
              <a:buClr>
                <a:schemeClr val="tx1"/>
              </a:buClr>
              <a:buSzPct val="87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Enhanced profile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60C0C"/>
            </a:gs>
            <a:gs pos="91000">
              <a:srgbClr val="C00000"/>
            </a:gs>
            <a:gs pos="51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2D8BD4-8110-821A-46C1-1E9D10780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7083D-3AA4-1666-822A-BD853FED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029" y="801873"/>
            <a:ext cx="9065941" cy="147781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hu-HU" sz="5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Köszönjük a megtisztelő figyelmet</a:t>
            </a:r>
            <a:r>
              <a:rPr lang="hu-HU" sz="5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70D1C0B-59A0-B67B-3A8C-82874B027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84" y="2607172"/>
            <a:ext cx="3339791" cy="33397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7886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rgbClr val="160C0C"/>
            </a:gs>
            <a:gs pos="87000">
              <a:srgbClr val="C00000"/>
            </a:gs>
            <a:gs pos="60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 descr="A képen Mobiltelefon, kütyü, Hordozható kommunikációs eszköz, Mobileszköz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61787501-0554-F593-9EA8-01E02302B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196" y="334538"/>
            <a:ext cx="8523248" cy="5185316"/>
          </a:xfrm>
          <a:effectLst>
            <a:softEdge rad="635000"/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84A2CAA-9C6D-CD78-112C-4E1EC1A1596A}"/>
              </a:ext>
            </a:extLst>
          </p:cNvPr>
          <p:cNvSpPr txBox="1"/>
          <p:nvPr/>
        </p:nvSpPr>
        <p:spPr>
          <a:xfrm>
            <a:off x="1003610" y="182290"/>
            <a:ext cx="34644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hu-HU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Bevezetés</a:t>
            </a:r>
            <a:endParaRPr lang="hu-HU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33F51F74-AE4B-C8DD-E24A-3AF502BD6BA9}"/>
              </a:ext>
            </a:extLst>
          </p:cNvPr>
          <p:cNvSpPr txBox="1"/>
          <p:nvPr/>
        </p:nvSpPr>
        <p:spPr>
          <a:xfrm>
            <a:off x="665356" y="1681107"/>
            <a:ext cx="54306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87000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Love egy modern társkereső alkalmazás, amelyet háromfős csapatunkkal fejlesztettünk. </a:t>
            </a:r>
          </a:p>
          <a:p>
            <a:pPr>
              <a:buSzPct val="87000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alkalmazás célja egy olyan platform létrehozása volt, ahol a felhasználók könnyen és biztonságosan találhatnak partnert. </a:t>
            </a:r>
            <a:endParaRPr lang="hu-H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87000"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87000"/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Célközönség: </a:t>
            </a:r>
          </a:p>
          <a:p>
            <a:pPr marL="742950" lvl="1" indent="-285750">
              <a:buSzPct val="87000"/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Fiatal felnőttek </a:t>
            </a:r>
          </a:p>
          <a:p>
            <a:pPr marL="742950" lvl="1" indent="-285750">
              <a:buSzPct val="87000"/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modern technológiákat kedvelők </a:t>
            </a:r>
          </a:p>
          <a:p>
            <a:pPr marL="742950" lvl="1" indent="-285750">
              <a:buSzPct val="87000"/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Biztonságos online ismerkedést </a:t>
            </a:r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keresők</a:t>
            </a:r>
          </a:p>
          <a:p>
            <a:pPr marL="742950" lvl="1" indent="-285750">
              <a:buSzPct val="87000"/>
              <a:buFont typeface="Arial" panose="020B0604020202020204" pitchFamily="34" charset="0"/>
              <a:buChar char="•"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87000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Love alkalmazás elsősorban a fiatal felnőttek igényeit szolgálja ki, akik a modern technológiákat kedvelik és biztonságos online ismerkedést keresnek.</a:t>
            </a:r>
          </a:p>
          <a:p>
            <a:pPr>
              <a:buSzPct val="87000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alkalmazás felhasználói közül sokan a hétköznapi életben nehezen találnak partnert, és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Love segítségével szeretnének új kapcsolatokat kialakítani.  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30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00">
              <a:srgbClr val="160C0C"/>
            </a:gs>
            <a:gs pos="65000">
              <a:srgbClr val="C00000"/>
            </a:gs>
            <a:gs pos="44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E2CE6C-561E-EDDC-F35F-7EFC0008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08" y="59882"/>
            <a:ext cx="6619365" cy="1451723"/>
          </a:xfrm>
        </p:spPr>
        <p:txBody>
          <a:bodyPr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Főbb funkciók és 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célok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Tartalom helye 13" descr="A képen szöveg, képernyőkép, Betűtípus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9E09EEE-0E59-A5B4-FC38-B06B5E4A1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"/>
          <a:stretch/>
        </p:blipFill>
        <p:spPr>
          <a:xfrm>
            <a:off x="6112567" y="1170964"/>
            <a:ext cx="5052483" cy="5167312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F07F0E01-48CC-52D1-DC45-3D6753BC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399" y="910274"/>
            <a:ext cx="5799689" cy="588784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spc="1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600" kern="100" spc="1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Felhasználói regisztráció, bejelentkezés</a:t>
            </a:r>
            <a:endParaRPr lang="hu-HU" sz="2600" spc="1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600" kern="1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Profilkészítés és </a:t>
            </a:r>
            <a:r>
              <a:rPr lang="hu-HU" sz="2600" kern="100" spc="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testreszabás</a:t>
            </a:r>
            <a:endParaRPr lang="hu-HU" sz="2600" spc="1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07000"/>
              </a:lnSpc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Swipe</a:t>
            </a:r>
            <a:r>
              <a:rPr lang="hu-HU" sz="2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alapú párosítási rendszer</a:t>
            </a:r>
          </a:p>
          <a:p>
            <a:pPr marL="971550" lvl="1" indent="-514350">
              <a:lnSpc>
                <a:spcPct val="107000"/>
              </a:lnSpc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Valós idejű üzenetküldés</a:t>
            </a:r>
          </a:p>
          <a:p>
            <a:pPr marL="971550" lvl="1" indent="-514350">
              <a:lnSpc>
                <a:spcPct val="107000"/>
              </a:lnSpc>
              <a:spcAft>
                <a:spcPts val="5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Reszponzív dizájn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tabLst>
                <a:tab pos="914400" algn="l"/>
              </a:tabLst>
            </a:pPr>
            <a:r>
              <a:rPr lang="hu-HU" sz="2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hu-HU" sz="2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Fatal</a:t>
            </a:r>
            <a:r>
              <a:rPr lang="hu-HU" sz="2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Love alkalmazás számos modern funkciót kínál a felhasználóinak. A felhasználói fiókok és profilkezelés révén a felhasználók személyre szabott profilt hozhatnak létre, ahol megoszthatják érdeklődési körüket és személyes adataikat.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tabLst>
                <a:tab pos="914400" algn="l"/>
              </a:tabLst>
            </a:pPr>
            <a:r>
              <a:rPr lang="hu-HU" sz="2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swipe</a:t>
            </a:r>
            <a:r>
              <a:rPr lang="hu-HU" sz="2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alapú párosítási rendszer segítségével könnyen és gyorsan találhatnak partnert, míg a valós idejű üzenetküldés lehetővé teszi a folyamatos kommunikációt.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tabLst>
                <a:tab pos="914400" algn="l"/>
              </a:tabLst>
            </a:pPr>
            <a:r>
              <a:rPr lang="hu-HU" sz="2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reszponzív dizájn révén az alkalmazás minden eszközön optimálisan működik, legyen szó mobiltelefonról, táblagépről vagy asztali számítógépről. </a:t>
            </a:r>
            <a:endParaRPr lang="hu-HU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9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160C0C"/>
            </a:gs>
            <a:gs pos="79000">
              <a:srgbClr val="C00000"/>
            </a:gs>
            <a:gs pos="49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A6FF0E-968E-04FF-FA58-C8B28ACD0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01914C-BC61-3C60-DBCD-E3A74225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08" y="59883"/>
            <a:ext cx="8626585" cy="910274"/>
          </a:xfrm>
        </p:spPr>
        <p:txBody>
          <a:bodyPr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Technikai megvalósítás- 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Tartalom helye 11" descr="A képen szöveg, képernyőkép, szoftver látható">
            <a:extLst>
              <a:ext uri="{FF2B5EF4-FFF2-40B4-BE49-F238E27FC236}">
                <a16:creationId xmlns:a16="http://schemas.microsoft.com/office/drawing/2014/main" id="{E5894593-0A0E-0317-E489-51F248788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94" y="1256566"/>
            <a:ext cx="5501268" cy="3742930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CBD0975C-9F71-D023-2D22-08601DBB7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910273"/>
            <a:ext cx="6690732" cy="58878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Fatal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Love backend rendszere a </a:t>
            </a:r>
            <a:r>
              <a:rPr lang="hu-H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 Framework-re épül, amely robusztus és skálázható alapot biztosít. </a:t>
            </a:r>
            <a:endParaRPr lang="hu-HU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hu-HU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architektúra négy fő modellre épül:</a:t>
            </a:r>
            <a:endParaRPr lang="hu-HU" b="1" spc="1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</a:t>
            </a: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modell: A </a:t>
            </a:r>
            <a:r>
              <a:rPr lang="hu-HU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Django</a:t>
            </a: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beépített </a:t>
            </a:r>
            <a:r>
              <a:rPr lang="hu-HU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auth</a:t>
            </a: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rendszerét használjuk, kiegészítve egyedi mezőkkel</a:t>
            </a:r>
          </a:p>
          <a:p>
            <a:pPr marL="800100" lvl="1" indent="-342900">
              <a:lnSpc>
                <a:spcPct val="107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Profile</a:t>
            </a: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modell: A felhasználói profilok adatait tárolja</a:t>
            </a:r>
          </a:p>
          <a:p>
            <a:pPr marL="800100" lvl="1" indent="-342900">
              <a:lnSpc>
                <a:spcPct val="107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Match modell: A párosításokat kezeli</a:t>
            </a:r>
          </a:p>
          <a:p>
            <a:pPr marL="800100" lvl="1" indent="-342900">
              <a:lnSpc>
                <a:spcPct val="107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Message</a:t>
            </a: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modell: Az üzenetváltást </a:t>
            </a:r>
            <a:r>
              <a:rPr lang="hu-HU" sz="20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biztosítja</a:t>
            </a:r>
            <a:endParaRPr lang="hu-HU" sz="2000" b="1" kern="100" dirty="0" smtClean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buClr>
                <a:schemeClr val="tx1"/>
              </a:buClr>
              <a:tabLst>
                <a:tab pos="914400" algn="l"/>
              </a:tabLst>
            </a:pPr>
            <a:r>
              <a:rPr lang="hu-HU" sz="2000" b="1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Biztonsági megoldások:</a:t>
            </a:r>
          </a:p>
          <a:p>
            <a:pPr marL="800100" lvl="1" indent="-342900">
              <a:lnSpc>
                <a:spcPct val="107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0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JWT </a:t>
            </a:r>
            <a:r>
              <a:rPr lang="hu-HU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autentikáció</a:t>
            </a: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Biztonságos, állapotmentes hitelesítés</a:t>
            </a:r>
          </a:p>
          <a:p>
            <a:pPr marL="800100" lvl="1" indent="-342900">
              <a:lnSpc>
                <a:spcPct val="107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SQLite</a:t>
            </a: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adatbázis: Megbízható adattárolás</a:t>
            </a:r>
          </a:p>
          <a:p>
            <a:pPr marL="800100" lvl="1" indent="-342900">
              <a:lnSpc>
                <a:spcPct val="107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WebSocket</a:t>
            </a: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technológia: Valós idejű kommunikáció</a:t>
            </a:r>
          </a:p>
          <a:p>
            <a:pPr marL="800100" lvl="1" indent="-342900">
              <a:lnSpc>
                <a:spcPct val="107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CORS védelem: Biztonságos API </a:t>
            </a:r>
            <a:r>
              <a:rPr lang="hu-HU" sz="20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hozzáférés</a:t>
            </a:r>
            <a:endParaRPr lang="hu-HU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8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160C0C"/>
            </a:gs>
            <a:gs pos="79000">
              <a:srgbClr val="C00000"/>
            </a:gs>
            <a:gs pos="49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F54577-8189-9FE8-2F7C-625ED7CF1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F1C322-5B5D-A457-CD4E-75B150C3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08" y="59883"/>
            <a:ext cx="8626585" cy="910274"/>
          </a:xfrm>
        </p:spPr>
        <p:txBody>
          <a:bodyPr>
            <a:normAutofit/>
          </a:bodyPr>
          <a:lstStyle/>
          <a:p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Technikai megvalósítás- 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rtalom helye 5" descr="A képen szöveg, számítógép, képernyőkép, multimédi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6EB7204-7D49-9134-0938-6472AC17E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56" y="1707904"/>
            <a:ext cx="5750750" cy="3833833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0E997C70-A04D-417E-EBAB-AC0B05AA9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910273"/>
            <a:ext cx="6690732" cy="58878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frontend fejlesztés során a </a:t>
            </a:r>
            <a:r>
              <a:rPr lang="hu-H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19.0.0 keretrendszert használtuk, amely lehetővé tette a modern, komponens alapú felhasználói felület kialakítását. A felhasználói élmény optimalizálása volt a fő célunk.</a:t>
            </a:r>
          </a:p>
          <a:p>
            <a:pPr>
              <a:buNone/>
            </a:pPr>
            <a:r>
              <a:rPr lang="hu-H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Használt technológiák: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19.0.0: Modern UI fejlesztés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Tailwind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CSS: Gyors és reszponzív dizájn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Router: Hatékony navigáció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API kommunikáció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Valós idejű funkciók </a:t>
            </a:r>
          </a:p>
          <a:p>
            <a:pPr>
              <a:buNone/>
            </a:pPr>
            <a:r>
              <a:rPr lang="hu-H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 felhasználói felület kialakításánál kiemelt figyelmet fordítottunk: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Reszponzív dizájn: Minden eszközön tökéletes megjelenés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Modern UI/UX: Intuitív és vonzó felület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Teljesítmény optimalizálás: Gyors betöltés és működés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Felhasználói visszajelzések: Értesítések és </a:t>
            </a:r>
            <a:r>
              <a:rPr lang="hu-H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visszajelzések</a:t>
            </a:r>
            <a:endParaRPr lang="hu-HU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0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160C0C"/>
            </a:gs>
            <a:gs pos="79000">
              <a:srgbClr val="C00000"/>
            </a:gs>
            <a:gs pos="49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BC2F70-E1B6-90DB-1E35-715C4DF5A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2DD8BA-C15A-2D6C-2663-D2EE8F00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08" y="59883"/>
            <a:ext cx="10539877" cy="910274"/>
          </a:xfrm>
        </p:spPr>
        <p:txBody>
          <a:bodyPr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Felhasználói élmény- Regisztráció és 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Tartalom helye 9" descr="A képen szöveg, képernyőkép, szoftver, Számítógépes ikon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752298C-EAFC-DAD4-C3E4-A43AC86AA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585" y="2916074"/>
            <a:ext cx="7495813" cy="3680381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16DA8CBC-5540-5D08-5933-95DB0B6F0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9142" y="910273"/>
            <a:ext cx="6501160" cy="58878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Fatal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Love használata a regisztrációval kezdődik, ahol a felhasználók megadhatják alapvető adataikat. A regisztrációs folyamat egyszerű és biztonságos, miközben a profil létrehozása lehetővé teszi a részletes bemutatkozást.</a:t>
            </a:r>
          </a:p>
          <a:p>
            <a:pPr>
              <a:buNone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Regisztrációs folyamat: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Felhasználónév és e-mail megadása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Biztonságos jelszó létrehozása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 megerősítés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 létrehozása</a:t>
            </a:r>
          </a:p>
          <a:p>
            <a:pPr>
              <a:buNone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 kezelés: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Személyes adatok megadása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Profilkép feltöltése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Érdeklődési körök kiválasztása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Beállítások </a:t>
            </a:r>
            <a:r>
              <a:rPr lang="hu-H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testreszabása</a:t>
            </a:r>
            <a:endParaRPr lang="hu-H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16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160C0C"/>
            </a:gs>
            <a:gs pos="79000">
              <a:srgbClr val="C00000"/>
            </a:gs>
            <a:gs pos="49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F897CC-5F98-1B5A-A67C-7E98C13B7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F99D48-D777-10F1-5DBC-A3F0E386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08" y="59883"/>
            <a:ext cx="9964731" cy="910274"/>
          </a:xfrm>
        </p:spPr>
        <p:txBody>
          <a:bodyPr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Párosítási 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rendszer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Tartalom helye 27" descr="A képen szöveg, képernyőkép, szoftver, Webhely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3DA5D17-0DF5-9F75-2D9C-16D5BB1E3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91" y="1475286"/>
            <a:ext cx="5931663" cy="2806567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3A5224BC-2E04-77D2-8229-38C75EF9B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12" y="910273"/>
            <a:ext cx="6139819" cy="582463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párosítási rendszer a népszerű </a:t>
            </a:r>
            <a:r>
              <a:rPr lang="hu-H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swipe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mechanizmuson alapul, ami intuitív és szórakoztató felhasználói élményt nyújt. A rendszer egyszerű és </a:t>
            </a:r>
            <a:r>
              <a:rPr lang="hu-H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hatékony.</a:t>
            </a:r>
            <a:endParaRPr lang="hu-H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Swipe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rendszer működése: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Jobbra húzás = érdeklődés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Balra húzás = elutasítás</a:t>
            </a: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Kölcsönös érdeklődés = </a:t>
            </a:r>
            <a:r>
              <a:rPr lang="hu-H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endParaRPr lang="hu-H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funkció megnyitása</a:t>
            </a:r>
          </a:p>
          <a:p>
            <a:pPr>
              <a:buNone/>
            </a:pPr>
            <a:r>
              <a:rPr lang="hu-H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 felhasználók jobbra húzással jelezhetik érdeklődésüket, balra húzással pedig elutasíthatják a megjelenített profilokat. Kölcsönös érdeklődés esetén létrejön egy </a:t>
            </a:r>
            <a:r>
              <a:rPr lang="hu-HU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hu-H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és megnyílik a chat funkció.</a:t>
            </a:r>
          </a:p>
          <a:p>
            <a:pPr>
              <a:buNone/>
            </a:pPr>
            <a:r>
              <a:rPr lang="hu-H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hu-HU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párosítási rendszer egyszerűsége:</a:t>
            </a:r>
          </a:p>
          <a:p>
            <a:pPr>
              <a:buNone/>
            </a:pPr>
            <a:r>
              <a:rPr lang="hu-H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rendszer a kölcsönös érdeklődésen alapul, ami lehetővé teszi a természetes párosítást. A felhasználók saját döntésük alapján választhatják ki a számukra érdekes profilokat, és a </a:t>
            </a:r>
            <a:r>
              <a:rPr lang="hu-H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hu-H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létrejöttével azonnal megkezdhetik a kommunikációt</a:t>
            </a:r>
            <a:r>
              <a:rPr lang="hu-H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91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160C0C"/>
            </a:gs>
            <a:gs pos="79000">
              <a:srgbClr val="C00000"/>
            </a:gs>
            <a:gs pos="49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F9F719-0F6B-266F-2C74-E73ED60D9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1422C6-4228-2AE0-01C4-38168F09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08" y="-151836"/>
            <a:ext cx="9964731" cy="910274"/>
          </a:xfrm>
        </p:spPr>
        <p:txBody>
          <a:bodyPr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Chat 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funkció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Tartalom helye 10" descr="A képen szöveg, képernyőkép, szoftver, Számítógépes ikon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4B747C0-3E38-E97F-45F6-B9F888F43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"/>
          <a:stretch/>
        </p:blipFill>
        <p:spPr>
          <a:xfrm>
            <a:off x="6552467" y="1461822"/>
            <a:ext cx="5564632" cy="3461870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789723D6-68F4-4275-CFD4-C3B31C2FC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417037"/>
            <a:ext cx="6690946" cy="629362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valós idejű chat funkció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technológiával működik, biztosítva az azonnali kommunikációt a párosított felhasználók között. A rendszer képes kezelni az offline üzeneteket is, így egyetlen beszélgetés sem veszik el.</a:t>
            </a:r>
          </a:p>
          <a:p>
            <a:pPr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funkciók:</a:t>
            </a: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Azonnali üzenetküldés</a:t>
            </a: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Üzenet státuszjelzések (elküldve, kézbesítve, olvasva)</a:t>
            </a: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előzmények tárolása</a:t>
            </a: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üzenetek kezelése</a:t>
            </a:r>
          </a:p>
          <a:p>
            <a:pPr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Az üzenetküldés azonnali, és a rendszer jelzi az üzenetek státuszát: elküldve, kézbesítve vagy olvasva. A chat előzmények tárolódnak, így a felhasználók bármikor visszanézhetik a korábbi beszélgetéseket. Az offline üzenetek is megfelelően kezelődnek, és a következő bejelentkezéskor megjelennek.</a:t>
            </a:r>
          </a:p>
          <a:p>
            <a:pPr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Technikai megvalósítás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kapcsolat</a:t>
            </a: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Adatbázis tárolás</a:t>
            </a:r>
          </a:p>
          <a:p>
            <a:pPr marL="28575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Üzenetek státuszkezelése</a:t>
            </a:r>
          </a:p>
          <a:p>
            <a:pPr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kapcsolat biztosítja a valós idejű kommunikációt, míg az üzenetek az adatbázisban tárolódnak. A rendszer követi az üzenetek státuszát, így a felhasználók láthatják, hogy az üzenetek elküldve, kézbesítve vagy olvasva lettek-e.</a:t>
            </a:r>
          </a:p>
        </p:txBody>
      </p:sp>
    </p:spTree>
    <p:extLst>
      <p:ext uri="{BB962C8B-B14F-4D97-AF65-F5344CB8AC3E}">
        <p14:creationId xmlns:p14="http://schemas.microsoft.com/office/powerpoint/2010/main" val="207199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60C0C"/>
            </a:gs>
            <a:gs pos="91000">
              <a:srgbClr val="C00000"/>
            </a:gs>
            <a:gs pos="51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B1F9E3-DA6A-17A1-E5A6-CF356E413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5EDDB9-5BA9-A4AF-2487-22B8C580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84" y="0"/>
            <a:ext cx="5668123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Biztonsági </a:t>
            </a:r>
            <a:r>
              <a:rPr lang="hu-H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megoldások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Tartalom helye 11" descr="A képen szöveg, képernyőkép, szoftver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82BC210-D24C-0494-3C8F-34C31C8D8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31" y="2316953"/>
            <a:ext cx="6345762" cy="3116693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2EB4B511-5D73-18FC-74EE-AAAA67B62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4240" y="1107344"/>
            <a:ext cx="6550151" cy="547502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alkalmazás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biztonságát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több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rétegben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biztosítjuk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védve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adatokat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kommunikációt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biztonság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fejlesztés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kiemelt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figyelmet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kapott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különös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tekintettel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személyes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védelmére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Biztonsági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rétegek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JWT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alapú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autentikáció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Biztonságos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bejelentkezés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Biztonságos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jelszókezelés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Hash-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algoritmusok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védelem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biztonság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Adatbázis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védelme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SQL injection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elleni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védelem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Adatvédelem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Titkosított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kommunikáció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Biztonságos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adattárolás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jogosultságok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kommunikáció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titkosítva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van,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biztonságosan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tárolódnak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jogosultságok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szigorúan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szabályozottak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31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éma1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éma1" id="{AC1F0EB2-079C-45BD-922A-E6D8E5FD04CA}" vid="{593601E5-8EA4-4F44-90B1-9DBD44F9678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Téma1</Template>
  <TotalTime>3132</TotalTime>
  <Words>1311</Words>
  <Application>Microsoft Office PowerPoint</Application>
  <PresentationFormat>Szélesvásznú</PresentationFormat>
  <Paragraphs>175</Paragraphs>
  <Slides>14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1" baseType="lpstr">
      <vt:lpstr>Aptos</vt:lpstr>
      <vt:lpstr>Arial</vt:lpstr>
      <vt:lpstr>Baskerville Old Face</vt:lpstr>
      <vt:lpstr>Grandview Display</vt:lpstr>
      <vt:lpstr>Times New Roman</vt:lpstr>
      <vt:lpstr>Wingdings</vt:lpstr>
      <vt:lpstr>Téma1</vt:lpstr>
      <vt:lpstr>FATAL LOVE  Társkereső Alkalmazás </vt:lpstr>
      <vt:lpstr>PowerPoint-bemutató</vt:lpstr>
      <vt:lpstr>2. Főbb funkciók és célok</vt:lpstr>
      <vt:lpstr>3. Technikai megvalósítás- Backend</vt:lpstr>
      <vt:lpstr>3.2. Technikai megvalósítás- Frontend</vt:lpstr>
      <vt:lpstr>4. Felhasználói élmény- Regisztráció és Profil</vt:lpstr>
      <vt:lpstr>5. Párosítási rendszer</vt:lpstr>
      <vt:lpstr>6. Chat funkció</vt:lpstr>
      <vt:lpstr>7. Biztonsági megoldások</vt:lpstr>
      <vt:lpstr>8. Fejlesztési folyamat</vt:lpstr>
      <vt:lpstr>9. Tesztelés és  minőségbiztonság</vt:lpstr>
      <vt:lpstr>10. Jövőbeli fejlesztések</vt:lpstr>
      <vt:lpstr>11. Summary</vt:lpstr>
      <vt:lpstr>Köszönjük a megtisztelő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FATAL LOVE  Társkereső Alkalmazás </dc:title>
  <dc:creator>Bodnár Nikolett</dc:creator>
  <cp:lastModifiedBy>Dér Sándor</cp:lastModifiedBy>
  <cp:revision>37</cp:revision>
  <dcterms:created xsi:type="dcterms:W3CDTF">2025-05-24T21:43:56Z</dcterms:created>
  <dcterms:modified xsi:type="dcterms:W3CDTF">2025-05-27T21:12:11Z</dcterms:modified>
</cp:coreProperties>
</file>