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6"/>
  </p:notes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3" r:id="rId14"/>
    <p:sldId id="274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2400"/>
    <a:srgbClr val="FDF5F5"/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8C4D2-D831-4876-9F9E-9596F1F3FD61}" v="16" dt="2025-05-27T17:07:17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2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A88D0-3DDD-4F4E-BD36-190BF1E9FEB1}" type="datetimeFigureOut">
              <a:rPr lang="hu-HU" smtClean="0"/>
              <a:t>2025. 05. 27.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41B1C-E2E1-4E5B-BBAB-E02C8BD6661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3064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1250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062B7-CC75-BC00-B1C5-D80C32E2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FCE533AD-6B89-23F7-237A-C6529E5ED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0DDD73B-2BCE-B20E-0C47-72FECDCCE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1C8A21F-D32F-A470-E2E3-981D2C006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692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1DB47-9070-B974-09D5-C8508E891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EDDEE385-58DA-350E-6185-4E7B24DBA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F382B88-402F-271F-838E-04AEE4F73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45BA6E5-8D97-0E92-F94B-8564A5FCD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8075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57665-11CA-D42B-026F-FA276FE20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25148E5-3F8E-BCEA-5533-6ABF87A9A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9A67DC1-4142-429C-82DA-E67169B95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40B8560-B29B-253E-A5C5-D8FFF33FA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1418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3994B-2085-1A54-B625-1DE58821A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4D5A2E5-CB31-9CE5-1160-8F20C0663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A6AA3C3-A119-3838-012D-02E6CB320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978818C-798B-FDCA-3769-0200C8B25D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444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5612-7878-B318-5641-42E8B6EE6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30BFDA7-AA65-631A-34B7-E579D10B5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CC392FE1-399B-D74D-ECD7-F69DC499E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38F2ACD-D595-008E-24B0-E41AEC1E9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559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463E4-F17B-7A3D-E797-05C4681EC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D3A2503-51C1-1DDF-E552-81AFB10CC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792DCBAA-62F1-9082-B331-AB41BCD77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27F6AF4-F461-4B2C-67B5-0479C3CD4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154116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51830-3F52-8B4D-7131-DC7B9D08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5639A419-5502-BB13-6BFF-6205DF4505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1273634E-2F73-A37A-ADB5-972F9DF98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D2448ED-453A-0D65-9D5B-1B2F9AD8A6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889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6766-A4CA-F3FE-D4C2-249EE89DF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DA45BFCA-52AC-CE55-E467-190B48EB03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F964ADAF-0EB9-373C-6882-D66D6B7A2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BAAB11C-7A1B-8A64-646B-49E5FC09B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2965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2DAC1-1082-3D49-82B1-F078D74E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9BECA5A6-DDCB-C353-7248-6FAF031CC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9339C05E-AAAD-B189-91D3-27D9BBB74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8F46415-1FF8-88A2-9DFE-4E57E6037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41B1C-E2E1-4E5B-BBAB-E02C8BD6661E}" type="slidenum">
              <a:rPr lang="hu-HU" smtClean="0"/>
              <a:t>15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328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9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2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86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11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2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8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1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0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07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9000">
              <a:schemeClr val="tx1">
                <a:lumMod val="95000"/>
                <a:lumOff val="5000"/>
              </a:schemeClr>
            </a:gs>
            <a:gs pos="97000">
              <a:srgbClr val="160C0C"/>
            </a:gs>
            <a:gs pos="73000">
              <a:srgbClr val="C00000"/>
            </a:gs>
            <a:gs pos="52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20F66-DAA9-5733-07CA-97929D78A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DB543-A62B-191E-16AC-A73D99459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1208" y="257107"/>
            <a:ext cx="4414042" cy="1689221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anchor="b">
            <a:normAutofit/>
          </a:bodyPr>
          <a:lstStyle/>
          <a:p>
            <a:pPr algn="ctr"/>
            <a:r>
              <a:rPr lang="hu-HU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FATAL LOVE </a:t>
            </a:r>
            <a:br>
              <a:rPr lang="hu-HU" sz="3000" dirty="0"/>
            </a:b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DATING APP 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5ADC4DB-FBE4-9BCB-173C-8DADEB599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208" y="2842795"/>
            <a:ext cx="3703894" cy="1115887"/>
          </a:xfrm>
          <a:noFill/>
        </p:spPr>
        <p:txBody>
          <a:bodyPr anchor="t">
            <a:normAutofit fontScale="3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u-HU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+mj-cs"/>
              </a:rPr>
              <a:t>TEAMS: Bodnár Nikolett</a:t>
            </a:r>
          </a:p>
          <a:p>
            <a:pPr>
              <a:lnSpc>
                <a:spcPct val="20000"/>
              </a:lnSpc>
              <a:spcAft>
                <a:spcPts val="1200"/>
              </a:spcAft>
            </a:pPr>
            <a:r>
              <a:rPr lang="hu-HU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+mj-cs"/>
              </a:rPr>
              <a:t>            Dér Sándor</a:t>
            </a:r>
          </a:p>
          <a:p>
            <a:pPr>
              <a:lnSpc>
                <a:spcPct val="20000"/>
              </a:lnSpc>
              <a:spcAft>
                <a:spcPts val="600"/>
              </a:spcAft>
            </a:pPr>
            <a:r>
              <a:rPr lang="hu-HU" sz="4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  <a:ea typeface="+mj-ea"/>
                <a:cs typeface="+mj-cs"/>
              </a:rPr>
              <a:t>            Vasas Ágoston</a:t>
            </a:r>
          </a:p>
        </p:txBody>
      </p:sp>
      <p:pic>
        <p:nvPicPr>
          <p:cNvPr id="5" name="Kép 4" descr="A képen Grafikus tervezés, Grafika, szöveg, emblém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15D9079-3614-17C6-B478-0DDE9E9D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5" r="1" b="1"/>
          <a:stretch>
            <a:fillRect/>
          </a:stretch>
        </p:blipFill>
        <p:spPr>
          <a:xfrm>
            <a:off x="19" y="10"/>
            <a:ext cx="6953673" cy="6857990"/>
          </a:xfrm>
          <a:prstGeom prst="rect">
            <a:avLst/>
          </a:prstGeom>
          <a:gradFill flip="none" rotWithShape="1">
            <a:gsLst>
              <a:gs pos="91500">
                <a:srgbClr val="C00000"/>
              </a:gs>
              <a:gs pos="83000">
                <a:schemeClr val="tx1">
                  <a:lumMod val="95000"/>
                  <a:lumOff val="5000"/>
                </a:schemeClr>
              </a:gs>
              <a:gs pos="100000">
                <a:schemeClr val="bg1">
                  <a:lumMod val="65000"/>
                  <a:alpha val="9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accent1"/>
            </a:solidFill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13E476F4-80F6-D94C-BCB6-50D33072AEB5}"/>
              </a:ext>
            </a:extLst>
          </p:cNvPr>
          <p:cNvSpPr txBox="1"/>
          <p:nvPr/>
        </p:nvSpPr>
        <p:spPr>
          <a:xfrm>
            <a:off x="7487670" y="4062395"/>
            <a:ext cx="4170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i="1" dirty="0">
                <a:latin typeface="Baskerville Old Face" panose="02020602080505020303" pitchFamily="18" charset="0"/>
              </a:rPr>
              <a:t>Debreceni</a:t>
            </a:r>
            <a:r>
              <a:rPr lang="hu-HU" dirty="0">
                <a:latin typeface="Baskerville Old Face" panose="02020602080505020303" pitchFamily="18" charset="0"/>
              </a:rPr>
              <a:t> SZC Mechwart András Gépipari és Informatika Technikum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C52A84A-35E1-923F-685B-8A5C9FE0B421}"/>
              </a:ext>
            </a:extLst>
          </p:cNvPr>
          <p:cNvSpPr txBox="1"/>
          <p:nvPr/>
        </p:nvSpPr>
        <p:spPr>
          <a:xfrm>
            <a:off x="7291208" y="5227938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29. May 2025</a:t>
            </a:r>
          </a:p>
        </p:txBody>
      </p:sp>
    </p:spTree>
    <p:extLst>
      <p:ext uri="{BB962C8B-B14F-4D97-AF65-F5344CB8AC3E}">
        <p14:creationId xmlns:p14="http://schemas.microsoft.com/office/powerpoint/2010/main" val="277989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80219-1224-38B1-89A3-5E7E52DD3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FACEB725-8BED-C7E4-9F99-BD79C541E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52087EEB-1609-4F1E-94E1-EC2CDC165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0BA072-0F84-39D6-FA3A-BD1BEFCA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07" y="162046"/>
            <a:ext cx="5668123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dirty="0"/>
              <a:t>8</a:t>
            </a:r>
            <a:r>
              <a:rPr lang="en-US" sz="4000" dirty="0"/>
              <a:t>. </a:t>
            </a:r>
            <a:r>
              <a:rPr lang="hu-HU" sz="4000" dirty="0"/>
              <a:t>Fejlesztési folyamat</a:t>
            </a:r>
            <a:r>
              <a:rPr lang="en-US" sz="4000" dirty="0"/>
              <a:t>:</a:t>
            </a:r>
            <a:br>
              <a:rPr lang="en-US" sz="4000" dirty="0"/>
            </a:br>
            <a:endParaRPr lang="en-US" sz="4000" dirty="0"/>
          </a:p>
        </p:txBody>
      </p:sp>
      <p:cxnSp>
        <p:nvCxnSpPr>
          <p:cNvPr id="42" name="Straight Connector 37">
            <a:extLst>
              <a:ext uri="{FF2B5EF4-FFF2-40B4-BE49-F238E27FC236}">
                <a16:creationId xmlns:a16="http://schemas.microsoft.com/office/drawing/2014/main" id="{B3C814ED-5778-E8ED-8347-756FD2885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985761E-AE62-C632-98B6-3BF2BB144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41849" y="162053"/>
            <a:ext cx="6550151" cy="653389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hu-HU" sz="2000" dirty="0">
                <a:latin typeface="Goudy Old Style" panose="02020502050305020303" pitchFamily="18" charset="0"/>
              </a:rPr>
              <a:t>A projekt során egyszerűen és hatékonyan dolgoztunk együtt. A kódot a GitHub-</a:t>
            </a:r>
            <a:r>
              <a:rPr lang="hu-HU" sz="2000" dirty="0" err="1">
                <a:latin typeface="Goudy Old Style" panose="02020502050305020303" pitchFamily="18" charset="0"/>
              </a:rPr>
              <a:t>on</a:t>
            </a:r>
            <a:r>
              <a:rPr lang="hu-HU" sz="2000" dirty="0">
                <a:latin typeface="Goudy Old Style" panose="02020502050305020303" pitchFamily="18" charset="0"/>
              </a:rPr>
              <a:t> osztottuk meg, és a Facebook Messenger-en beszéltünk egymással.  A GitHub-</a:t>
            </a:r>
            <a:r>
              <a:rPr lang="hu-HU" sz="2000" dirty="0" err="1">
                <a:latin typeface="Goudy Old Style" panose="02020502050305020303" pitchFamily="18" charset="0"/>
              </a:rPr>
              <a:t>on</a:t>
            </a:r>
            <a:r>
              <a:rPr lang="hu-HU" sz="2000" dirty="0">
                <a:latin typeface="Goudy Old Style" panose="02020502050305020303" pitchFamily="18" charset="0"/>
              </a:rPr>
              <a:t> mindenki látta, mit változtatott a másik, és így tudtuk egymás munkáját követni. A visszajelzések segítettek abban, hogy minden jól </a:t>
            </a:r>
            <a:r>
              <a:rPr lang="hu-HU" sz="2000" dirty="0" err="1">
                <a:latin typeface="Goudy Old Style" panose="02020502050305020303" pitchFamily="18" charset="0"/>
              </a:rPr>
              <a:t>működjön</a:t>
            </a:r>
            <a:r>
              <a:rPr lang="hu-HU" sz="2000" dirty="0">
                <a:latin typeface="Goudy Old Style" panose="02020502050305020303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hu-HU" sz="2000" dirty="0">
                <a:latin typeface="Goudy Old Style" panose="02020502050305020303" pitchFamily="18" charset="0"/>
              </a:rPr>
              <a:t>   </a:t>
            </a:r>
            <a:r>
              <a:rPr lang="hu-HU" sz="2000" b="1" dirty="0">
                <a:latin typeface="Goudy Old Style" panose="02020502050305020303" pitchFamily="18" charset="0"/>
              </a:rPr>
              <a:t>Hogyan dolgoztunk: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GitHub-</a:t>
            </a:r>
            <a:r>
              <a:rPr lang="hu-HU" sz="2000" dirty="0" err="1">
                <a:latin typeface="Goudy Old Style" panose="02020502050305020303" pitchFamily="18" charset="0"/>
              </a:rPr>
              <a:t>on</a:t>
            </a:r>
            <a:r>
              <a:rPr lang="hu-HU" sz="2000" dirty="0">
                <a:latin typeface="Goudy Old Style" panose="02020502050305020303" pitchFamily="18" charset="0"/>
              </a:rPr>
              <a:t> osztottuk meg a kódot és </a:t>
            </a:r>
            <a:r>
              <a:rPr lang="hu-HU" sz="2000" dirty="0" err="1">
                <a:latin typeface="Goudy Old Style" panose="02020502050305020303" pitchFamily="18" charset="0"/>
              </a:rPr>
              <a:t>verzióztuk</a:t>
            </a:r>
            <a:r>
              <a:rPr lang="hu-HU" sz="2000" dirty="0">
                <a:latin typeface="Goudy Old Style" panose="02020502050305020303" pitchFamily="18" charset="0"/>
              </a:rPr>
              <a:t>.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Messenger-en beszéltünk egymással és osztottuk meg a gondolatainkat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Egymás kódját átnéztük és javítottuk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Teszteltük az új funkciókat, hogy minden jól </a:t>
            </a:r>
            <a:r>
              <a:rPr lang="hu-HU" sz="2000" dirty="0" err="1">
                <a:latin typeface="Goudy Old Style" panose="02020502050305020303" pitchFamily="18" charset="0"/>
              </a:rPr>
              <a:t>működjön</a:t>
            </a:r>
            <a:r>
              <a:rPr lang="hu-HU" sz="2000" dirty="0">
                <a:latin typeface="Goudy Old Style" panose="02020502050305020303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hu-HU" sz="2000" dirty="0">
                <a:latin typeface="Goudy Old Style" panose="02020502050305020303" pitchFamily="18" charset="0"/>
              </a:rPr>
              <a:t>   </a:t>
            </a:r>
            <a:r>
              <a:rPr lang="hu-HU" sz="2000" b="1" dirty="0">
                <a:latin typeface="Goudy Old Style" panose="02020502050305020303" pitchFamily="18" charset="0"/>
              </a:rPr>
              <a:t>Hogyan működtünk együtt: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 Messenger-en beszéltünk, ha valami nem volt világos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 Megosztottuk egymással a feladatokat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 A GitHub-</a:t>
            </a:r>
            <a:r>
              <a:rPr lang="hu-HU" sz="2000" dirty="0" err="1">
                <a:latin typeface="Goudy Old Style" panose="02020502050305020303" pitchFamily="18" charset="0"/>
              </a:rPr>
              <a:t>on</a:t>
            </a:r>
            <a:r>
              <a:rPr lang="hu-HU" sz="2000" dirty="0">
                <a:latin typeface="Goudy Old Style" panose="02020502050305020303" pitchFamily="18" charset="0"/>
              </a:rPr>
              <a:t> mindenki látta a változtatásokat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 Visszajelzést adtunk egymásnak a fejlesztésről</a:t>
            </a:r>
            <a:endParaRPr lang="en-US" sz="2000" dirty="0"/>
          </a:p>
        </p:txBody>
      </p:sp>
      <p:pic>
        <p:nvPicPr>
          <p:cNvPr id="7" name="Tartalom helye 6" descr="A képen szöveg, képernyőkép, szám, Betűtípu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38AE1ED-558B-01CA-0427-463BD4793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62038"/>
            <a:ext cx="5521124" cy="3304759"/>
          </a:xfrm>
        </p:spPr>
      </p:pic>
    </p:spTree>
    <p:extLst>
      <p:ext uri="{BB962C8B-B14F-4D97-AF65-F5344CB8AC3E}">
        <p14:creationId xmlns:p14="http://schemas.microsoft.com/office/powerpoint/2010/main" val="254158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3CDEF-5C52-3842-B790-99724BF6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A844C43C-2C17-BD88-714B-B8E47B361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F0684AE0-6D17-77D6-3224-91B9E9E0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AE6EF72-3DA4-FFEC-64AD-13C00C73F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07" y="162046"/>
            <a:ext cx="8179830" cy="14778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hu-HU" sz="4000" dirty="0"/>
              <a:t>9</a:t>
            </a:r>
            <a:r>
              <a:rPr lang="en-US" sz="4000" dirty="0"/>
              <a:t>. </a:t>
            </a:r>
            <a:r>
              <a:rPr lang="hu-HU" sz="4000" dirty="0"/>
              <a:t>Tesztelés és </a:t>
            </a:r>
            <a:br>
              <a:rPr lang="hu-HU" sz="4000" dirty="0"/>
            </a:br>
            <a:r>
              <a:rPr lang="hu-HU" sz="4000" dirty="0"/>
              <a:t>minőségbiztonság:</a:t>
            </a:r>
            <a:br>
              <a:rPr lang="en-US" sz="4000" dirty="0"/>
            </a:br>
            <a:endParaRPr lang="en-US" sz="4000" dirty="0"/>
          </a:p>
        </p:txBody>
      </p:sp>
      <p:cxnSp>
        <p:nvCxnSpPr>
          <p:cNvPr id="42" name="Straight Connector 37">
            <a:extLst>
              <a:ext uri="{FF2B5EF4-FFF2-40B4-BE49-F238E27FC236}">
                <a16:creationId xmlns:a16="http://schemas.microsoft.com/office/drawing/2014/main" id="{9609BB81-5BB9-9BA9-A09A-C3DAA5B9E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A9B0F29-685F-B327-9338-BA68E9D2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9649" y="162046"/>
            <a:ext cx="5720575" cy="66096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hu-HU" sz="1900" dirty="0">
                <a:latin typeface="Goudy Old Style" panose="02020502050305020303" pitchFamily="18" charset="0"/>
              </a:rPr>
              <a:t>A program működésének ellenőrzése során többféle módon is teszteltük az alkalmazást. A cél az volt, hogy minden funkció megfelelően </a:t>
            </a:r>
            <a:r>
              <a:rPr lang="hu-HU" sz="1900" dirty="0" err="1">
                <a:latin typeface="Goudy Old Style" panose="02020502050305020303" pitchFamily="18" charset="0"/>
              </a:rPr>
              <a:t>működjön</a:t>
            </a:r>
            <a:r>
              <a:rPr lang="hu-HU" sz="1900" dirty="0">
                <a:latin typeface="Goudy Old Style" panose="02020502050305020303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hu-HU" sz="1900" dirty="0">
                <a:latin typeface="Goudy Old Style" panose="02020502050305020303" pitchFamily="18" charset="0"/>
              </a:rPr>
              <a:t> </a:t>
            </a:r>
            <a:r>
              <a:rPr lang="hu-HU" sz="1900" b="1" dirty="0">
                <a:latin typeface="Goudy Old Style" panose="02020502050305020303" pitchFamily="18" charset="0"/>
              </a:rPr>
              <a:t>Hogyan teszteltük: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Kipróbáltuk az új funkciókat, amikor elkészültek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Ellenőriztük, hogy minden gomb és menü megfelelően működik-e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Teszteltük a regisztrációt és bejelentkezést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Ellenőriztük a chat funkció működését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Kipróbáltuk a párosítási rendszert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hu-HU" sz="1900" dirty="0">
              <a:latin typeface="Goudy Old Style" panose="02020502050305020303" pitchFamily="18" charset="0"/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A tesztelés során figyeltünk arra, hogy: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A felhasználói felület könnyen kezelhető legyen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A funkciók megbízhatóan működjenek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Ne legyenek hibák vagy fagyások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Minden gomb és menü a várt módon </a:t>
            </a:r>
            <a:r>
              <a:rPr lang="hu-HU" sz="1900" dirty="0" err="1">
                <a:latin typeface="Goudy Old Style" panose="02020502050305020303" pitchFamily="18" charset="0"/>
              </a:rPr>
              <a:t>működjön</a:t>
            </a:r>
            <a:endParaRPr lang="en-US" sz="1900" dirty="0"/>
          </a:p>
        </p:txBody>
      </p:sp>
      <p:pic>
        <p:nvPicPr>
          <p:cNvPr id="8" name="Tartalom helye 7" descr="A képen szöveg, elektronika, képernyőkép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2D27B00-18A2-E834-A532-02AAA7945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37" y="1080716"/>
            <a:ext cx="5459908" cy="5407965"/>
          </a:xfrm>
        </p:spPr>
      </p:pic>
    </p:spTree>
    <p:extLst>
      <p:ext uri="{BB962C8B-B14F-4D97-AF65-F5344CB8AC3E}">
        <p14:creationId xmlns:p14="http://schemas.microsoft.com/office/powerpoint/2010/main" val="310590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94EADF-04EC-A895-7B33-313849E57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86911513-0D09-A406-26EC-F0626B4F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C53FC693-FA33-B50D-76E3-C050F40E7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F6EF24C-856D-78F5-BBBB-C222CFDD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07" y="162046"/>
            <a:ext cx="5771966" cy="14778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hu-HU" sz="4000" dirty="0"/>
              <a:t>10</a:t>
            </a:r>
            <a:r>
              <a:rPr lang="en-US" sz="4000" dirty="0"/>
              <a:t>. </a:t>
            </a:r>
            <a:r>
              <a:rPr lang="hu-HU" sz="4000" dirty="0"/>
              <a:t>Jövőbeli fejlesztések:</a:t>
            </a:r>
            <a:br>
              <a:rPr lang="hu-HU" sz="4000" dirty="0"/>
            </a:br>
            <a:br>
              <a:rPr lang="en-US" sz="4000" dirty="0"/>
            </a:br>
            <a:endParaRPr lang="en-US" sz="4000" dirty="0"/>
          </a:p>
        </p:txBody>
      </p:sp>
      <p:cxnSp>
        <p:nvCxnSpPr>
          <p:cNvPr id="42" name="Straight Connector 37">
            <a:extLst>
              <a:ext uri="{FF2B5EF4-FFF2-40B4-BE49-F238E27FC236}">
                <a16:creationId xmlns:a16="http://schemas.microsoft.com/office/drawing/2014/main" id="{EE641408-60A8-9913-2306-AB529A833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87C98E1-3B4C-86E4-EC53-75295164E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89649" y="162046"/>
            <a:ext cx="5352585" cy="6609664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endParaRPr lang="hu-HU" sz="1900" dirty="0">
              <a:latin typeface="Goudy Old Style" panose="02020502050305020303" pitchFamily="18" charset="0"/>
            </a:endParaRPr>
          </a:p>
          <a:p>
            <a:pPr>
              <a:lnSpc>
                <a:spcPct val="110000"/>
              </a:lnSpc>
            </a:pPr>
            <a:r>
              <a:rPr lang="hu-HU" sz="1900" dirty="0">
                <a:latin typeface="Goudy Old Style" panose="02020502050305020303" pitchFamily="18" charset="0"/>
              </a:rPr>
              <a:t>A </a:t>
            </a:r>
            <a:r>
              <a:rPr lang="hu-HU" sz="1900" dirty="0" err="1">
                <a:latin typeface="Goudy Old Style" panose="02020502050305020303" pitchFamily="18" charset="0"/>
              </a:rPr>
              <a:t>Fatal</a:t>
            </a:r>
            <a:r>
              <a:rPr lang="hu-HU" sz="1900" dirty="0">
                <a:latin typeface="Goudy Old Style" panose="02020502050305020303" pitchFamily="18" charset="0"/>
              </a:rPr>
              <a:t> Love folyamatos fejlődésben van, számos izgalmas új funkcióval. A jövőbeli tervek a felhasználói visszajelzések és a piaci trendek alapján készültek.</a:t>
            </a:r>
          </a:p>
          <a:p>
            <a:pPr>
              <a:lnSpc>
                <a:spcPct val="110000"/>
              </a:lnSpc>
            </a:pPr>
            <a:r>
              <a:rPr lang="hu-HU" sz="1900" dirty="0">
                <a:latin typeface="Goudy Old Style" panose="02020502050305020303" pitchFamily="18" charset="0"/>
              </a:rPr>
              <a:t>    </a:t>
            </a:r>
            <a:r>
              <a:rPr lang="hu-HU" sz="1900" b="1" dirty="0">
                <a:latin typeface="Goudy Old Style" panose="02020502050305020303" pitchFamily="18" charset="0"/>
              </a:rPr>
              <a:t>Tervezett új funkciók: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Helyzet alapú párosítás: Közelben lévő partnerek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Videó chat funkció: Személyesebb kommunikáció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Bővített profilbeállítások</a:t>
            </a:r>
          </a:p>
          <a:p>
            <a:pPr>
              <a:lnSpc>
                <a:spcPct val="110000"/>
              </a:lnSpc>
            </a:pPr>
            <a:endParaRPr lang="hu-HU" sz="1900" dirty="0">
              <a:latin typeface="Goudy Old Style" panose="02020502050305020303" pitchFamily="18" charset="0"/>
            </a:endParaRPr>
          </a:p>
          <a:p>
            <a:pPr>
              <a:lnSpc>
                <a:spcPct val="110000"/>
              </a:lnSpc>
            </a:pPr>
            <a:r>
              <a:rPr lang="hu-HU" sz="1900" dirty="0">
                <a:latin typeface="Goudy Old Style" panose="02020502050305020303" pitchFamily="18" charset="0"/>
              </a:rPr>
              <a:t>    </a:t>
            </a:r>
            <a:r>
              <a:rPr lang="hu-HU" sz="1900" b="1" dirty="0">
                <a:latin typeface="Goudy Old Style" panose="02020502050305020303" pitchFamily="18" charset="0"/>
              </a:rPr>
              <a:t>Technikai fejlesztések: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Teljesítmény optimalizálás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Skálázhatóság növelése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 Felhasználói visszajelzések alapján módosítások</a:t>
            </a:r>
            <a:endParaRPr lang="en-US" sz="1900" dirty="0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A0374C0D-ACA3-DDCE-59B5-961C1A8C0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908"/>
            <a:ext cx="6240274" cy="3506241"/>
          </a:xfrm>
        </p:spPr>
      </p:pic>
    </p:spTree>
    <p:extLst>
      <p:ext uri="{BB962C8B-B14F-4D97-AF65-F5344CB8AC3E}">
        <p14:creationId xmlns:p14="http://schemas.microsoft.com/office/powerpoint/2010/main" val="366798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A3CE10-DA39-3FBC-B01B-DCF3ECDDB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B5D1B584-8116-FA65-009A-92FAB1CBB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83E7CDD7-F743-8A8D-E109-3C36BCD0D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D4F893B-94C0-5D2B-FEF4-F1D0B260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07" y="162046"/>
            <a:ext cx="5771966" cy="14778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hu-HU" sz="4000" dirty="0"/>
              <a:t>12</a:t>
            </a:r>
            <a:r>
              <a:rPr lang="en-US" sz="4000" dirty="0"/>
              <a:t>. </a:t>
            </a:r>
            <a:r>
              <a:rPr lang="hu-HU" sz="4000" dirty="0" err="1"/>
              <a:t>Summary</a:t>
            </a:r>
            <a:r>
              <a:rPr lang="hu-HU" sz="4000" dirty="0"/>
              <a:t>:</a:t>
            </a:r>
            <a:br>
              <a:rPr lang="hu-HU" sz="4000" dirty="0"/>
            </a:br>
            <a:br>
              <a:rPr lang="en-US" sz="4000" dirty="0"/>
            </a:br>
            <a:endParaRPr lang="en-US" sz="4000" dirty="0"/>
          </a:p>
        </p:txBody>
      </p:sp>
      <p:cxnSp>
        <p:nvCxnSpPr>
          <p:cNvPr id="42" name="Straight Connector 37">
            <a:extLst>
              <a:ext uri="{FF2B5EF4-FFF2-40B4-BE49-F238E27FC236}">
                <a16:creationId xmlns:a16="http://schemas.microsoft.com/office/drawing/2014/main" id="{04A6F095-7AA4-AC39-028F-93E9A0830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487F8FD-06B2-F841-EDB7-995DE1FE6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907" y="799745"/>
            <a:ext cx="5771966" cy="5378023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700" dirty="0">
                <a:latin typeface="Goudy Old Style" panose="02020502050305020303" pitchFamily="18" charset="0"/>
              </a:rPr>
              <a:t>Today we presented Fatal Love, a modern dating application developed by our three-person team. Our project combines cutting-edge technologies with user-friendly design to create a secure and engaging dating platform. The application represents a significant step forward in online dating technology.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latin typeface="Goudy Old Style" panose="02020502050305020303" pitchFamily="18" charset="0"/>
              </a:rPr>
              <a:t>    </a:t>
            </a:r>
            <a:r>
              <a:rPr lang="en-US" sz="1700" b="1" dirty="0">
                <a:latin typeface="Goudy Old Style" panose="02020502050305020303" pitchFamily="18" charset="0"/>
              </a:rPr>
              <a:t>Key Features: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700" dirty="0">
                <a:latin typeface="Goudy Old Style" panose="02020502050305020303" pitchFamily="18" charset="0"/>
              </a:rPr>
              <a:t>    Modern swipe-based matching system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700" dirty="0">
                <a:latin typeface="Goudy Old Style" panose="02020502050305020303" pitchFamily="18" charset="0"/>
              </a:rPr>
              <a:t>    Real-time chat functionality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700" dirty="0">
                <a:latin typeface="Goudy Old Style" panose="02020502050305020303" pitchFamily="18" charset="0"/>
              </a:rPr>
              <a:t>    Secure user authentication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700" dirty="0">
                <a:latin typeface="Goudy Old Style" panose="02020502050305020303" pitchFamily="18" charset="0"/>
              </a:rPr>
              <a:t>    Responsive design for all devices</a:t>
            </a:r>
          </a:p>
          <a:p>
            <a:pPr marL="342900" indent="-34290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700" dirty="0">
                <a:latin typeface="Goudy Old Style" panose="02020502050305020303" pitchFamily="18" charset="0"/>
              </a:rPr>
              <a:t>    Profile management system</a:t>
            </a:r>
          </a:p>
          <a:p>
            <a:pPr>
              <a:lnSpc>
                <a:spcPct val="110000"/>
              </a:lnSpc>
            </a:pPr>
            <a:r>
              <a:rPr lang="en-US" sz="1700" dirty="0">
                <a:latin typeface="Goudy Old Style" panose="02020502050305020303" pitchFamily="18" charset="0"/>
              </a:rPr>
              <a:t>    </a:t>
            </a:r>
            <a:r>
              <a:rPr lang="en-US" sz="1700" b="1" dirty="0">
                <a:latin typeface="Goudy Old Style" panose="02020502050305020303" pitchFamily="18" charset="0"/>
              </a:rPr>
              <a:t>Technical Implementation: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700" dirty="0">
                <a:latin typeface="Goudy Old Style" panose="02020502050305020303" pitchFamily="18" charset="0"/>
              </a:rPr>
              <a:t>    Backend: Django REST Framework with JWT authentication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700" dirty="0">
                <a:latin typeface="Goudy Old Style" panose="02020502050305020303" pitchFamily="18" charset="0"/>
              </a:rPr>
              <a:t>    Frontend: React with Tailwind CSS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700" dirty="0">
                <a:latin typeface="Goudy Old Style" panose="02020502050305020303" pitchFamily="18" charset="0"/>
              </a:rPr>
              <a:t>    Real-time communication: WebSocket technology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700" dirty="0">
                <a:latin typeface="Goudy Old Style" panose="02020502050305020303" pitchFamily="18" charset="0"/>
              </a:rPr>
              <a:t>    Database: SQLite with Django ORM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700" dirty="0">
                <a:latin typeface="Goudy Old Style" panose="02020502050305020303" pitchFamily="18" charset="0"/>
              </a:rPr>
              <a:t>    Security: Multi-layer protection system</a:t>
            </a:r>
            <a:endParaRPr lang="hu-HU" sz="1700" dirty="0">
              <a:latin typeface="Goudy Old Style" panose="02020502050305020303" pitchFamily="18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30B2305-3517-9B6C-E90B-E418C464D51E}"/>
              </a:ext>
            </a:extLst>
          </p:cNvPr>
          <p:cNvSpPr txBox="1"/>
          <p:nvPr/>
        </p:nvSpPr>
        <p:spPr>
          <a:xfrm>
            <a:off x="6385932" y="825737"/>
            <a:ext cx="60941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Goudy Old Style" panose="02020502050305020303" pitchFamily="18" charset="0"/>
              </a:rPr>
              <a:t>Development Process: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Goudy Old Style" panose="02020502050305020303" pitchFamily="18" charset="0"/>
              </a:rPr>
              <a:t>    Agile methodology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Goudy Old Style" panose="02020502050305020303" pitchFamily="18" charset="0"/>
              </a:rPr>
              <a:t>    Automated testing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Goudy Old Style" panose="02020502050305020303" pitchFamily="18" charset="0"/>
              </a:rPr>
              <a:t>    Continuous integration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Goudy Old Style" panose="02020502050305020303" pitchFamily="18" charset="0"/>
              </a:rPr>
              <a:t>    Code review process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Goudy Old Style" panose="02020502050305020303" pitchFamily="18" charset="0"/>
              </a:rPr>
              <a:t>    Team collaboration</a:t>
            </a:r>
          </a:p>
          <a:p>
            <a:endParaRPr lang="en-US" dirty="0">
              <a:latin typeface="Goudy Old Style" panose="02020502050305020303" pitchFamily="18" charset="0"/>
            </a:endParaRPr>
          </a:p>
          <a:p>
            <a:r>
              <a:rPr lang="en-US" dirty="0">
                <a:latin typeface="Goudy Old Style" panose="02020502050305020303" pitchFamily="18" charset="0"/>
              </a:rPr>
              <a:t>    </a:t>
            </a:r>
            <a:r>
              <a:rPr lang="en-US" b="1" dirty="0">
                <a:latin typeface="Goudy Old Style" panose="02020502050305020303" pitchFamily="18" charset="0"/>
              </a:rPr>
              <a:t>Future Plans: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Goudy Old Style" panose="02020502050305020303" pitchFamily="18" charset="0"/>
              </a:rPr>
              <a:t>    Location-based matching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Goudy Old Style" panose="02020502050305020303" pitchFamily="18" charset="0"/>
              </a:rPr>
              <a:t>    Video chat functionality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Goudy Old Style" panose="02020502050305020303" pitchFamily="18" charset="0"/>
              </a:rPr>
              <a:t>    Enhanced profile customization</a:t>
            </a:r>
          </a:p>
          <a:p>
            <a:endParaRPr lang="hu-HU" dirty="0">
              <a:latin typeface="Goudy Old Style" panose="0202050205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31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2D8BD4-8110-821A-46C1-1E9D10780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8DE0F7EB-2C19-25D2-FEBC-1F64AAEF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746C1A44-5F55-AA71-6E96-CC5B79CC8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4F7083D-3AA4-1666-822A-BD853FED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29" y="801873"/>
            <a:ext cx="9065941" cy="14778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hu-HU" sz="5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Köszönjük a megtisztelő figyelmet!</a:t>
            </a:r>
            <a:br>
              <a:rPr lang="hu-HU" sz="4000" dirty="0"/>
            </a:br>
            <a:br>
              <a:rPr lang="en-US" sz="4000" dirty="0"/>
            </a:br>
            <a:endParaRPr lang="en-US" sz="4000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70D1C0B-59A0-B67B-3A8C-82874B027D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584" y="2607172"/>
            <a:ext cx="3339791" cy="33397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cxnSp>
        <p:nvCxnSpPr>
          <p:cNvPr id="42" name="Straight Connector 37">
            <a:extLst>
              <a:ext uri="{FF2B5EF4-FFF2-40B4-BE49-F238E27FC236}">
                <a16:creationId xmlns:a16="http://schemas.microsoft.com/office/drawing/2014/main" id="{EC7E83BC-0ACB-21E7-59D4-B489F2D6B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86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rgbClr val="160C0C"/>
            </a:gs>
            <a:gs pos="87000">
              <a:srgbClr val="C00000"/>
            </a:gs>
            <a:gs pos="60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 descr="A képen Mobiltelefon, kütyü, Hordozható kommunikációs eszköz, Mobileszköz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1787501-0554-F593-9EA8-01E02302B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96" y="334538"/>
            <a:ext cx="8523248" cy="5185316"/>
          </a:xfrm>
          <a:effectLst>
            <a:softEdge rad="635000"/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84A2CAA-9C6D-CD78-112C-4E1EC1A1596A}"/>
              </a:ext>
            </a:extLst>
          </p:cNvPr>
          <p:cNvSpPr txBox="1"/>
          <p:nvPr/>
        </p:nvSpPr>
        <p:spPr>
          <a:xfrm>
            <a:off x="1003610" y="182290"/>
            <a:ext cx="386195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5000" b="1" dirty="0">
                <a:latin typeface="+mj-lt"/>
              </a:rPr>
              <a:t>1. Bevezetés</a:t>
            </a:r>
            <a:r>
              <a:rPr lang="hu-HU" sz="5000" dirty="0"/>
              <a:t>: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33F51F74-AE4B-C8DD-E24A-3AF502BD6BA9}"/>
              </a:ext>
            </a:extLst>
          </p:cNvPr>
          <p:cNvSpPr txBox="1"/>
          <p:nvPr/>
        </p:nvSpPr>
        <p:spPr>
          <a:xfrm>
            <a:off x="665356" y="1681107"/>
            <a:ext cx="54306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2"/>
              </a:buBlip>
            </a:pPr>
            <a:r>
              <a:rPr lang="hu-HU" dirty="0"/>
              <a:t>A </a:t>
            </a:r>
            <a:r>
              <a:rPr lang="hu-HU" dirty="0" err="1"/>
              <a:t>Fatal</a:t>
            </a:r>
            <a:r>
              <a:rPr lang="hu-HU" dirty="0"/>
              <a:t> Love egy modern társkereső alkalmazás, amelyet háromfős csapatunkkal fejlesztettünk. </a:t>
            </a:r>
          </a:p>
          <a:p>
            <a:pPr marL="285750" indent="-285750">
              <a:buBlip>
                <a:blip r:embed="rId2"/>
              </a:buBlip>
            </a:pPr>
            <a:r>
              <a:rPr lang="hu-HU" dirty="0"/>
              <a:t>Az alkalmazás célja egy olyan platform létrehozása volt, ahol a felhasználók könnyen és biztonságosan találhatnak partnert. </a:t>
            </a:r>
          </a:p>
          <a:p>
            <a:pPr marL="285750" indent="-285750">
              <a:buBlip>
                <a:blip r:embed="rId2"/>
              </a:buBlip>
            </a:pPr>
            <a:r>
              <a:rPr lang="hu-HU" dirty="0"/>
              <a:t>Célközönség: </a:t>
            </a:r>
          </a:p>
          <a:p>
            <a:pPr marL="742950" lvl="1" indent="-285750">
              <a:buBlip>
                <a:blip r:embed="rId2"/>
              </a:buBlip>
            </a:pPr>
            <a:r>
              <a:rPr lang="hu-HU" dirty="0"/>
              <a:t>Fiatal felnőttek </a:t>
            </a:r>
          </a:p>
          <a:p>
            <a:pPr marL="742950" lvl="1" indent="-285750">
              <a:buBlip>
                <a:blip r:embed="rId2"/>
              </a:buBlip>
            </a:pPr>
            <a:r>
              <a:rPr lang="hu-HU" dirty="0"/>
              <a:t>A modern technológiákat kedvelők </a:t>
            </a:r>
          </a:p>
          <a:p>
            <a:pPr marL="742950" lvl="1" indent="-285750">
              <a:buBlip>
                <a:blip r:embed="rId2"/>
              </a:buBlip>
            </a:pPr>
            <a:r>
              <a:rPr lang="hu-HU" dirty="0"/>
              <a:t>Biztonságos online ismerkedést keresők</a:t>
            </a:r>
          </a:p>
          <a:p>
            <a:pPr marL="285750" indent="-285750">
              <a:buBlip>
                <a:blip r:embed="rId2"/>
              </a:buBlip>
            </a:pPr>
            <a:r>
              <a:rPr lang="hu-HU" dirty="0"/>
              <a:t>A </a:t>
            </a:r>
            <a:r>
              <a:rPr lang="hu-HU" dirty="0" err="1"/>
              <a:t>Fatal</a:t>
            </a:r>
            <a:r>
              <a:rPr lang="hu-HU" dirty="0"/>
              <a:t> Love alkalmazás elsősorban a fiatal felnőttek igényeit szolgálja ki, akik a modern technológiákat kedvelik és biztonságos online ismerkedést keresnek.</a:t>
            </a:r>
          </a:p>
          <a:p>
            <a:pPr marL="285750" indent="-285750">
              <a:buBlip>
                <a:blip r:embed="rId2"/>
              </a:buBlip>
            </a:pPr>
            <a:r>
              <a:rPr lang="hu-HU" dirty="0"/>
              <a:t>Az alkalmazás felhasználói közül sokan a hétköznapi életben nehezen találnak partnert, és a </a:t>
            </a:r>
            <a:r>
              <a:rPr lang="hu-HU" dirty="0" err="1"/>
              <a:t>Fatal</a:t>
            </a:r>
            <a:r>
              <a:rPr lang="hu-HU" dirty="0"/>
              <a:t> Love segítségével szeretnének új kapcsolatokat kialakítani. 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969301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7000">
              <a:srgbClr val="160C0C"/>
            </a:gs>
            <a:gs pos="65000">
              <a:srgbClr val="C00000"/>
            </a:gs>
            <a:gs pos="44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E2CE6C-561E-EDDC-F35F-7EFC00086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2"/>
            <a:ext cx="6619365" cy="1451723"/>
          </a:xfrm>
        </p:spPr>
        <p:txBody>
          <a:bodyPr>
            <a:normAutofit/>
          </a:bodyPr>
          <a:lstStyle/>
          <a:p>
            <a:r>
              <a:rPr lang="hu-HU" sz="4000" dirty="0">
                <a:latin typeface="+mn-lt"/>
              </a:rPr>
              <a:t>2. Főbb funkciók és célok: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07F0E01-48CC-52D1-DC45-3D6753BC3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399" y="910274"/>
            <a:ext cx="5799689" cy="588784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hu-HU" dirty="0"/>
              <a:t> </a:t>
            </a:r>
            <a:endParaRPr lang="hu-HU" spc="10" dirty="0">
              <a:effectLst/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600" kern="100" spc="1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Felhasználói regisztráció, bejelentkezés</a:t>
            </a:r>
            <a:endParaRPr lang="hu-HU" sz="2600" spc="10" dirty="0">
              <a:effectLst/>
            </a:endParaRPr>
          </a:p>
          <a:p>
            <a:pPr marL="742950" lvl="1" indent="-285750">
              <a:lnSpc>
                <a:spcPct val="100000"/>
              </a:lnSpc>
              <a:spcBef>
                <a:spcPts val="600"/>
              </a:spcBef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600" kern="100" spc="10" dirty="0">
                <a:latin typeface="Goudy Old Style"/>
                <a:cs typeface="Times New Roman"/>
              </a:rPr>
              <a:t>Profilkészítés és </a:t>
            </a:r>
            <a:r>
              <a:rPr lang="hu-HU" sz="2600" kern="100" spc="10" dirty="0" err="1">
                <a:latin typeface="Goudy Old Style"/>
                <a:cs typeface="Times New Roman"/>
              </a:rPr>
              <a:t>testreszabás</a:t>
            </a:r>
            <a:endParaRPr lang="hu-HU" sz="2600" spc="10" dirty="0" err="1">
              <a:effectLst/>
              <a:latin typeface="Grandview Display"/>
              <a:cs typeface="Times New Roman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600" kern="100" dirty="0" err="1">
                <a:latin typeface="Goudy Old Style" panose="02020502050305020303" pitchFamily="18" charset="0"/>
                <a:cs typeface="Times New Roman" panose="02020603050405020304" pitchFamily="18" charset="0"/>
              </a:rPr>
              <a:t>Swipe</a:t>
            </a:r>
            <a:r>
              <a:rPr lang="hu-HU" sz="2600" kern="100" dirty="0">
                <a:latin typeface="Goudy Old Style" panose="02020502050305020303" pitchFamily="18" charset="0"/>
                <a:cs typeface="Times New Roman" panose="02020603050405020304" pitchFamily="18" charset="0"/>
              </a:rPr>
              <a:t> alapú párosítási rendszer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600" kern="100" dirty="0">
                <a:latin typeface="Goudy Old Style" panose="02020502050305020303" pitchFamily="18" charset="0"/>
                <a:cs typeface="Times New Roman" panose="02020603050405020304" pitchFamily="18" charset="0"/>
              </a:rPr>
              <a:t>Valós idejű üzenetküldés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600" kern="100" dirty="0">
                <a:latin typeface="Goudy Old Style" panose="02020502050305020303" pitchFamily="18" charset="0"/>
                <a:cs typeface="Times New Roman" panose="02020603050405020304" pitchFamily="18" charset="0"/>
              </a:rPr>
              <a:t>Reszponzív dizájn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600" kern="100" dirty="0">
                <a:latin typeface="Goudy Old Style"/>
                <a:cs typeface="Times New Roman"/>
              </a:rPr>
              <a:t> A </a:t>
            </a:r>
            <a:r>
              <a:rPr lang="hu-HU" sz="2600" kern="100" err="1">
                <a:latin typeface="Goudy Old Style"/>
                <a:cs typeface="Times New Roman"/>
              </a:rPr>
              <a:t>Fatal</a:t>
            </a:r>
            <a:r>
              <a:rPr lang="hu-HU" sz="2600" kern="100" dirty="0">
                <a:latin typeface="Goudy Old Style"/>
                <a:cs typeface="Times New Roman"/>
              </a:rPr>
              <a:t> Love alkalmazás számos modern funkciót kínál a felhasználóinak. A felhasználói fiókok és profilkezelés révén a felhasználók személyre szabott profilt hozhatnak létre, ahol megoszthatják érdeklődési körüket és személyes adataikat.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600" kern="100" dirty="0">
                <a:latin typeface="Goudy Old Style"/>
                <a:cs typeface="Times New Roman"/>
              </a:rPr>
              <a:t>A </a:t>
            </a:r>
            <a:r>
              <a:rPr lang="hu-HU" sz="2600" kern="100" err="1">
                <a:latin typeface="Goudy Old Style"/>
                <a:cs typeface="Times New Roman"/>
              </a:rPr>
              <a:t>swipe</a:t>
            </a:r>
            <a:r>
              <a:rPr lang="hu-HU" sz="2600" kern="100" dirty="0">
                <a:latin typeface="Goudy Old Style"/>
                <a:cs typeface="Times New Roman"/>
              </a:rPr>
              <a:t> alapú párosítási rendszer segítségével könnyen és gyorsan találhatnak partnert, míg a valós idejű üzenetküldés lehetővé teszi a folyamatos kommunikációt.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600" kern="100" dirty="0">
                <a:latin typeface="Goudy Old Style" panose="02020502050305020303" pitchFamily="18" charset="0"/>
                <a:cs typeface="Times New Roman" panose="02020603050405020304" pitchFamily="18" charset="0"/>
              </a:rPr>
              <a:t> A reszponzív dizájn révén az alkalmazás minden eszközön optimálisan működik, legyen szó mobiltelefonról, táblagépről vagy asztali számítógépről.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endParaRPr lang="hu-HU" sz="2600" kern="100" dirty="0">
              <a:latin typeface="Goudy Old Style" panose="02020502050305020303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endParaRPr lang="hu-HU" sz="2000" kern="100" dirty="0">
              <a:effectLst/>
              <a:latin typeface="Goudy Old Style" panose="020205020503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hu-HU" dirty="0"/>
          </a:p>
        </p:txBody>
      </p:sp>
      <p:pic>
        <p:nvPicPr>
          <p:cNvPr id="14" name="Tartalom helye 13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9E09EEE-0E59-A5B4-FC38-B06B5E4A1E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29205"/>
            <a:ext cx="5992600" cy="6128795"/>
          </a:xfrm>
        </p:spPr>
      </p:pic>
    </p:spTree>
    <p:extLst>
      <p:ext uri="{BB962C8B-B14F-4D97-AF65-F5344CB8AC3E}">
        <p14:creationId xmlns:p14="http://schemas.microsoft.com/office/powerpoint/2010/main" val="385409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160C0C"/>
            </a:gs>
            <a:gs pos="79000">
              <a:srgbClr val="C00000"/>
            </a:gs>
            <a:gs pos="49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6FF0E-968E-04FF-FA58-C8B28ACD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01914C-BC61-3C60-DBCD-E3A74225B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3"/>
            <a:ext cx="8626585" cy="910274"/>
          </a:xfrm>
        </p:spPr>
        <p:txBody>
          <a:bodyPr>
            <a:normAutofit fontScale="90000"/>
          </a:bodyPr>
          <a:lstStyle/>
          <a:p>
            <a:r>
              <a:rPr lang="hu-HU" sz="4000" dirty="0"/>
              <a:t>3.2. Technikai megvalósítás- Backend:</a:t>
            </a:r>
            <a:br>
              <a:rPr lang="hu-HU" sz="4000" dirty="0">
                <a:latin typeface="Baskerville Old Face" panose="02020602080505020303" pitchFamily="18" charset="0"/>
              </a:rPr>
            </a:br>
            <a:endParaRPr lang="hu-HU" sz="4000" dirty="0">
              <a:latin typeface="Baskerville Old Face" panose="02020602080505020303" pitchFamily="18" charset="0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BD0975C-9F71-D023-2D22-08601DBB7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10273"/>
            <a:ext cx="6690732" cy="58878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/>
              <a:t> </a:t>
            </a:r>
            <a:r>
              <a:rPr lang="hu-HU" sz="1900" b="1" dirty="0">
                <a:latin typeface="Goudy Old Style" panose="02020502050305020303" pitchFamily="18" charset="0"/>
              </a:rPr>
              <a:t>A </a:t>
            </a:r>
            <a:r>
              <a:rPr lang="hu-HU" sz="1900" b="1" dirty="0" err="1">
                <a:latin typeface="Goudy Old Style" panose="02020502050305020303" pitchFamily="18" charset="0"/>
              </a:rPr>
              <a:t>Fatal</a:t>
            </a:r>
            <a:r>
              <a:rPr lang="hu-HU" sz="1900" b="1" dirty="0">
                <a:latin typeface="Goudy Old Style" panose="02020502050305020303" pitchFamily="18" charset="0"/>
              </a:rPr>
              <a:t> Love backend rendszere a </a:t>
            </a:r>
            <a:r>
              <a:rPr lang="hu-HU" sz="1900" b="1" dirty="0" err="1">
                <a:latin typeface="Goudy Old Style" panose="02020502050305020303" pitchFamily="18" charset="0"/>
              </a:rPr>
              <a:t>Django</a:t>
            </a:r>
            <a:r>
              <a:rPr lang="hu-HU" sz="1900" b="1" dirty="0">
                <a:latin typeface="Goudy Old Style" panose="02020502050305020303" pitchFamily="18" charset="0"/>
              </a:rPr>
              <a:t> REST Framework-re épül, amely robusztus és skálázható alapot biztosít. A backend architektúra négy fő modellre épül:</a:t>
            </a:r>
            <a:endParaRPr lang="hu-HU" b="1" spc="10" dirty="0">
              <a:effectLst/>
              <a:latin typeface="Goudy Old Style" panose="02020502050305020303" pitchFamily="18" charset="0"/>
            </a:endParaRPr>
          </a:p>
          <a:p>
            <a:pPr marL="742950" lvl="1" indent="-285750">
              <a:lnSpc>
                <a:spcPct val="107000"/>
              </a:lnSpc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000" kern="100" dirty="0" err="1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</a:t>
            </a: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modell: A </a:t>
            </a:r>
            <a:r>
              <a:rPr lang="hu-HU" sz="2000" kern="100" dirty="0" err="1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Django</a:t>
            </a: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beépített </a:t>
            </a:r>
            <a:r>
              <a:rPr lang="hu-HU" sz="2000" kern="100" dirty="0" err="1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auth</a:t>
            </a: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rendszerét használjuk, kiegészítve egyedi mezőkkel</a:t>
            </a:r>
          </a:p>
          <a:p>
            <a:pPr marL="742950" lvl="1" indent="-285750">
              <a:lnSpc>
                <a:spcPct val="107000"/>
              </a:lnSpc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000" kern="100" dirty="0" err="1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Profile</a:t>
            </a: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modell: A felhasználói profilok adatait tárolja</a:t>
            </a:r>
          </a:p>
          <a:p>
            <a:pPr marL="742950" lvl="1" indent="-285750">
              <a:lnSpc>
                <a:spcPct val="107000"/>
              </a:lnSpc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Match modell: A párosításokat kezeli</a:t>
            </a:r>
          </a:p>
          <a:p>
            <a:pPr marL="742950" lvl="1" indent="-285750">
              <a:lnSpc>
                <a:spcPct val="107000"/>
              </a:lnSpc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000" kern="100" dirty="0" err="1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Message</a:t>
            </a: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modell: Az üzenetváltást biztosítja</a:t>
            </a:r>
            <a:endParaRPr lang="hu-HU" sz="2000" b="1" kern="100" dirty="0">
              <a:effectLst/>
              <a:latin typeface="Goudy Old Style" panose="020205020503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ts val="1000"/>
              <a:tabLst>
                <a:tab pos="914400" algn="l"/>
              </a:tabLst>
            </a:pPr>
            <a:r>
              <a:rPr lang="hu-HU" sz="2000" b="1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Biztonsági megoldások:</a:t>
            </a:r>
          </a:p>
          <a:p>
            <a:pPr marL="742950" lvl="1" indent="-285750">
              <a:lnSpc>
                <a:spcPct val="107000"/>
              </a:lnSpc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JWT </a:t>
            </a:r>
            <a:r>
              <a:rPr lang="hu-HU" sz="2000" kern="100" dirty="0" err="1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autentikáció</a:t>
            </a: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Biztonságos, állapotmentes hitelesítés</a:t>
            </a:r>
          </a:p>
          <a:p>
            <a:pPr marL="742950" lvl="1" indent="-285750">
              <a:lnSpc>
                <a:spcPct val="107000"/>
              </a:lnSpc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000" kern="100" dirty="0" err="1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SQLite</a:t>
            </a: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adatbázis: Megbízható adattárolás</a:t>
            </a:r>
          </a:p>
          <a:p>
            <a:pPr marL="742950" lvl="1" indent="-285750">
              <a:lnSpc>
                <a:spcPct val="107000"/>
              </a:lnSpc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000" kern="100" dirty="0" err="1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WebSocket</a:t>
            </a: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technológia: Valós idejű kommunikáció</a:t>
            </a:r>
          </a:p>
          <a:p>
            <a:pPr marL="742950" lvl="1" indent="-285750">
              <a:lnSpc>
                <a:spcPct val="107000"/>
              </a:lnSpc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hu-HU" sz="2000" kern="100" dirty="0">
                <a:effectLst/>
                <a:latin typeface="Goudy Old Style" panose="02020502050305020303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CORS védelem: Biztonságos API hozzáférés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endParaRPr lang="hu-HU" sz="2000" kern="100" dirty="0">
              <a:effectLst/>
              <a:latin typeface="Goudy Old Style" panose="020205020503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hu-HU" dirty="0"/>
          </a:p>
        </p:txBody>
      </p:sp>
      <p:pic>
        <p:nvPicPr>
          <p:cNvPr id="12" name="Tartalom helye 11" descr="A képen szöveg, képernyőkép, szoftver látható">
            <a:extLst>
              <a:ext uri="{FF2B5EF4-FFF2-40B4-BE49-F238E27FC236}">
                <a16:creationId xmlns:a16="http://schemas.microsoft.com/office/drawing/2014/main" id="{E5894593-0A0E-0317-E489-51F248788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17" y="1080655"/>
            <a:ext cx="5682283" cy="3866088"/>
          </a:xfrm>
        </p:spPr>
      </p:pic>
    </p:spTree>
    <p:extLst>
      <p:ext uri="{BB962C8B-B14F-4D97-AF65-F5344CB8AC3E}">
        <p14:creationId xmlns:p14="http://schemas.microsoft.com/office/powerpoint/2010/main" val="74628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160C0C"/>
            </a:gs>
            <a:gs pos="79000">
              <a:srgbClr val="C00000"/>
            </a:gs>
            <a:gs pos="49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F54577-8189-9FE8-2F7C-625ED7CF1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F1C322-5B5D-A457-CD4E-75B150C3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3"/>
            <a:ext cx="8626585" cy="910274"/>
          </a:xfrm>
        </p:spPr>
        <p:txBody>
          <a:bodyPr>
            <a:normAutofit fontScale="90000"/>
          </a:bodyPr>
          <a:lstStyle/>
          <a:p>
            <a:r>
              <a:rPr lang="hu-HU" sz="4000" dirty="0"/>
              <a:t>3.3. Technikai megvalósítás- Frontend:</a:t>
            </a:r>
            <a:br>
              <a:rPr lang="hu-HU" sz="4000" dirty="0">
                <a:latin typeface="Baskerville Old Face" panose="02020602080505020303" pitchFamily="18" charset="0"/>
              </a:rPr>
            </a:br>
            <a:endParaRPr lang="hu-HU" sz="4000" dirty="0">
              <a:latin typeface="Baskerville Old Face" panose="02020602080505020303" pitchFamily="18" charset="0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E997C70-A04D-417E-EBAB-AC0B05AA9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910273"/>
            <a:ext cx="6690732" cy="58878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>
                <a:latin typeface="Goudy Old Style" panose="02020502050305020303" pitchFamily="18" charset="0"/>
              </a:rPr>
              <a:t> </a:t>
            </a:r>
            <a:r>
              <a:rPr lang="hu-HU" sz="1900" dirty="0">
                <a:latin typeface="Goudy Old Style" panose="02020502050305020303" pitchFamily="18" charset="0"/>
              </a:rPr>
              <a:t>A frontend fejlesztés során a </a:t>
            </a:r>
            <a:r>
              <a:rPr lang="hu-HU" sz="1900" dirty="0" err="1">
                <a:latin typeface="Goudy Old Style" panose="02020502050305020303" pitchFamily="18" charset="0"/>
              </a:rPr>
              <a:t>React</a:t>
            </a:r>
            <a:r>
              <a:rPr lang="hu-HU" sz="1900" dirty="0">
                <a:latin typeface="Goudy Old Style" panose="02020502050305020303" pitchFamily="18" charset="0"/>
              </a:rPr>
              <a:t> 19.0.0 keretrendszert használtuk, amely lehetővé tette a modern, komponens alapú felhasználói felület kialakítását. A felhasználói élmény optimalizálása volt a fő célunk.</a:t>
            </a:r>
          </a:p>
          <a:p>
            <a:pPr>
              <a:buNone/>
            </a:pPr>
            <a:r>
              <a:rPr lang="hu-HU" sz="1900" b="1" dirty="0">
                <a:latin typeface="Goudy Old Style" panose="02020502050305020303" pitchFamily="18" charset="0"/>
              </a:rPr>
              <a:t>   Használt technológiák: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</a:t>
            </a:r>
            <a:r>
              <a:rPr lang="hu-HU" sz="1900" dirty="0" err="1">
                <a:latin typeface="Goudy Old Style" panose="02020502050305020303" pitchFamily="18" charset="0"/>
              </a:rPr>
              <a:t>React</a:t>
            </a:r>
            <a:r>
              <a:rPr lang="hu-HU" sz="1900" dirty="0">
                <a:latin typeface="Goudy Old Style" panose="02020502050305020303" pitchFamily="18" charset="0"/>
              </a:rPr>
              <a:t> 19.0.0: Modern UI fejlesztés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 err="1">
                <a:latin typeface="Goudy Old Style" panose="02020502050305020303" pitchFamily="18" charset="0"/>
              </a:rPr>
              <a:t>Tailwind</a:t>
            </a:r>
            <a:r>
              <a:rPr lang="hu-HU" sz="1900" dirty="0">
                <a:latin typeface="Goudy Old Style" panose="02020502050305020303" pitchFamily="18" charset="0"/>
              </a:rPr>
              <a:t> CSS: Gyors és reszponzív dizájn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</a:t>
            </a:r>
            <a:r>
              <a:rPr lang="hu-HU" sz="1900" dirty="0" err="1">
                <a:latin typeface="Goudy Old Style" panose="02020502050305020303" pitchFamily="18" charset="0"/>
              </a:rPr>
              <a:t>React</a:t>
            </a:r>
            <a:r>
              <a:rPr lang="hu-HU" sz="1900" dirty="0">
                <a:latin typeface="Goudy Old Style" panose="02020502050305020303" pitchFamily="18" charset="0"/>
              </a:rPr>
              <a:t> Router: Hatékony navigáció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 err="1">
                <a:latin typeface="Goudy Old Style" panose="02020502050305020303" pitchFamily="18" charset="0"/>
              </a:rPr>
              <a:t>Axios</a:t>
            </a:r>
            <a:r>
              <a:rPr lang="hu-HU" sz="1900" dirty="0">
                <a:latin typeface="Goudy Old Style" panose="02020502050305020303" pitchFamily="18" charset="0"/>
              </a:rPr>
              <a:t>: API kommunikáció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 err="1">
                <a:latin typeface="Goudy Old Style" panose="02020502050305020303" pitchFamily="18" charset="0"/>
              </a:rPr>
              <a:t>WebSocket</a:t>
            </a:r>
            <a:r>
              <a:rPr lang="hu-HU" sz="1900" dirty="0">
                <a:latin typeface="Goudy Old Style" panose="02020502050305020303" pitchFamily="18" charset="0"/>
              </a:rPr>
              <a:t>: Valós idejű funkciók </a:t>
            </a:r>
          </a:p>
          <a:p>
            <a:pPr>
              <a:buNone/>
            </a:pPr>
            <a:r>
              <a:rPr lang="hu-HU" sz="1900" b="1" dirty="0">
                <a:latin typeface="Goudy Old Style" panose="02020502050305020303" pitchFamily="18" charset="0"/>
              </a:rPr>
              <a:t>   A felhasználói felület kialakításánál kiemelt figyelmet fordítottunk: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b="1" dirty="0">
                <a:latin typeface="Goudy Old Style" panose="02020502050305020303" pitchFamily="18" charset="0"/>
              </a:rPr>
              <a:t>   </a:t>
            </a:r>
            <a:r>
              <a:rPr lang="hu-HU" sz="1900" dirty="0">
                <a:latin typeface="Goudy Old Style" panose="02020502050305020303" pitchFamily="18" charset="0"/>
              </a:rPr>
              <a:t>Reszponzív dizájn: Minden eszközön tökéletes megjelenés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Modern UI/UX: Intuitív és vonzó felület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Teljesítmény optimalizálás: Gyors betöltés és működés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   Felhasználói visszajelzések: Értesítések és visszajelzések</a:t>
            </a:r>
          </a:p>
          <a:p>
            <a:pPr marL="742950" lvl="1" indent="-285750">
              <a:lnSpc>
                <a:spcPct val="107000"/>
              </a:lnSpc>
              <a:spcBef>
                <a:spcPts val="0"/>
              </a:spcBef>
              <a:buClr>
                <a:srgbClr val="C00000"/>
              </a:buClr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endParaRPr lang="hu-HU" sz="2000" kern="100" dirty="0">
              <a:effectLst/>
              <a:latin typeface="Goudy Old Style" panose="02020502050305020303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C00000"/>
              </a:buClr>
            </a:pPr>
            <a:endParaRPr lang="hu-HU" dirty="0"/>
          </a:p>
        </p:txBody>
      </p:sp>
      <p:pic>
        <p:nvPicPr>
          <p:cNvPr id="6" name="Tartalom helye 5" descr="A képen szöveg, számítógép, képernyőkép, multimédi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26EB7204-7D49-9134-0938-6472AC17E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696" y="1991213"/>
            <a:ext cx="6129305" cy="4086202"/>
          </a:xfrm>
        </p:spPr>
      </p:pic>
    </p:spTree>
    <p:extLst>
      <p:ext uri="{BB962C8B-B14F-4D97-AF65-F5344CB8AC3E}">
        <p14:creationId xmlns:p14="http://schemas.microsoft.com/office/powerpoint/2010/main" val="21433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160C0C"/>
            </a:gs>
            <a:gs pos="79000">
              <a:srgbClr val="C00000"/>
            </a:gs>
            <a:gs pos="49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BC2F70-E1B6-90DB-1E35-715C4DF5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2DD8BA-C15A-2D6C-2663-D2EE8F007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3"/>
            <a:ext cx="9964731" cy="910274"/>
          </a:xfrm>
        </p:spPr>
        <p:txBody>
          <a:bodyPr>
            <a:normAutofit fontScale="90000"/>
          </a:bodyPr>
          <a:lstStyle/>
          <a:p>
            <a:r>
              <a:rPr lang="hu-HU" sz="4000" dirty="0"/>
              <a:t>4. Felhasználói élmény- Regisztráció és Profil:</a:t>
            </a:r>
            <a:br>
              <a:rPr lang="hu-HU" sz="4000" dirty="0">
                <a:latin typeface="Baskerville Old Face" panose="02020602080505020303" pitchFamily="18" charset="0"/>
              </a:rPr>
            </a:br>
            <a:endParaRPr lang="hu-HU" sz="4000" dirty="0">
              <a:latin typeface="Baskerville Old Face" panose="02020602080505020303" pitchFamily="18" charset="0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6DA8CBC-5540-5D08-5933-95DB0B6F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142" y="910273"/>
            <a:ext cx="6501160" cy="58878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u-HU" b="1" dirty="0">
                <a:latin typeface="Goudy Old Style" panose="02020502050305020303" pitchFamily="18" charset="0"/>
              </a:rPr>
              <a:t> </a:t>
            </a:r>
            <a:r>
              <a:rPr lang="hu-HU" sz="1900" dirty="0">
                <a:latin typeface="Goudy Old Style" panose="02020502050305020303" pitchFamily="18" charset="0"/>
              </a:rPr>
              <a:t>A </a:t>
            </a:r>
            <a:r>
              <a:rPr lang="hu-HU" sz="2000" dirty="0" err="1">
                <a:latin typeface="Goudy Old Style" panose="02020502050305020303" pitchFamily="18" charset="0"/>
              </a:rPr>
              <a:t>Fatal</a:t>
            </a:r>
            <a:r>
              <a:rPr lang="hu-HU" sz="2000" dirty="0">
                <a:latin typeface="Goudy Old Style" panose="02020502050305020303" pitchFamily="18" charset="0"/>
              </a:rPr>
              <a:t> Love használata a regisztrációval kezdődik, ahol a felhasználók megadhatják alapvető adataikat. A regisztrációs folyamat egyszerű és biztonságos, miközben a profil létrehozása lehetővé teszi a részletes bemutatkozást.</a:t>
            </a:r>
          </a:p>
          <a:p>
            <a:pPr>
              <a:buNone/>
            </a:pPr>
            <a:r>
              <a:rPr lang="hu-HU" sz="2000" dirty="0">
                <a:latin typeface="Goudy Old Style" panose="02020502050305020303" pitchFamily="18" charset="0"/>
              </a:rPr>
              <a:t>   </a:t>
            </a:r>
            <a:r>
              <a:rPr lang="hu-HU" sz="2000" b="1" dirty="0">
                <a:latin typeface="Goudy Old Style" panose="02020502050305020303" pitchFamily="18" charset="0"/>
              </a:rPr>
              <a:t>Regisztrációs folyamat: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Felhasználónév és e-mail megadása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Biztonságos jelszó létrehozása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E-mail megerősítés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Profil létrehozása</a:t>
            </a:r>
          </a:p>
          <a:p>
            <a:pPr>
              <a:buNone/>
            </a:pPr>
            <a:r>
              <a:rPr lang="hu-HU" sz="2000" dirty="0">
                <a:latin typeface="Goudy Old Style" panose="02020502050305020303" pitchFamily="18" charset="0"/>
              </a:rPr>
              <a:t>   </a:t>
            </a:r>
            <a:r>
              <a:rPr lang="hu-HU" sz="2000" b="1" dirty="0">
                <a:latin typeface="Goudy Old Style" panose="02020502050305020303" pitchFamily="18" charset="0"/>
              </a:rPr>
              <a:t>Profil kezelés: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Személyes adatok megadása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Profilkép feltöltése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Érdeklődési körök kiválasztása</a:t>
            </a:r>
          </a:p>
          <a:p>
            <a:pPr marL="342900" indent="-342900"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hu-HU" sz="2000" dirty="0">
                <a:latin typeface="Goudy Old Style" panose="02020502050305020303" pitchFamily="18" charset="0"/>
              </a:rPr>
              <a:t>Beállítások </a:t>
            </a:r>
            <a:r>
              <a:rPr lang="hu-HU" sz="2000" dirty="0" err="1">
                <a:latin typeface="Goudy Old Style" panose="02020502050305020303" pitchFamily="18" charset="0"/>
              </a:rPr>
              <a:t>testreszabása</a:t>
            </a:r>
            <a:endParaRPr lang="hu-HU" sz="2000" dirty="0">
              <a:latin typeface="Goudy Old Style" panose="02020502050305020303" pitchFamily="18" charset="0"/>
            </a:endParaRPr>
          </a:p>
          <a:p>
            <a:pPr>
              <a:buNone/>
            </a:pPr>
            <a:endParaRPr lang="hu-HU" sz="1900" dirty="0">
              <a:latin typeface="Goudy Old Style" panose="02020502050305020303" pitchFamily="18" charset="0"/>
            </a:endParaRPr>
          </a:p>
          <a:p>
            <a:pPr>
              <a:buClr>
                <a:srgbClr val="C00000"/>
              </a:buClr>
            </a:pPr>
            <a:endParaRPr lang="hu-HU" dirty="0"/>
          </a:p>
        </p:txBody>
      </p:sp>
      <p:pic>
        <p:nvPicPr>
          <p:cNvPr id="10" name="Tartalom helye 9" descr="A képen szöveg, képernyőkép,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752298C-EAFC-DAD4-C3E4-A43AC86AA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629" y="2776654"/>
            <a:ext cx="7779769" cy="3819801"/>
          </a:xfrm>
        </p:spPr>
      </p:pic>
    </p:spTree>
    <p:extLst>
      <p:ext uri="{BB962C8B-B14F-4D97-AF65-F5344CB8AC3E}">
        <p14:creationId xmlns:p14="http://schemas.microsoft.com/office/powerpoint/2010/main" val="9701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160C0C"/>
            </a:gs>
            <a:gs pos="79000">
              <a:srgbClr val="C00000"/>
            </a:gs>
            <a:gs pos="49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897CC-5F98-1B5A-A67C-7E98C13B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F99D48-D777-10F1-5DBC-A3F0E386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3"/>
            <a:ext cx="9964731" cy="910274"/>
          </a:xfrm>
        </p:spPr>
        <p:txBody>
          <a:bodyPr>
            <a:normAutofit fontScale="90000"/>
          </a:bodyPr>
          <a:lstStyle/>
          <a:p>
            <a:r>
              <a:rPr lang="hu-HU" sz="4000" dirty="0"/>
              <a:t>5. Párosítási rendszer:</a:t>
            </a:r>
            <a:br>
              <a:rPr lang="hu-HU" sz="4000" dirty="0">
                <a:latin typeface="Baskerville Old Face" panose="02020602080505020303" pitchFamily="18" charset="0"/>
              </a:rPr>
            </a:br>
            <a:endParaRPr lang="hu-HU" sz="4000" dirty="0">
              <a:latin typeface="Baskerville Old Face" panose="02020602080505020303" pitchFamily="18" charset="0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A5224BC-2E04-77D2-8229-38C75EF9B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12" y="910272"/>
            <a:ext cx="6161966" cy="630075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hu-HU" b="1" dirty="0">
                <a:latin typeface="Goudy Old Style" panose="02020502050305020303" pitchFamily="18" charset="0"/>
              </a:rPr>
              <a:t> </a:t>
            </a:r>
            <a:r>
              <a:rPr lang="hu-HU" sz="1900" dirty="0">
                <a:latin typeface="Goudy Old Style" panose="02020502050305020303" pitchFamily="18" charset="0"/>
              </a:rPr>
              <a:t>A párosítási rendszer a népszerű </a:t>
            </a:r>
            <a:r>
              <a:rPr lang="hu-HU" sz="1900" dirty="0" err="1">
                <a:latin typeface="Goudy Old Style" panose="02020502050305020303" pitchFamily="18" charset="0"/>
              </a:rPr>
              <a:t>swipe</a:t>
            </a:r>
            <a:r>
              <a:rPr lang="hu-HU" sz="1900" dirty="0">
                <a:latin typeface="Goudy Old Style" panose="02020502050305020303" pitchFamily="18" charset="0"/>
              </a:rPr>
              <a:t> mechanizmuson alapul, ami intuitív és szórakoztató felhasználói élményt nyújt. A rendszer egyszerű és hatékony: a felhasználók jobbra húzással jelezhetik érdeklődésüket, balra húzással pedig elutasíthatják a megjelenített profilokat.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hu-HU" sz="1900" dirty="0" err="1">
                <a:latin typeface="Goudy Old Style" panose="02020502050305020303" pitchFamily="18" charset="0"/>
              </a:rPr>
              <a:t>Swipe</a:t>
            </a:r>
            <a:r>
              <a:rPr lang="hu-HU" sz="1900" dirty="0">
                <a:latin typeface="Goudy Old Style" panose="02020502050305020303" pitchFamily="18" charset="0"/>
              </a:rPr>
              <a:t> rendszer működése: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Jobbra húzás = érdeklődés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Balra húzás = elutasítás</a:t>
            </a: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Kölcsönös érdeklődés = </a:t>
            </a:r>
            <a:r>
              <a:rPr lang="hu-HU" sz="1900" dirty="0" err="1">
                <a:latin typeface="Goudy Old Style" panose="02020502050305020303" pitchFamily="18" charset="0"/>
              </a:rPr>
              <a:t>match</a:t>
            </a:r>
            <a:endParaRPr lang="hu-HU" sz="1900" dirty="0">
              <a:latin typeface="Goudy Old Style" panose="02020502050305020303" pitchFamily="18" charset="0"/>
            </a:endParaRPr>
          </a:p>
          <a:p>
            <a:pPr marL="342900" indent="-342900">
              <a:spcBef>
                <a:spcPts val="0"/>
              </a:spcBef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hu-HU" sz="1900" dirty="0">
                <a:latin typeface="Goudy Old Style" panose="02020502050305020303" pitchFamily="18" charset="0"/>
              </a:rPr>
              <a:t>Chat funkció megnyitása</a:t>
            </a:r>
          </a:p>
          <a:p>
            <a:pPr>
              <a:buNone/>
            </a:pPr>
            <a:r>
              <a:rPr lang="hu-HU" sz="1900" dirty="0">
                <a:latin typeface="Goudy Old Style" panose="02020502050305020303" pitchFamily="18" charset="0"/>
              </a:rPr>
              <a:t>   A felhasználók jobbra húzással jelezhetik érdeklődésüket, balra húzással pedig elutasíthatják a megjelenített profilokat. Kölcsönös érdeklődés esetén létrejön egy </a:t>
            </a:r>
            <a:r>
              <a:rPr lang="hu-HU" sz="1900" dirty="0" err="1">
                <a:latin typeface="Goudy Old Style" panose="02020502050305020303" pitchFamily="18" charset="0"/>
              </a:rPr>
              <a:t>match</a:t>
            </a:r>
            <a:r>
              <a:rPr lang="hu-HU" sz="1900" dirty="0">
                <a:latin typeface="Goudy Old Style" panose="02020502050305020303" pitchFamily="18" charset="0"/>
              </a:rPr>
              <a:t>, és megnyílik a chat funkció.</a:t>
            </a:r>
          </a:p>
          <a:p>
            <a:pPr>
              <a:buNone/>
            </a:pPr>
            <a:r>
              <a:rPr lang="hu-HU" sz="1900" dirty="0">
                <a:latin typeface="Goudy Old Style" panose="02020502050305020303" pitchFamily="18" charset="0"/>
              </a:rPr>
              <a:t>   </a:t>
            </a:r>
            <a:r>
              <a:rPr lang="hu-HU" sz="1900" b="1" dirty="0">
                <a:latin typeface="Goudy Old Style" panose="02020502050305020303" pitchFamily="18" charset="0"/>
              </a:rPr>
              <a:t>A párosítási rendszer egyszerűsége:</a:t>
            </a:r>
          </a:p>
          <a:p>
            <a:pPr>
              <a:buNone/>
            </a:pPr>
            <a:r>
              <a:rPr lang="hu-HU" sz="1900" dirty="0">
                <a:latin typeface="Goudy Old Style" panose="02020502050305020303" pitchFamily="18" charset="0"/>
              </a:rPr>
              <a:t>   A rendszer a kölcsönös érdeklődésen alapul, ami lehetővé teszi a természetes párosítást. A felhasználók saját döntésük alapján választhatják ki a számukra érdekes profilokat, és a </a:t>
            </a:r>
            <a:r>
              <a:rPr lang="hu-HU" sz="1900" dirty="0" err="1">
                <a:latin typeface="Goudy Old Style" panose="02020502050305020303" pitchFamily="18" charset="0"/>
              </a:rPr>
              <a:t>match</a:t>
            </a:r>
            <a:r>
              <a:rPr lang="hu-HU" sz="1900" dirty="0">
                <a:latin typeface="Goudy Old Style" panose="02020502050305020303" pitchFamily="18" charset="0"/>
              </a:rPr>
              <a:t> létrejöttével azonnal megkezdhetik a kommunikációt.</a:t>
            </a:r>
          </a:p>
          <a:p>
            <a:pPr>
              <a:buClr>
                <a:srgbClr val="C00000"/>
              </a:buClr>
            </a:pPr>
            <a:endParaRPr lang="hu-HU" dirty="0"/>
          </a:p>
        </p:txBody>
      </p:sp>
      <p:pic>
        <p:nvPicPr>
          <p:cNvPr id="28" name="Tartalom helye 27" descr="A képen szöveg, képernyőkép, szoftver, Webhely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3DA5D17-0DF5-9F75-2D9C-16D5BB1E3A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038" y="2091643"/>
            <a:ext cx="6073962" cy="2873896"/>
          </a:xfrm>
        </p:spPr>
      </p:pic>
    </p:spTree>
    <p:extLst>
      <p:ext uri="{BB962C8B-B14F-4D97-AF65-F5344CB8AC3E}">
        <p14:creationId xmlns:p14="http://schemas.microsoft.com/office/powerpoint/2010/main" val="1906917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4000">
              <a:srgbClr val="160C0C"/>
            </a:gs>
            <a:gs pos="79000">
              <a:srgbClr val="C00000"/>
            </a:gs>
            <a:gs pos="49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F9F719-0F6B-266F-2C74-E73ED60D9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Tartalom helye 10" descr="A képen szöveg, képernyőkép,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4B747C0-3E38-E97F-45F6-B9F888F43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79270"/>
            <a:ext cx="5946849" cy="3657601"/>
          </a:xfr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B1422C6-4228-2AE0-01C4-38168F09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08" y="59883"/>
            <a:ext cx="9964731" cy="910274"/>
          </a:xfrm>
        </p:spPr>
        <p:txBody>
          <a:bodyPr>
            <a:normAutofit fontScale="90000"/>
          </a:bodyPr>
          <a:lstStyle/>
          <a:p>
            <a:r>
              <a:rPr lang="hu-HU" sz="4000" dirty="0"/>
              <a:t>6. Chat funkció:</a:t>
            </a:r>
            <a:br>
              <a:rPr lang="hu-HU" sz="4000" dirty="0">
                <a:latin typeface="Baskerville Old Face" panose="02020602080505020303" pitchFamily="18" charset="0"/>
              </a:rPr>
            </a:br>
            <a:endParaRPr lang="hu-HU" sz="4000" dirty="0">
              <a:latin typeface="Baskerville Old Face" panose="02020602080505020303" pitchFamily="18" charset="0"/>
            </a:endParaRP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89723D6-68F4-4275-CFD4-C3B31C2FC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90072" y="59884"/>
            <a:ext cx="6197850" cy="67382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u-HU" sz="1400" b="1" dirty="0">
                <a:latin typeface="Goudy Old Style" panose="02020502050305020303" pitchFamily="18" charset="0"/>
              </a:rPr>
              <a:t> </a:t>
            </a:r>
            <a:r>
              <a:rPr lang="hu-HU" dirty="0">
                <a:latin typeface="Goudy Old Style" panose="02020502050305020303" pitchFamily="18" charset="0"/>
              </a:rPr>
              <a:t>A valós idejű chat funkció </a:t>
            </a:r>
            <a:r>
              <a:rPr lang="hu-HU" dirty="0" err="1">
                <a:latin typeface="Goudy Old Style" panose="02020502050305020303" pitchFamily="18" charset="0"/>
              </a:rPr>
              <a:t>WebSocket</a:t>
            </a:r>
            <a:r>
              <a:rPr lang="hu-HU" dirty="0">
                <a:latin typeface="Goudy Old Style" panose="02020502050305020303" pitchFamily="18" charset="0"/>
              </a:rPr>
              <a:t> technológiával működik, biztosítva az azonnali kommunikációt a párosított felhasználók között. A rendszer képes kezelni az offline üzeneteket is, így egyetlen beszélgetés sem veszik el.</a:t>
            </a:r>
          </a:p>
          <a:p>
            <a:pPr>
              <a:buNone/>
            </a:pPr>
            <a:r>
              <a:rPr lang="hu-HU" dirty="0">
                <a:latin typeface="Goudy Old Style" panose="02020502050305020303" pitchFamily="18" charset="0"/>
              </a:rPr>
              <a:t>   </a:t>
            </a:r>
            <a:r>
              <a:rPr lang="hu-HU" b="1" dirty="0">
                <a:latin typeface="Goudy Old Style" panose="02020502050305020303" pitchFamily="18" charset="0"/>
              </a:rPr>
              <a:t>Chat funkciók: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hu-HU" dirty="0">
                <a:latin typeface="Goudy Old Style" panose="02020502050305020303" pitchFamily="18" charset="0"/>
              </a:rPr>
              <a:t>Azonnali üzenetküldés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hu-HU" dirty="0">
                <a:latin typeface="Goudy Old Style" panose="02020502050305020303" pitchFamily="18" charset="0"/>
              </a:rPr>
              <a:t>Üzenet státuszjelzések (elküldve, kézbesítve, olvasva)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hu-HU" dirty="0">
                <a:latin typeface="Goudy Old Style" panose="02020502050305020303" pitchFamily="18" charset="0"/>
              </a:rPr>
              <a:t>Chat előzmények tárolása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hu-HU" dirty="0">
                <a:latin typeface="Goudy Old Style" panose="02020502050305020303" pitchFamily="18" charset="0"/>
              </a:rPr>
              <a:t>Offline üzenetek kezelése</a:t>
            </a:r>
          </a:p>
          <a:p>
            <a:pPr>
              <a:buNone/>
            </a:pPr>
            <a:r>
              <a:rPr lang="hu-HU" dirty="0">
                <a:latin typeface="Goudy Old Style" panose="02020502050305020303" pitchFamily="18" charset="0"/>
              </a:rPr>
              <a:t>   Az üzenetküldés azonnali, és a rendszer jelzi az üzenetek státuszát: elküldve, kézbesítve vagy olvasva. A chat előzmények tárolódnak, így a felhasználók bármikor visszanézhetik a korábbi beszélgetéseket. Az offline üzenetek is megfelelően kezelődnek, és a következő bejelentkezéskor megjelennek.</a:t>
            </a:r>
          </a:p>
          <a:p>
            <a:pPr>
              <a:buNone/>
            </a:pPr>
            <a:r>
              <a:rPr lang="hu-HU" dirty="0">
                <a:latin typeface="Goudy Old Style" panose="02020502050305020303" pitchFamily="18" charset="0"/>
              </a:rPr>
              <a:t>   </a:t>
            </a:r>
            <a:r>
              <a:rPr lang="hu-HU" b="1" dirty="0">
                <a:latin typeface="Goudy Old Style" panose="02020502050305020303" pitchFamily="18" charset="0"/>
              </a:rPr>
              <a:t>Technikai megvalósítás</a:t>
            </a:r>
            <a:r>
              <a:rPr lang="hu-HU" dirty="0">
                <a:latin typeface="Goudy Old Style" panose="02020502050305020303" pitchFamily="18" charset="0"/>
              </a:rPr>
              <a:t>: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hu-HU" dirty="0">
                <a:latin typeface="Goudy Old Style" panose="02020502050305020303" pitchFamily="18" charset="0"/>
              </a:rPr>
              <a:t> </a:t>
            </a:r>
            <a:r>
              <a:rPr lang="hu-HU" dirty="0" err="1">
                <a:latin typeface="Goudy Old Style" panose="02020502050305020303" pitchFamily="18" charset="0"/>
              </a:rPr>
              <a:t>WebSocket</a:t>
            </a:r>
            <a:r>
              <a:rPr lang="hu-HU" dirty="0">
                <a:latin typeface="Goudy Old Style" panose="02020502050305020303" pitchFamily="18" charset="0"/>
              </a:rPr>
              <a:t> kapcsolat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hu-HU" dirty="0">
                <a:latin typeface="Goudy Old Style" panose="02020502050305020303" pitchFamily="18" charset="0"/>
              </a:rPr>
              <a:t> Adatbázis tárolás</a:t>
            </a:r>
          </a:p>
          <a:p>
            <a:pPr marL="285750" indent="-285750"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hu-HU" dirty="0">
                <a:latin typeface="Goudy Old Style" panose="02020502050305020303" pitchFamily="18" charset="0"/>
              </a:rPr>
              <a:t> Üzenetek státuszkezelése</a:t>
            </a:r>
          </a:p>
          <a:p>
            <a:pPr>
              <a:buNone/>
            </a:pPr>
            <a:r>
              <a:rPr lang="hu-HU" dirty="0">
                <a:latin typeface="Goudy Old Style" panose="02020502050305020303" pitchFamily="18" charset="0"/>
              </a:rPr>
              <a:t>   A </a:t>
            </a:r>
            <a:r>
              <a:rPr lang="hu-HU" dirty="0" err="1">
                <a:latin typeface="Goudy Old Style" panose="02020502050305020303" pitchFamily="18" charset="0"/>
              </a:rPr>
              <a:t>WebSocket</a:t>
            </a:r>
            <a:r>
              <a:rPr lang="hu-HU" dirty="0">
                <a:latin typeface="Goudy Old Style" panose="02020502050305020303" pitchFamily="18" charset="0"/>
              </a:rPr>
              <a:t> kapcsolat biztosítja a valós idejű kommunikációt, míg az üzenetek az adatbázisban tárolódnak. A rendszer követi az üzenetek státuszát, így a felhasználók láthatják, hogy az üzenetek elküldve, kézbesítve vagy olvasva lettek-e.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71990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60C0C"/>
            </a:gs>
            <a:gs pos="91000">
              <a:srgbClr val="C00000"/>
            </a:gs>
            <a:gs pos="51000">
              <a:schemeClr val="bg1">
                <a:lumMod val="24000"/>
                <a:lumOff val="76000"/>
              </a:schemeClr>
            </a:gs>
          </a:gsLst>
          <a:lin ang="27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1F9E3-DA6A-17A1-E5A6-CF356E413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1" name="Rectangle 35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5EDDB9-5BA9-A4AF-2487-22B8C5804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07" y="162046"/>
            <a:ext cx="5668123" cy="14778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hu-HU" sz="4000" dirty="0"/>
              <a:t>7</a:t>
            </a:r>
            <a:r>
              <a:rPr lang="en-US" sz="4000" dirty="0"/>
              <a:t>. </a:t>
            </a:r>
            <a:r>
              <a:rPr lang="hu-HU" sz="4000" dirty="0"/>
              <a:t>Biztonsági megoldások</a:t>
            </a:r>
            <a:r>
              <a:rPr lang="en-US" sz="4000" dirty="0"/>
              <a:t>:</a:t>
            </a:r>
            <a:br>
              <a:rPr lang="en-US" sz="4000" dirty="0"/>
            </a:br>
            <a:endParaRPr lang="en-US" sz="4000" dirty="0"/>
          </a:p>
        </p:txBody>
      </p:sp>
      <p:cxnSp>
        <p:nvCxnSpPr>
          <p:cNvPr id="42" name="Straight Connector 37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EB4B511-5D73-18FC-74EE-AAAA67B62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41848" y="1014984"/>
            <a:ext cx="6550151" cy="547502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b="1" dirty="0"/>
              <a:t> </a:t>
            </a:r>
            <a:r>
              <a:rPr lang="en-US" sz="1800" dirty="0">
                <a:latin typeface="Goudy Old Style" panose="02020502050305020303" pitchFamily="18" charset="0"/>
              </a:rPr>
              <a:t>Az </a:t>
            </a:r>
            <a:r>
              <a:rPr lang="en-US" sz="1800" dirty="0" err="1">
                <a:latin typeface="Goudy Old Style" panose="02020502050305020303" pitchFamily="18" charset="0"/>
              </a:rPr>
              <a:t>alkalmazás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biztonságát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több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rétegben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biztosítjuk</a:t>
            </a:r>
            <a:r>
              <a:rPr lang="en-US" sz="1800" dirty="0">
                <a:latin typeface="Goudy Old Style" panose="02020502050305020303" pitchFamily="18" charset="0"/>
              </a:rPr>
              <a:t>, </a:t>
            </a:r>
            <a:r>
              <a:rPr lang="en-US" sz="1800" dirty="0" err="1">
                <a:latin typeface="Goudy Old Style" panose="02020502050305020303" pitchFamily="18" charset="0"/>
              </a:rPr>
              <a:t>védve</a:t>
            </a:r>
            <a:r>
              <a:rPr lang="en-US" sz="1800" dirty="0">
                <a:latin typeface="Goudy Old Style" panose="02020502050305020303" pitchFamily="18" charset="0"/>
              </a:rPr>
              <a:t> a </a:t>
            </a:r>
            <a:r>
              <a:rPr lang="en-US" sz="1800" dirty="0" err="1">
                <a:latin typeface="Goudy Old Style" panose="02020502050305020303" pitchFamily="18" charset="0"/>
              </a:rPr>
              <a:t>felhasználói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adatokat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és</a:t>
            </a:r>
            <a:r>
              <a:rPr lang="en-US" sz="1800" dirty="0">
                <a:latin typeface="Goudy Old Style" panose="02020502050305020303" pitchFamily="18" charset="0"/>
              </a:rPr>
              <a:t> a </a:t>
            </a:r>
            <a:r>
              <a:rPr lang="en-US" sz="1800" dirty="0" err="1">
                <a:latin typeface="Goudy Old Style" panose="02020502050305020303" pitchFamily="18" charset="0"/>
              </a:rPr>
              <a:t>kommunikációt</a:t>
            </a:r>
            <a:r>
              <a:rPr lang="en-US" sz="1800" dirty="0">
                <a:latin typeface="Goudy Old Style" panose="02020502050305020303" pitchFamily="18" charset="0"/>
              </a:rPr>
              <a:t>. A </a:t>
            </a:r>
            <a:r>
              <a:rPr lang="en-US" sz="1800" dirty="0" err="1">
                <a:latin typeface="Goudy Old Style" panose="02020502050305020303" pitchFamily="18" charset="0"/>
              </a:rPr>
              <a:t>biztonság</a:t>
            </a:r>
            <a:r>
              <a:rPr lang="en-US" sz="1800" dirty="0">
                <a:latin typeface="Goudy Old Style" panose="02020502050305020303" pitchFamily="18" charset="0"/>
              </a:rPr>
              <a:t> a </a:t>
            </a:r>
            <a:r>
              <a:rPr lang="en-US" sz="1800" dirty="0" err="1">
                <a:latin typeface="Goudy Old Style" panose="02020502050305020303" pitchFamily="18" charset="0"/>
              </a:rPr>
              <a:t>fejlesztés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során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kiemelt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figyelmet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kapott</a:t>
            </a:r>
            <a:r>
              <a:rPr lang="en-US" sz="1800" dirty="0">
                <a:latin typeface="Goudy Old Style" panose="02020502050305020303" pitchFamily="18" charset="0"/>
              </a:rPr>
              <a:t>, </a:t>
            </a:r>
            <a:r>
              <a:rPr lang="en-US" sz="1800" dirty="0" err="1">
                <a:latin typeface="Goudy Old Style" panose="02020502050305020303" pitchFamily="18" charset="0"/>
              </a:rPr>
              <a:t>különös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tekintettel</a:t>
            </a:r>
            <a:r>
              <a:rPr lang="en-US" sz="1800" dirty="0">
                <a:latin typeface="Goudy Old Style" panose="02020502050305020303" pitchFamily="18" charset="0"/>
              </a:rPr>
              <a:t> a </a:t>
            </a:r>
            <a:r>
              <a:rPr lang="en-US" sz="1800" dirty="0" err="1">
                <a:latin typeface="Goudy Old Style" panose="02020502050305020303" pitchFamily="18" charset="0"/>
              </a:rPr>
              <a:t>személyes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adatok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védelmére</a:t>
            </a:r>
            <a:r>
              <a:rPr lang="en-US" sz="1800" dirty="0">
                <a:latin typeface="Goudy Old Style" panose="02020502050305020303" pitchFamily="18" charset="0"/>
              </a:rPr>
              <a:t>.</a:t>
            </a:r>
            <a:endParaRPr lang="hu-HU" sz="1800" dirty="0">
              <a:latin typeface="Goudy Old Style" panose="02020502050305020303" pitchFamily="18" charset="0"/>
            </a:endParaRPr>
          </a:p>
          <a:p>
            <a:pPr>
              <a:lnSpc>
                <a:spcPct val="110000"/>
              </a:lnSpc>
            </a:pPr>
            <a:endParaRPr lang="en-US" sz="1800" dirty="0">
              <a:latin typeface="Goudy Old Style" panose="02020502050305020303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b="1" dirty="0">
                <a:latin typeface="Goudy Old Style" panose="02020502050305020303" pitchFamily="18" charset="0"/>
              </a:rPr>
              <a:t>  </a:t>
            </a:r>
            <a:r>
              <a:rPr lang="en-US" sz="1800" b="1" dirty="0" err="1">
                <a:latin typeface="Goudy Old Style" panose="02020502050305020303" pitchFamily="18" charset="0"/>
              </a:rPr>
              <a:t>Biztonsági</a:t>
            </a:r>
            <a:r>
              <a:rPr lang="en-US" sz="1800" b="1" dirty="0">
                <a:latin typeface="Goudy Old Style" panose="02020502050305020303" pitchFamily="18" charset="0"/>
              </a:rPr>
              <a:t> </a:t>
            </a:r>
            <a:r>
              <a:rPr lang="en-US" sz="1800" b="1" dirty="0" err="1">
                <a:latin typeface="Goudy Old Style" panose="02020502050305020303" pitchFamily="18" charset="0"/>
              </a:rPr>
              <a:t>rétegek</a:t>
            </a:r>
            <a:r>
              <a:rPr lang="en-US" sz="1800" b="1" dirty="0">
                <a:latin typeface="Goudy Old Style" panose="02020502050305020303" pitchFamily="18" charset="0"/>
              </a:rPr>
              <a:t>: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Goudy Old Style" panose="02020502050305020303" pitchFamily="18" charset="0"/>
              </a:rPr>
              <a:t> JWT </a:t>
            </a:r>
            <a:r>
              <a:rPr lang="en-US" sz="1800" dirty="0" err="1">
                <a:latin typeface="Goudy Old Style" panose="02020502050305020303" pitchFamily="18" charset="0"/>
              </a:rPr>
              <a:t>alapú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autentikáció</a:t>
            </a:r>
            <a:r>
              <a:rPr lang="en-US" sz="1800" dirty="0">
                <a:latin typeface="Goudy Old Style" panose="02020502050305020303" pitchFamily="18" charset="0"/>
              </a:rPr>
              <a:t>: </a:t>
            </a:r>
            <a:r>
              <a:rPr lang="en-US" sz="1800" dirty="0" err="1">
                <a:latin typeface="Goudy Old Style" panose="02020502050305020303" pitchFamily="18" charset="0"/>
              </a:rPr>
              <a:t>Biztonságos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bejelentkezés</a:t>
            </a:r>
            <a:endParaRPr lang="en-US" sz="1800" dirty="0">
              <a:latin typeface="Goudy Old Style" panose="02020502050305020303" pitchFamily="18" charset="0"/>
            </a:endParaRP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Biztonságos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jelszókezelés</a:t>
            </a:r>
            <a:r>
              <a:rPr lang="en-US" sz="1800" dirty="0">
                <a:latin typeface="Goudy Old Style" panose="02020502050305020303" pitchFamily="18" charset="0"/>
              </a:rPr>
              <a:t>: Hash-</a:t>
            </a:r>
            <a:r>
              <a:rPr lang="en-US" sz="1800" dirty="0" err="1">
                <a:latin typeface="Goudy Old Style" panose="02020502050305020303" pitchFamily="18" charset="0"/>
              </a:rPr>
              <a:t>algoritmusok</a:t>
            </a:r>
            <a:endParaRPr lang="en-US" sz="1800" dirty="0">
              <a:latin typeface="Goudy Old Style" panose="02020502050305020303" pitchFamily="18" charset="0"/>
            </a:endParaRP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Goudy Old Style" panose="02020502050305020303" pitchFamily="18" charset="0"/>
              </a:rPr>
              <a:t> CORS </a:t>
            </a:r>
            <a:r>
              <a:rPr lang="en-US" sz="1800" dirty="0" err="1">
                <a:latin typeface="Goudy Old Style" panose="02020502050305020303" pitchFamily="18" charset="0"/>
              </a:rPr>
              <a:t>védelem</a:t>
            </a:r>
            <a:r>
              <a:rPr lang="en-US" sz="1800" dirty="0">
                <a:latin typeface="Goudy Old Style" panose="02020502050305020303" pitchFamily="18" charset="0"/>
              </a:rPr>
              <a:t>: API </a:t>
            </a:r>
            <a:r>
              <a:rPr lang="en-US" sz="1800" dirty="0" err="1">
                <a:latin typeface="Goudy Old Style" panose="02020502050305020303" pitchFamily="18" charset="0"/>
              </a:rPr>
              <a:t>biztonság</a:t>
            </a:r>
            <a:endParaRPr lang="en-US" sz="1800" dirty="0">
              <a:latin typeface="Goudy Old Style" panose="02020502050305020303" pitchFamily="18" charset="0"/>
            </a:endParaRP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Adatbázis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védelme</a:t>
            </a:r>
            <a:r>
              <a:rPr lang="en-US" sz="1800" dirty="0">
                <a:latin typeface="Goudy Old Style" panose="02020502050305020303" pitchFamily="18" charset="0"/>
              </a:rPr>
              <a:t>: SQL injection </a:t>
            </a:r>
            <a:r>
              <a:rPr lang="en-US" sz="1800" dirty="0" err="1">
                <a:latin typeface="Goudy Old Style" panose="02020502050305020303" pitchFamily="18" charset="0"/>
              </a:rPr>
              <a:t>elleni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védelem</a:t>
            </a:r>
            <a:endParaRPr lang="en-US" sz="1800" dirty="0">
              <a:latin typeface="Goudy Old Style" panose="02020502050305020303" pitchFamily="18" charset="0"/>
            </a:endParaRP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endParaRPr lang="en-US" sz="1800" dirty="0">
              <a:latin typeface="Goudy Old Style" panose="02020502050305020303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b="1" dirty="0" err="1">
                <a:latin typeface="Goudy Old Style" panose="02020502050305020303" pitchFamily="18" charset="0"/>
              </a:rPr>
              <a:t>Adatvédelem</a:t>
            </a:r>
            <a:r>
              <a:rPr lang="en-US" sz="1800" b="1" dirty="0">
                <a:latin typeface="Goudy Old Style" panose="02020502050305020303" pitchFamily="18" charset="0"/>
              </a:rPr>
              <a:t>:</a:t>
            </a: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 err="1">
                <a:latin typeface="Goudy Old Style" panose="02020502050305020303" pitchFamily="18" charset="0"/>
              </a:rPr>
              <a:t>Titkosított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kommunikáció</a:t>
            </a:r>
            <a:endParaRPr lang="en-US" sz="1800" dirty="0">
              <a:latin typeface="Goudy Old Style" panose="02020502050305020303" pitchFamily="18" charset="0"/>
            </a:endParaRP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Biztonságos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adattárolás</a:t>
            </a:r>
            <a:endParaRPr lang="en-US" sz="1800" dirty="0">
              <a:latin typeface="Goudy Old Style" panose="02020502050305020303" pitchFamily="18" charset="0"/>
            </a:endParaRPr>
          </a:p>
          <a:p>
            <a:pPr marL="171450" indent="-171450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Felhasználói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jogosultságok</a:t>
            </a:r>
            <a:endParaRPr lang="en-US" sz="1800" dirty="0">
              <a:latin typeface="Goudy Old Style" panose="02020502050305020303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800" dirty="0">
                <a:latin typeface="Goudy Old Style" panose="02020502050305020303" pitchFamily="18" charset="0"/>
              </a:rPr>
              <a:t>A </a:t>
            </a:r>
            <a:r>
              <a:rPr lang="en-US" sz="1800" dirty="0" err="1">
                <a:latin typeface="Goudy Old Style" panose="02020502050305020303" pitchFamily="18" charset="0"/>
              </a:rPr>
              <a:t>kommunikáció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titkosítva</a:t>
            </a:r>
            <a:r>
              <a:rPr lang="en-US" sz="1800" dirty="0">
                <a:latin typeface="Goudy Old Style" panose="02020502050305020303" pitchFamily="18" charset="0"/>
              </a:rPr>
              <a:t> van, </a:t>
            </a:r>
            <a:r>
              <a:rPr lang="en-US" sz="1800" dirty="0" err="1">
                <a:latin typeface="Goudy Old Style" panose="02020502050305020303" pitchFamily="18" charset="0"/>
              </a:rPr>
              <a:t>és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az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adatok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biztonságosan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tárolódnak</a:t>
            </a:r>
            <a:r>
              <a:rPr lang="en-US" sz="1800" dirty="0">
                <a:latin typeface="Goudy Old Style" panose="02020502050305020303" pitchFamily="18" charset="0"/>
              </a:rPr>
              <a:t>. A </a:t>
            </a:r>
            <a:r>
              <a:rPr lang="en-US" sz="1800" dirty="0" err="1">
                <a:latin typeface="Goudy Old Style" panose="02020502050305020303" pitchFamily="18" charset="0"/>
              </a:rPr>
              <a:t>felhasználói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jogosultságok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szigorúan</a:t>
            </a:r>
            <a:r>
              <a:rPr lang="en-US" sz="1800" dirty="0">
                <a:latin typeface="Goudy Old Style" panose="02020502050305020303" pitchFamily="18" charset="0"/>
              </a:rPr>
              <a:t> </a:t>
            </a:r>
            <a:r>
              <a:rPr lang="en-US" sz="1800" dirty="0" err="1">
                <a:latin typeface="Goudy Old Style" panose="02020502050305020303" pitchFamily="18" charset="0"/>
              </a:rPr>
              <a:t>szabályozottak</a:t>
            </a:r>
            <a:r>
              <a:rPr lang="en-US" sz="1800" dirty="0"/>
              <a:t>.</a:t>
            </a:r>
          </a:p>
        </p:txBody>
      </p:sp>
      <p:pic>
        <p:nvPicPr>
          <p:cNvPr id="12" name="Tartalom helye 11" descr="A képen szöveg, képernyőkép, szoftver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82BC210-D24C-0494-3C8F-34C31C8D8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2800"/>
            <a:ext cx="5684735" cy="2792033"/>
          </a:xfrm>
        </p:spPr>
      </p:pic>
    </p:spTree>
    <p:extLst>
      <p:ext uri="{BB962C8B-B14F-4D97-AF65-F5344CB8AC3E}">
        <p14:creationId xmlns:p14="http://schemas.microsoft.com/office/powerpoint/2010/main" val="91931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3069</TotalTime>
  <Words>1747</Words>
  <Application>Microsoft Office PowerPoint</Application>
  <PresentationFormat>Widescreen</PresentationFormat>
  <Paragraphs>229</Paragraphs>
  <Slides>14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DashVTI</vt:lpstr>
      <vt:lpstr>FATAL LOVE  DATING APP </vt:lpstr>
      <vt:lpstr>PowerPoint Presentation</vt:lpstr>
      <vt:lpstr>2. Főbb funkciók és célok:</vt:lpstr>
      <vt:lpstr>3.2. Technikai megvalósítás- Backend: </vt:lpstr>
      <vt:lpstr>3.3. Technikai megvalósítás- Frontend: </vt:lpstr>
      <vt:lpstr>4. Felhasználói élmény- Regisztráció és Profil: </vt:lpstr>
      <vt:lpstr>5. Párosítási rendszer: </vt:lpstr>
      <vt:lpstr>6. Chat funkció: </vt:lpstr>
      <vt:lpstr>7. Biztonsági megoldások: </vt:lpstr>
      <vt:lpstr>8. Fejlesztési folyamat: </vt:lpstr>
      <vt:lpstr>9. Tesztelés és  minőségbiztonság: </vt:lpstr>
      <vt:lpstr>10. Jövőbeli fejlesztések:  </vt:lpstr>
      <vt:lpstr>12. Summary:  </vt:lpstr>
      <vt:lpstr>Köszönjük a megtisztelő figyelmet!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Bodnár Nikolett</dc:creator>
  <cp:lastModifiedBy>Bodnár Nikolett</cp:lastModifiedBy>
  <cp:revision>29</cp:revision>
  <dcterms:created xsi:type="dcterms:W3CDTF">2025-05-24T21:43:56Z</dcterms:created>
  <dcterms:modified xsi:type="dcterms:W3CDTF">2025-05-27T17:10:16Z</dcterms:modified>
</cp:coreProperties>
</file>