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302" r:id="rId3"/>
    <p:sldId id="297" r:id="rId4"/>
    <p:sldId id="298" r:id="rId5"/>
    <p:sldId id="303" r:id="rId6"/>
    <p:sldId id="299" r:id="rId7"/>
    <p:sldId id="300" r:id="rId8"/>
    <p:sldId id="306" r:id="rId9"/>
    <p:sldId id="301" r:id="rId10"/>
    <p:sldId id="304" r:id="rId11"/>
    <p:sldId id="305" r:id="rId12"/>
    <p:sldId id="30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46"/>
    <a:srgbClr val="FF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BDF10F3-AD0A-4081-A68E-9BB7FDB098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C9E149-FE0B-4B22-A99E-8233FCBF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1C888-FA7F-41C5-A66B-08042392861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FDB915-4DFA-4816-8AFE-E902599EF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Dustin Pawlowicz * Dennis Braun-Lenze * Drohnen im Zivilen Bereich * I&amp;G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985AF4-8769-4C5A-BFDA-972D1FEDFA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478F-D6B1-42B8-B148-5558836C8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0829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58AD-A3D3-42C2-8ACC-60EA24FFF339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Dustin Pawlowicz * Dennis Braun-Lenze * Drohnen im Zivilen Bereich * I&amp;G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70B76-5CE1-4DE6-BBE7-4DDA6F685B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537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B4183-E066-4159-9A3B-431E4714F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E0BDA0-A674-4DD6-8312-0C775F59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3528F9-07E2-4C17-8C92-8C6329DD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3845DE-9AFC-4468-B82C-13EA2127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84FEE-2BD7-40FF-9D16-DC196358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1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AFD06-06F0-45BB-B8EE-E6E84804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DE666A-5D6E-41C4-8A1D-B98D4B02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052E21-3617-490B-8269-A03702A0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DC3E6-E251-44E9-8EDE-2CC62E31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0B3CC-4F2F-45B4-836A-F6A158E1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5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2FEDB1-B79C-4B62-825F-A9BEA4A7B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0CE6C4-9465-423B-82F4-3C4EBA07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6CE07-5AF3-4663-A8A7-3980DB43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452A6-3B6A-46C7-B944-6D33C55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07A3F-CE47-4DDF-9230-7B695815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27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408DA-6B0B-4093-86A3-50F7AE35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8A06F-540C-4A76-A4DE-A4273007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7A89E-D644-412C-AC9C-B8483D1D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19AA2-86EB-4F8F-8ABF-DD35A27C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E96FA-8FC9-4B2C-8313-9521EF0F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568F6-6F72-485F-A3D7-A24B19E8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063C6-26C5-462C-ADB6-BD3C5B04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B1542-37CF-4E74-863F-8B048931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FB22B-5D61-4972-9C8F-FFBAB6BB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683E3F-8491-4223-A1D4-5C68FECB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7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FF43F-BE9D-46C2-9C78-29D8C15D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AA2E1-0977-411F-B83C-C4DBD6B05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5ABECD-0117-4A1F-B9C6-698577637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FFAE60-88FA-4A16-AB16-CBBF2390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B998D7-4B1A-4652-82CE-138DCB40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242C13-998E-477F-9376-499F41C9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3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55D75-25D6-47E3-9045-8FBE4270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097717-9BC7-43DA-BD0E-95EF6308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7DC35-7235-4485-9F98-C82A339A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123D56-E9AF-41D6-AE7C-671B8F6B9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DDA6E4-BBBB-4DE3-B76F-9653986C8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2E6749-857B-42EF-A7EB-7D50BA8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CCD741-632F-47BD-BCC4-B2413194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567C6F-FD0A-4A2B-B7C5-6F17C9DD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96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2C1DA-5B6F-451C-9692-286BA7CE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4A121-5ADB-4D71-BD99-9211C0E5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6A3F80-7DBE-4BC8-A8AF-C21B2CF5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ADA50C-5B56-4D8B-9DAB-C1DAFECA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7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DBA66-41D9-423B-B5D7-9C48352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6E9F6D-2DAB-431C-883F-F9036ECA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F3910F-1BAA-409B-A068-51DA716D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8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51DC5-1402-44A1-8DB3-7A327DD7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174E-FF48-4171-BCB5-4EBF3ED5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61FCC-C7AE-4A66-9682-1D95A792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A7D8D7-5036-4D1E-ABCB-59919EB3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0E574-DA24-4A74-B251-5202C48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2B2C9-0735-4B0B-BA65-7D2BB12A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2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C734B-13EA-4991-9F76-EAA1C1A7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DEC28A-1E92-46AB-A34E-E35F68589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975793-12BF-4A26-99C2-C323E238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26CA1-DD05-4229-91F0-FC59314B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MyPayments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D234A-7DA4-43B9-A948-9FD8A286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App Engineering – (M+D)²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00952-62C4-4635-BA92-9536BE71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6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AB44FF-837F-412F-9BEF-122237A1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B22EC6-5F5D-4BBD-BBD2-E4BED87C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00CD01-9820-447D-9DCE-C2C65E7C3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MyPayments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E6E8B-62EE-4709-9892-098156BC7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Mobile App Engineering – (M+D)²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893086-6262-440A-868F-DE97837B9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2A84-D963-4ED7-BC83-9195714BA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5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B7B1-FC18-425A-9820-46299DCC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144" y="1991960"/>
            <a:ext cx="4136575" cy="976488"/>
          </a:xfrm>
        </p:spPr>
        <p:txBody>
          <a:bodyPr>
            <a:normAutofit/>
          </a:bodyPr>
          <a:lstStyle/>
          <a:p>
            <a:r>
              <a:rPr lang="de-DE" dirty="0" err="1"/>
              <a:t>MyPayments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07EA63-3D7E-4E09-9630-A6FAD0243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2E6CE8-2886-4C01-BDC0-06154B25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36" y="2024259"/>
            <a:ext cx="1444508" cy="976488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DC63369E-7FAE-49E2-BFC0-03771F5D9860}"/>
              </a:ext>
            </a:extLst>
          </p:cNvPr>
          <p:cNvSpPr txBox="1">
            <a:spLocks/>
          </p:cNvSpPr>
          <p:nvPr/>
        </p:nvSpPr>
        <p:spPr>
          <a:xfrm>
            <a:off x="2860647" y="3033045"/>
            <a:ext cx="6526634" cy="322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de-DE" sz="2800" dirty="0"/>
              <a:t>von</a:t>
            </a:r>
          </a:p>
          <a:p>
            <a:endParaRPr lang="de-DE" sz="2000" dirty="0"/>
          </a:p>
          <a:p>
            <a:r>
              <a:rPr lang="de-DE" sz="3000" dirty="0"/>
              <a:t> (</a:t>
            </a:r>
            <a:r>
              <a:rPr lang="de-DE" sz="3000" dirty="0">
                <a:solidFill>
                  <a:srgbClr val="2F9346"/>
                </a:solidFill>
              </a:rPr>
              <a:t>M</a:t>
            </a:r>
            <a:r>
              <a:rPr lang="de-DE" sz="3000" dirty="0"/>
              <a:t>+</a:t>
            </a:r>
            <a:r>
              <a:rPr lang="de-DE" sz="3000" dirty="0">
                <a:solidFill>
                  <a:srgbClr val="FF9700"/>
                </a:solidFill>
              </a:rPr>
              <a:t>D</a:t>
            </a:r>
            <a:r>
              <a:rPr lang="de-DE" sz="3000" dirty="0"/>
              <a:t>)²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1900" dirty="0"/>
          </a:p>
          <a:p>
            <a:pPr>
              <a:lnSpc>
                <a:spcPct val="260000"/>
              </a:lnSpc>
            </a:pPr>
            <a:endParaRPr lang="de-DE" sz="1900" dirty="0"/>
          </a:p>
          <a:p>
            <a:pPr>
              <a:lnSpc>
                <a:spcPct val="260000"/>
              </a:lnSpc>
            </a:pPr>
            <a:r>
              <a:rPr lang="de-DE" sz="1900" b="1" dirty="0">
                <a:solidFill>
                  <a:srgbClr val="2F9346"/>
                </a:solidFill>
              </a:rPr>
              <a:t>M</a:t>
            </a:r>
            <a:r>
              <a:rPr lang="de-DE" sz="1900" dirty="0"/>
              <a:t>arvin </a:t>
            </a:r>
            <a:r>
              <a:rPr lang="de-DE" sz="1900" dirty="0" err="1"/>
              <a:t>Blaffert</a:t>
            </a:r>
            <a:r>
              <a:rPr lang="de-DE" sz="1900" dirty="0"/>
              <a:t>, </a:t>
            </a:r>
            <a:r>
              <a:rPr lang="de-DE" sz="1900" b="1" dirty="0">
                <a:solidFill>
                  <a:srgbClr val="FF9700"/>
                </a:solidFill>
              </a:rPr>
              <a:t>D</a:t>
            </a:r>
            <a:r>
              <a:rPr lang="de-DE" sz="1900" dirty="0"/>
              <a:t>enis </a:t>
            </a:r>
            <a:r>
              <a:rPr lang="de-DE" sz="1900" dirty="0" err="1"/>
              <a:t>Ayana</a:t>
            </a:r>
            <a:r>
              <a:rPr lang="de-DE" sz="1900" dirty="0"/>
              <a:t>, </a:t>
            </a:r>
            <a:r>
              <a:rPr lang="de-DE" sz="1900" b="1" dirty="0">
                <a:solidFill>
                  <a:srgbClr val="2F9346"/>
                </a:solidFill>
              </a:rPr>
              <a:t>M</a:t>
            </a:r>
            <a:r>
              <a:rPr lang="de-DE" sz="1900" dirty="0"/>
              <a:t>arvin Runge &amp; </a:t>
            </a:r>
            <a:r>
              <a:rPr lang="de-DE" sz="1900" b="1" dirty="0">
                <a:solidFill>
                  <a:srgbClr val="FF9700"/>
                </a:solidFill>
              </a:rPr>
              <a:t>D</a:t>
            </a:r>
            <a:r>
              <a:rPr lang="de-DE" sz="1900" dirty="0"/>
              <a:t>ustin Pawlowicz</a:t>
            </a:r>
          </a:p>
        </p:txBody>
      </p:sp>
    </p:spTree>
    <p:extLst>
      <p:ext uri="{BB962C8B-B14F-4D97-AF65-F5344CB8AC3E}">
        <p14:creationId xmlns:p14="http://schemas.microsoft.com/office/powerpoint/2010/main" val="8155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Mockups</a:t>
            </a:r>
            <a:endParaRPr lang="de-DE" sz="4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7B5C75-4274-4C88-85A3-8F2671AD2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19" y="1064713"/>
            <a:ext cx="2935584" cy="52188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AADBB20-8058-4786-A8D0-6D78642AB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68" y="1064713"/>
            <a:ext cx="2935584" cy="52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Mockups</a:t>
            </a:r>
            <a:endParaRPr lang="de-DE" sz="4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90CFB46-273F-4B73-89B2-38907AFCE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01" y="1077451"/>
            <a:ext cx="2928419" cy="52060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17AE02-2B3F-4E25-965F-66215DC76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90" y="1077451"/>
            <a:ext cx="2928419" cy="52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9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Fragen</a:t>
            </a:r>
            <a:r>
              <a:rPr lang="en-US" sz="4000" dirty="0"/>
              <a:t>?</a:t>
            </a:r>
            <a:endParaRPr lang="de-DE" sz="4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A9DC5B5-93C9-4969-B7C5-3967D39B2891}"/>
              </a:ext>
            </a:extLst>
          </p:cNvPr>
          <p:cNvSpPr txBox="1"/>
          <p:nvPr/>
        </p:nvSpPr>
        <p:spPr>
          <a:xfrm>
            <a:off x="487960" y="3183328"/>
            <a:ext cx="1121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Vielen Dank für Ihre Aufmerksamkeit!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623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Projektvision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07649AAD-A355-4F0C-A8F6-2A10E3E1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Geldmanagement</a:t>
            </a:r>
            <a:r>
              <a:rPr lang="en-US" dirty="0"/>
              <a:t>-App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Einnahmen</a:t>
            </a:r>
            <a:r>
              <a:rPr lang="en-US" dirty="0"/>
              <a:t> &amp; </a:t>
            </a:r>
            <a:r>
              <a:rPr lang="en-US" dirty="0" err="1"/>
              <a:t>Ausgaben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Verwalten</a:t>
            </a:r>
            <a:r>
              <a:rPr lang="en-US" dirty="0"/>
              <a:t> und </a:t>
            </a:r>
            <a:r>
              <a:rPr lang="en-US" dirty="0" err="1"/>
              <a:t>planen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Übersichtliche</a:t>
            </a:r>
            <a:r>
              <a:rPr lang="en-US" dirty="0"/>
              <a:t> </a:t>
            </a:r>
            <a:r>
              <a:rPr lang="en-US" dirty="0" err="1"/>
              <a:t>Darstellung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Finanzauswertungen</a:t>
            </a:r>
            <a:r>
              <a:rPr lang="en-US" dirty="0"/>
              <a:t> &amp; </a:t>
            </a:r>
            <a:r>
              <a:rPr lang="en-US" dirty="0" err="1"/>
              <a:t>Analysen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Moderne</a:t>
            </a:r>
            <a:r>
              <a:rPr lang="en-US" dirty="0"/>
              <a:t> </a:t>
            </a:r>
            <a:r>
              <a:rPr lang="en-US" dirty="0" err="1"/>
              <a:t>Finanzverwaltung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Überall</a:t>
            </a:r>
            <a:r>
              <a:rPr lang="en-US" dirty="0"/>
              <a:t> </a:t>
            </a:r>
            <a:r>
              <a:rPr lang="en-US" dirty="0" err="1"/>
              <a:t>einsatzbereit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jederzeit</a:t>
            </a:r>
            <a:r>
              <a:rPr lang="en-US" dirty="0"/>
              <a:t> </a:t>
            </a:r>
            <a:r>
              <a:rPr lang="en-US" dirty="0" err="1"/>
              <a:t>anpassbar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Verlust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Backup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Benachrichtigungsfunktion</a:t>
            </a:r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pic>
        <p:nvPicPr>
          <p:cNvPr id="1026" name="Picture 2" descr="Bildergebnis fÃ¼r benachrichtig glocke">
            <a:extLst>
              <a:ext uri="{FF2B5EF4-FFF2-40B4-BE49-F238E27FC236}">
                <a16:creationId xmlns:a16="http://schemas.microsoft.com/office/drawing/2014/main" id="{2A1FE1EF-3C7D-4509-BBC9-F8494BE6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729" y="5557475"/>
            <a:ext cx="717403" cy="7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money bag">
            <a:extLst>
              <a:ext uri="{FF2B5EF4-FFF2-40B4-BE49-F238E27FC236}">
                <a16:creationId xmlns:a16="http://schemas.microsoft.com/office/drawing/2014/main" id="{079EE1EF-710A-4126-A1A0-94DF890C3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"/>
          <a:stretch/>
        </p:blipFill>
        <p:spPr bwMode="auto">
          <a:xfrm>
            <a:off x="9263693" y="1735931"/>
            <a:ext cx="1047477" cy="13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google drive logo">
            <a:extLst>
              <a:ext uri="{FF2B5EF4-FFF2-40B4-BE49-F238E27FC236}">
                <a16:creationId xmlns:a16="http://schemas.microsoft.com/office/drawing/2014/main" id="{0415E351-4251-4945-B89F-B0DA051A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61" y="3958141"/>
            <a:ext cx="1440942" cy="10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72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Business-Case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07649AAD-A355-4F0C-A8F6-2A10E3E1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Basis-Modell</a:t>
            </a:r>
          </a:p>
          <a:p>
            <a:pPr lvl="1"/>
            <a:r>
              <a:rPr lang="en-US" dirty="0" err="1"/>
              <a:t>Eingeschränkter</a:t>
            </a:r>
            <a:r>
              <a:rPr lang="en-US" dirty="0"/>
              <a:t> </a:t>
            </a:r>
            <a:r>
              <a:rPr lang="en-US" dirty="0" err="1"/>
              <a:t>Funktionsumfang</a:t>
            </a:r>
            <a:endParaRPr lang="en-US" dirty="0"/>
          </a:p>
          <a:p>
            <a:pPr lvl="1"/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Werbebanner</a:t>
            </a:r>
            <a:r>
              <a:rPr lang="en-US" dirty="0"/>
              <a:t> </a:t>
            </a:r>
            <a:r>
              <a:rPr lang="en-US" dirty="0" err="1"/>
              <a:t>finanziert</a:t>
            </a:r>
            <a:endParaRPr lang="en-US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Premium-Modell</a:t>
            </a:r>
          </a:p>
          <a:p>
            <a:pPr lvl="1"/>
            <a:r>
              <a:rPr lang="en-US" dirty="0" err="1"/>
              <a:t>Durch</a:t>
            </a:r>
            <a:r>
              <a:rPr lang="en-US" dirty="0"/>
              <a:t> In-App-</a:t>
            </a:r>
            <a:r>
              <a:rPr lang="en-US" dirty="0" err="1"/>
              <a:t>Kauf</a:t>
            </a:r>
            <a:r>
              <a:rPr lang="en-US" dirty="0"/>
              <a:t> </a:t>
            </a:r>
            <a:r>
              <a:rPr lang="en-US" dirty="0" err="1"/>
              <a:t>freischaltbar</a:t>
            </a:r>
            <a:endParaRPr lang="en-US" dirty="0"/>
          </a:p>
          <a:p>
            <a:pPr lvl="1"/>
            <a:r>
              <a:rPr lang="en-US" dirty="0" err="1"/>
              <a:t>Voller</a:t>
            </a:r>
            <a:r>
              <a:rPr lang="en-US" dirty="0"/>
              <a:t> </a:t>
            </a:r>
            <a:r>
              <a:rPr lang="en-US" dirty="0" err="1"/>
              <a:t>Funktionsumfang</a:t>
            </a:r>
            <a:endParaRPr lang="en-US" dirty="0"/>
          </a:p>
          <a:p>
            <a:pPr lvl="1"/>
            <a:r>
              <a:rPr lang="en-US" dirty="0" err="1"/>
              <a:t>Werbefreie</a:t>
            </a:r>
            <a:r>
              <a:rPr lang="en-US" dirty="0"/>
              <a:t> App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pic>
        <p:nvPicPr>
          <p:cNvPr id="2054" name="Picture 6" descr="Bildergebnis fÃ¼r premium">
            <a:extLst>
              <a:ext uri="{FF2B5EF4-FFF2-40B4-BE49-F238E27FC236}">
                <a16:creationId xmlns:a16="http://schemas.microsoft.com/office/drawing/2014/main" id="{2B450661-F5CA-436A-A5FC-885D50F5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53" y="3729005"/>
            <a:ext cx="2973279" cy="262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Ã¼r werbebanner">
            <a:extLst>
              <a:ext uri="{FF2B5EF4-FFF2-40B4-BE49-F238E27FC236}">
                <a16:creationId xmlns:a16="http://schemas.microsoft.com/office/drawing/2014/main" id="{34E73587-8124-4E4F-8699-333DFD56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03" y="1646238"/>
            <a:ext cx="4038981" cy="17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1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 dirty="0" err="1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Personas / </a:t>
            </a:r>
            <a:r>
              <a:rPr lang="en-US" sz="4000" dirty="0" err="1"/>
              <a:t>Anwendungsszenarios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07649AAD-A355-4F0C-A8F6-2A10E3E1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974"/>
          </a:xfrm>
        </p:spPr>
        <p:txBody>
          <a:bodyPr/>
          <a:lstStyle/>
          <a:p>
            <a:r>
              <a:rPr lang="en-US" dirty="0"/>
              <a:t>Robin Seal, 16 Jahre, </a:t>
            </a:r>
            <a:r>
              <a:rPr lang="en-US" dirty="0" err="1"/>
              <a:t>Schüler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Lünen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sp>
        <p:nvSpPr>
          <p:cNvPr id="10" name="Inhaltsplatzhalter 13">
            <a:extLst>
              <a:ext uri="{FF2B5EF4-FFF2-40B4-BE49-F238E27FC236}">
                <a16:creationId xmlns:a16="http://schemas.microsoft.com/office/drawing/2014/main" id="{7641F5FD-37A5-4004-96AD-D76232DB1F99}"/>
              </a:ext>
            </a:extLst>
          </p:cNvPr>
          <p:cNvSpPr txBox="1">
            <a:spLocks/>
          </p:cNvSpPr>
          <p:nvPr/>
        </p:nvSpPr>
        <p:spPr>
          <a:xfrm>
            <a:off x="1032676" y="2370137"/>
            <a:ext cx="5122464" cy="1028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Vier </a:t>
            </a:r>
            <a:r>
              <a:rPr lang="en-US" dirty="0" err="1"/>
              <a:t>Brüder</a:t>
            </a:r>
            <a:r>
              <a:rPr lang="en-US" dirty="0"/>
              <a:t> </a:t>
            </a:r>
          </a:p>
          <a:p>
            <a:pPr lvl="1"/>
            <a:r>
              <a:rPr lang="de-DE" dirty="0"/>
              <a:t>Schusselig, muss Dinge oft neu kaufen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5CED3A-39FC-4A23-80FC-35E076EB9982}"/>
              </a:ext>
            </a:extLst>
          </p:cNvPr>
          <p:cNvSpPr/>
          <p:nvPr/>
        </p:nvSpPr>
        <p:spPr>
          <a:xfrm>
            <a:off x="6155140" y="2370137"/>
            <a:ext cx="55000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Nutzt viele Apps, meist ohne Internet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Mag sein Taschengeld im Blick behalten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94BCF626-2F3B-4F99-A21C-2BABDBA76927}"/>
              </a:ext>
            </a:extLst>
          </p:cNvPr>
          <p:cNvSpPr txBox="1">
            <a:spLocks/>
          </p:cNvSpPr>
          <p:nvPr/>
        </p:nvSpPr>
        <p:spPr>
          <a:xfrm>
            <a:off x="804311" y="4526251"/>
            <a:ext cx="10515600" cy="50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Volker Habicht, 55 Jahre, Hausmeister aus Bielefeld</a:t>
            </a:r>
            <a:endParaRPr lang="en-US" dirty="0"/>
          </a:p>
        </p:txBody>
      </p:sp>
      <p:sp>
        <p:nvSpPr>
          <p:cNvPr id="13" name="Inhaltsplatzhalter 13">
            <a:extLst>
              <a:ext uri="{FF2B5EF4-FFF2-40B4-BE49-F238E27FC236}">
                <a16:creationId xmlns:a16="http://schemas.microsoft.com/office/drawing/2014/main" id="{F832BED2-363B-45ED-85F1-8FFD1EE5F181}"/>
              </a:ext>
            </a:extLst>
          </p:cNvPr>
          <p:cNvSpPr txBox="1">
            <a:spLocks/>
          </p:cNvSpPr>
          <p:nvPr/>
        </p:nvSpPr>
        <p:spPr>
          <a:xfrm>
            <a:off x="1032676" y="5066068"/>
            <a:ext cx="5122464" cy="1028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Lebt funktional</a:t>
            </a:r>
            <a:endParaRPr lang="en-US" dirty="0"/>
          </a:p>
          <a:p>
            <a:pPr lvl="1"/>
            <a:r>
              <a:rPr lang="de-DE" dirty="0"/>
              <a:t>Isst &amp; übernachtet oft auswärts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Inhaltsplatzhalter 13">
            <a:extLst>
              <a:ext uri="{FF2B5EF4-FFF2-40B4-BE49-F238E27FC236}">
                <a16:creationId xmlns:a16="http://schemas.microsoft.com/office/drawing/2014/main" id="{EC0385C8-5B47-4174-BFE8-2A8213D2C554}"/>
              </a:ext>
            </a:extLst>
          </p:cNvPr>
          <p:cNvSpPr txBox="1">
            <a:spLocks/>
          </p:cNvSpPr>
          <p:nvPr/>
        </p:nvSpPr>
        <p:spPr>
          <a:xfrm>
            <a:off x="6049368" y="4992381"/>
            <a:ext cx="5122464" cy="1028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Feiert ausgiebig bei BVB-Spielen</a:t>
            </a:r>
            <a:endParaRPr lang="en-US" dirty="0"/>
          </a:p>
          <a:p>
            <a:pPr lvl="1"/>
            <a:r>
              <a:rPr lang="de-DE" dirty="0"/>
              <a:t>Stets knapp bei Kasse, muss Finanzen notgedrungen überwachen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 dirty="0" err="1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Personas / </a:t>
            </a:r>
            <a:r>
              <a:rPr lang="en-US" sz="4000" dirty="0" err="1"/>
              <a:t>Anwendungsszenarien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07649AAD-A355-4F0C-A8F6-2A10E3E1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974"/>
          </a:xfrm>
        </p:spPr>
        <p:txBody>
          <a:bodyPr>
            <a:normAutofit fontScale="92500"/>
          </a:bodyPr>
          <a:lstStyle/>
          <a:p>
            <a:r>
              <a:rPr lang="de-DE" dirty="0"/>
              <a:t>A</a:t>
            </a:r>
            <a:r>
              <a:rPr lang="en-US" dirty="0" err="1"/>
              <a:t>lexander</a:t>
            </a:r>
            <a:r>
              <a:rPr lang="en-US" dirty="0"/>
              <a:t> Müller, 22 Jahre, Master-</a:t>
            </a:r>
            <a:r>
              <a:rPr lang="de-DE" dirty="0"/>
              <a:t>Elektrotechnikstudent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Bochum </a:t>
            </a:r>
          </a:p>
          <a:p>
            <a:pPr lvl="1"/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sp>
        <p:nvSpPr>
          <p:cNvPr id="10" name="Inhaltsplatzhalter 13">
            <a:extLst>
              <a:ext uri="{FF2B5EF4-FFF2-40B4-BE49-F238E27FC236}">
                <a16:creationId xmlns:a16="http://schemas.microsoft.com/office/drawing/2014/main" id="{7641F5FD-37A5-4004-96AD-D76232DB1F99}"/>
              </a:ext>
            </a:extLst>
          </p:cNvPr>
          <p:cNvSpPr txBox="1">
            <a:spLocks/>
          </p:cNvSpPr>
          <p:nvPr/>
        </p:nvSpPr>
        <p:spPr>
          <a:xfrm>
            <a:off x="1032676" y="2370137"/>
            <a:ext cx="5122464" cy="1028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Lebt neuerdings in eigener Wohnung</a:t>
            </a:r>
            <a:endParaRPr lang="en-US" dirty="0"/>
          </a:p>
          <a:p>
            <a:pPr lvl="1"/>
            <a:r>
              <a:rPr lang="de-DE" dirty="0"/>
              <a:t>Arbeitet nebenbei in seiner alten Firma (</a:t>
            </a:r>
            <a:r>
              <a:rPr lang="de-DE" dirty="0" err="1"/>
              <a:t>Abg</a:t>
            </a:r>
            <a:r>
              <a:rPr lang="de-DE" dirty="0"/>
              <a:t>. Ausbildung)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5CED3A-39FC-4A23-80FC-35E076EB9982}"/>
              </a:ext>
            </a:extLst>
          </p:cNvPr>
          <p:cNvSpPr/>
          <p:nvPr/>
        </p:nvSpPr>
        <p:spPr>
          <a:xfrm>
            <a:off x="6155140" y="2370137"/>
            <a:ext cx="55000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Samsung S6 wird intensiv auf dem Weg zur Uni genutzt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/>
              <a:t>Will Auto anschaffen kann jedoch nicht mit Geld umgehen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94BCF626-2F3B-4F99-A21C-2BABDBA76927}"/>
              </a:ext>
            </a:extLst>
          </p:cNvPr>
          <p:cNvSpPr txBox="1">
            <a:spLocks/>
          </p:cNvSpPr>
          <p:nvPr/>
        </p:nvSpPr>
        <p:spPr>
          <a:xfrm>
            <a:off x="804311" y="4549773"/>
            <a:ext cx="10515600" cy="50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Tina Baumgart, 35 Jahre, Kommunikationsdesignerin aus Köln</a:t>
            </a:r>
            <a:endParaRPr lang="en-US" dirty="0"/>
          </a:p>
        </p:txBody>
      </p:sp>
      <p:sp>
        <p:nvSpPr>
          <p:cNvPr id="13" name="Inhaltsplatzhalter 13">
            <a:extLst>
              <a:ext uri="{FF2B5EF4-FFF2-40B4-BE49-F238E27FC236}">
                <a16:creationId xmlns:a16="http://schemas.microsoft.com/office/drawing/2014/main" id="{F832BED2-363B-45ED-85F1-8FFD1EE5F181}"/>
              </a:ext>
            </a:extLst>
          </p:cNvPr>
          <p:cNvSpPr txBox="1">
            <a:spLocks/>
          </p:cNvSpPr>
          <p:nvPr/>
        </p:nvSpPr>
        <p:spPr>
          <a:xfrm>
            <a:off x="838200" y="5066068"/>
            <a:ext cx="5316940" cy="1028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Alleinerziehende Mutter von Lukas (6)</a:t>
            </a:r>
            <a:endParaRPr lang="en-US" dirty="0"/>
          </a:p>
          <a:p>
            <a:pPr lvl="1"/>
            <a:r>
              <a:rPr lang="de-DE" dirty="0"/>
              <a:t>Verdient gut + Unterhalt vom Vater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Inhaltsplatzhalter 13">
            <a:extLst>
              <a:ext uri="{FF2B5EF4-FFF2-40B4-BE49-F238E27FC236}">
                <a16:creationId xmlns:a16="http://schemas.microsoft.com/office/drawing/2014/main" id="{EC0385C8-5B47-4174-BFE8-2A8213D2C554}"/>
              </a:ext>
            </a:extLst>
          </p:cNvPr>
          <p:cNvSpPr txBox="1">
            <a:spLocks/>
          </p:cNvSpPr>
          <p:nvPr/>
        </p:nvSpPr>
        <p:spPr>
          <a:xfrm>
            <a:off x="6049368" y="5066067"/>
            <a:ext cx="5304432" cy="1028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Ist vor Lukas Geburt oft gereist und würde gern wieder</a:t>
            </a:r>
            <a:endParaRPr lang="en-US" dirty="0"/>
          </a:p>
          <a:p>
            <a:pPr lvl="1"/>
            <a:r>
              <a:rPr lang="de-DE" dirty="0"/>
              <a:t>Mag Reisebudget herausfinden, klassisches Haushaltsbuch jedoch zu anstrengend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Blockdiagramm</a:t>
            </a:r>
            <a:endParaRPr lang="de-DE" sz="4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FAA7C3A-1233-49C1-AC27-A3430366C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" y="1609426"/>
            <a:ext cx="12142087" cy="44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A8ACB24-27BF-4D87-936D-DF99013F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25" y="933637"/>
            <a:ext cx="8419550" cy="592436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Zustandsdiagramm</a:t>
            </a:r>
            <a:endParaRPr lang="de-DE" sz="4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Mockups</a:t>
            </a:r>
            <a:endParaRPr lang="de-DE" sz="4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236318-3CE7-41AC-8276-F889F7EC9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93" y="1164177"/>
            <a:ext cx="2879636" cy="51193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040FD2-1B2F-484F-9AE7-88F185417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82" y="1164177"/>
            <a:ext cx="2879636" cy="51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04122-4142-442C-ADA1-070C40A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2A84-D963-4ED7-BC83-9195714BA529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66E80-760F-421C-AE69-34F4829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App Engineering – (M+D)²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7D233-6DF9-4A70-8894-B711EE9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311" y="6356350"/>
            <a:ext cx="2743200" cy="365125"/>
          </a:xfrm>
        </p:spPr>
        <p:txBody>
          <a:bodyPr/>
          <a:lstStyle/>
          <a:p>
            <a:r>
              <a:rPr lang="de-DE"/>
              <a:t>MyPayments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675C6A-C0B1-4CCE-B709-FE994A0D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152930"/>
            <a:ext cx="2168631" cy="7807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AC1EC0-8B80-49BB-BEB0-848892A6852C}"/>
              </a:ext>
            </a:extLst>
          </p:cNvPr>
          <p:cNvSpPr txBox="1"/>
          <p:nvPr/>
        </p:nvSpPr>
        <p:spPr>
          <a:xfrm>
            <a:off x="3286407" y="152930"/>
            <a:ext cx="8067393" cy="7078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Mockups</a:t>
            </a:r>
            <a:endParaRPr lang="de-DE" sz="4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451328-D172-4A4A-9A21-6881661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6344896"/>
            <a:ext cx="574011" cy="3880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D9BE84-C3BA-4D5E-97AE-9D8A95725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04" y="1112661"/>
            <a:ext cx="2908613" cy="51708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7775181-FADA-4CA3-B20E-1ECC4E7D1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93" y="1112661"/>
            <a:ext cx="2908613" cy="51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96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MyPayments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Braun-Lenze, Dennis</dc:creator>
  <cp:lastModifiedBy>Pawlowicz, Dustin</cp:lastModifiedBy>
  <cp:revision>72</cp:revision>
  <dcterms:created xsi:type="dcterms:W3CDTF">2017-12-13T17:23:31Z</dcterms:created>
  <dcterms:modified xsi:type="dcterms:W3CDTF">2018-06-01T21:26:32Z</dcterms:modified>
</cp:coreProperties>
</file>