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5"/>
    <p:restoredTop sz="82418"/>
  </p:normalViewPr>
  <p:slideViewPr>
    <p:cSldViewPr snapToGrid="0" snapToObjects="1">
      <p:cViewPr>
        <p:scale>
          <a:sx n="50" d="100"/>
          <a:sy n="50" d="100"/>
        </p:scale>
        <p:origin x="267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EF50B-1840-894B-AEF0-51E6F61F0749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F1077-39C0-5C4C-8E74-5A0C3D11A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F1077-39C0-5C4C-8E74-5A0C3D11A3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21CE-7D92-E34B-B1AD-AA7A5C192B61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C2B-D0F6-7F4C-A4A9-9DCA7D38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21CE-7D92-E34B-B1AD-AA7A5C192B61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C2B-D0F6-7F4C-A4A9-9DCA7D38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21CE-7D92-E34B-B1AD-AA7A5C192B61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C2B-D0F6-7F4C-A4A9-9DCA7D38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21CE-7D92-E34B-B1AD-AA7A5C192B61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C2B-D0F6-7F4C-A4A9-9DCA7D38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21CE-7D92-E34B-B1AD-AA7A5C192B61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C2B-D0F6-7F4C-A4A9-9DCA7D38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21CE-7D92-E34B-B1AD-AA7A5C192B61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C2B-D0F6-7F4C-A4A9-9DCA7D38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21CE-7D92-E34B-B1AD-AA7A5C192B61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C2B-D0F6-7F4C-A4A9-9DCA7D38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21CE-7D92-E34B-B1AD-AA7A5C192B61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C2B-D0F6-7F4C-A4A9-9DCA7D38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21CE-7D92-E34B-B1AD-AA7A5C192B61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C2B-D0F6-7F4C-A4A9-9DCA7D38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21CE-7D92-E34B-B1AD-AA7A5C192B61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C2B-D0F6-7F4C-A4A9-9DCA7D38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21CE-7D92-E34B-B1AD-AA7A5C192B61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6C2B-D0F6-7F4C-A4A9-9DCA7D38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721CE-7D92-E34B-B1AD-AA7A5C192B61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6C2B-D0F6-7F4C-A4A9-9DCA7D38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962408" y="2163825"/>
            <a:ext cx="8267184" cy="4816350"/>
            <a:chOff x="2074912" y="987684"/>
            <a:chExt cx="8267184" cy="4816350"/>
          </a:xfrm>
        </p:grpSpPr>
        <p:sp>
          <p:nvSpPr>
            <p:cNvPr id="4" name="Rectangle 3"/>
            <p:cNvSpPr/>
            <p:nvPr/>
          </p:nvSpPr>
          <p:spPr>
            <a:xfrm>
              <a:off x="5943713" y="5342021"/>
              <a:ext cx="1001029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GAME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944742" y="3891814"/>
              <a:ext cx="1001029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BOARD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67739" y="2788118"/>
              <a:ext cx="1155036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SQUARE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8" name="Straight Arrow Connector 7"/>
            <p:cNvCxnSpPr>
              <a:stCxn id="4" idx="0"/>
              <a:endCxn id="5" idx="2"/>
            </p:cNvCxnSpPr>
            <p:nvPr/>
          </p:nvCxnSpPr>
          <p:spPr>
            <a:xfrm flipV="1">
              <a:off x="6444228" y="4353827"/>
              <a:ext cx="1001029" cy="988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0"/>
              <a:endCxn id="6" idx="2"/>
            </p:cNvCxnSpPr>
            <p:nvPr/>
          </p:nvCxnSpPr>
          <p:spPr>
            <a:xfrm flipV="1">
              <a:off x="7445257" y="3250131"/>
              <a:ext cx="0" cy="641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22705" y="3440167"/>
              <a:ext cx="8451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has many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75277" y="4721808"/>
              <a:ext cx="53893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has a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04729" y="3910322"/>
              <a:ext cx="1138984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PLAYER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7" name="Straight Arrow Connector 16"/>
            <p:cNvCxnSpPr>
              <a:stCxn id="4" idx="0"/>
              <a:endCxn id="14" idx="2"/>
            </p:cNvCxnSpPr>
            <p:nvPr/>
          </p:nvCxnSpPr>
          <p:spPr>
            <a:xfrm flipH="1" flipV="1">
              <a:off x="5374221" y="4372335"/>
              <a:ext cx="1070007" cy="969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94074" y="4625693"/>
              <a:ext cx="63030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has up</a:t>
              </a:r>
            </a:p>
            <a:p>
              <a:pPr algn="ctr"/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to four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64716" y="3910321"/>
              <a:ext cx="1138984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SCORE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6" name="Straight Arrow Connector 25"/>
            <p:cNvCxnSpPr>
              <a:stCxn id="14" idx="1"/>
              <a:endCxn id="25" idx="3"/>
            </p:cNvCxnSpPr>
            <p:nvPr/>
          </p:nvCxnSpPr>
          <p:spPr>
            <a:xfrm flipH="1" flipV="1">
              <a:off x="3803700" y="4141328"/>
              <a:ext cx="100102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034749" y="3992015"/>
              <a:ext cx="53893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has a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60328" y="2788118"/>
              <a:ext cx="827786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TILE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32" name="Straight Arrow Connector 31"/>
            <p:cNvCxnSpPr>
              <a:stCxn id="14" idx="0"/>
              <a:endCxn id="31" idx="2"/>
            </p:cNvCxnSpPr>
            <p:nvPr/>
          </p:nvCxnSpPr>
          <p:spPr>
            <a:xfrm flipV="1">
              <a:off x="5374221" y="3250131"/>
              <a:ext cx="0" cy="660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951669" y="3449421"/>
              <a:ext cx="84510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has many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37" name="Straight Arrow Connector 36"/>
            <p:cNvCxnSpPr>
              <a:stCxn id="6" idx="3"/>
              <a:endCxn id="39" idx="1"/>
            </p:cNvCxnSpPr>
            <p:nvPr/>
          </p:nvCxnSpPr>
          <p:spPr>
            <a:xfrm flipV="1">
              <a:off x="8022775" y="3019124"/>
              <a:ext cx="91778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184615" y="2888319"/>
              <a:ext cx="53893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has a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940556" y="2724139"/>
              <a:ext cx="1401540" cy="589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SCORE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MODIFIER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74912" y="2788117"/>
              <a:ext cx="1847710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COORDINATE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44" name="Straight Arrow Connector 43"/>
            <p:cNvCxnSpPr>
              <a:stCxn id="31" idx="1"/>
              <a:endCxn id="43" idx="3"/>
            </p:cNvCxnSpPr>
            <p:nvPr/>
          </p:nvCxnSpPr>
          <p:spPr>
            <a:xfrm flipH="1" flipV="1">
              <a:off x="3922622" y="3019124"/>
              <a:ext cx="103770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174084" y="2888318"/>
              <a:ext cx="53893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has a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56489" y="987684"/>
              <a:ext cx="1102308" cy="678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LETTER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TILE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23069" y="987684"/>
              <a:ext cx="1102308" cy="678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BLANK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TILE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89646" y="987684"/>
              <a:ext cx="1281992" cy="678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SPECIAL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TILE ‘X’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52" name="Elbow Connector 51"/>
            <p:cNvCxnSpPr>
              <a:stCxn id="31" idx="0"/>
              <a:endCxn id="48" idx="2"/>
            </p:cNvCxnSpPr>
            <p:nvPr/>
          </p:nvCxnSpPr>
          <p:spPr>
            <a:xfrm rot="16200000" flipV="1">
              <a:off x="4129830" y="1543727"/>
              <a:ext cx="1122204" cy="1366578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1" idx="0"/>
              <a:endCxn id="50" idx="2"/>
            </p:cNvCxnSpPr>
            <p:nvPr/>
          </p:nvCxnSpPr>
          <p:spPr>
            <a:xfrm rot="5400000" flipH="1" flipV="1">
              <a:off x="5541329" y="1498806"/>
              <a:ext cx="1122204" cy="145642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1" idx="0"/>
              <a:endCxn id="49" idx="2"/>
            </p:cNvCxnSpPr>
            <p:nvPr/>
          </p:nvCxnSpPr>
          <p:spPr>
            <a:xfrm flipV="1">
              <a:off x="5374221" y="1665914"/>
              <a:ext cx="2" cy="1122204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168073" y="2327217"/>
              <a:ext cx="41229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latin typeface="American Typewriter" charset="0"/>
                  <a:ea typeface="American Typewriter" charset="0"/>
                  <a:cs typeface="American Typewriter" charset="0"/>
                </a:rPr>
                <a:t>is a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4095697" y="1289542"/>
            <a:ext cx="4000606" cy="6564919"/>
            <a:chOff x="3880022" y="144800"/>
            <a:chExt cx="4000606" cy="656491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483759" y="506628"/>
              <a:ext cx="0" cy="620309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226959" y="506628"/>
              <a:ext cx="0" cy="61907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3880022" y="1281740"/>
              <a:ext cx="4000606" cy="5304412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83759" y="1878113"/>
              <a:ext cx="2743200" cy="4584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91232" y="1960419"/>
              <a:ext cx="3781168" cy="1913794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17656" y="144800"/>
              <a:ext cx="140786" cy="257023"/>
              <a:chOff x="4691921" y="419725"/>
              <a:chExt cx="344774" cy="62942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691921" y="419725"/>
                <a:ext cx="344774" cy="34477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742665" y="764499"/>
                <a:ext cx="243286" cy="284655"/>
                <a:chOff x="4742665" y="764499"/>
                <a:chExt cx="243286" cy="442967"/>
              </a:xfrm>
            </p:grpSpPr>
            <p:cxnSp>
              <p:nvCxnSpPr>
                <p:cNvPr id="6" name="Straight Connector 5"/>
                <p:cNvCxnSpPr>
                  <a:stCxn id="4" idx="4"/>
                </p:cNvCxnSpPr>
                <p:nvPr/>
              </p:nvCxnSpPr>
              <p:spPr>
                <a:xfrm>
                  <a:off x="4864308" y="764499"/>
                  <a:ext cx="0" cy="2386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864308" y="1003580"/>
                  <a:ext cx="56608" cy="2038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4804611" y="1003580"/>
                  <a:ext cx="59698" cy="2038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864308" y="799290"/>
                  <a:ext cx="121643" cy="2038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4742665" y="799290"/>
                  <a:ext cx="121643" cy="2038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6863766" y="196877"/>
              <a:ext cx="750778" cy="261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SYSTEM</a:t>
              </a:r>
              <a:endParaRPr lang="en-US" sz="900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4483759" y="664314"/>
              <a:ext cx="2743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59929" y="533509"/>
              <a:ext cx="179087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>
                  <a:latin typeface="American Typewriter" charset="0"/>
                  <a:ea typeface="American Typewriter" charset="0"/>
                  <a:cs typeface="American Typewriter" charset="0"/>
                </a:rPr>
                <a:t>newGame</a:t>
              </a:r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100" dirty="0" err="1">
                  <a:latin typeface="American Typewriter" charset="0"/>
                  <a:ea typeface="American Typewriter" charset="0"/>
                  <a:cs typeface="American Typewriter" charset="0"/>
                </a:rPr>
                <a:t>numPlayers</a:t>
              </a:r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4483759" y="1580718"/>
              <a:ext cx="2743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62097" y="1449913"/>
              <a:ext cx="118654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>
                  <a:latin typeface="American Typewriter" charset="0"/>
                  <a:ea typeface="American Typewriter" charset="0"/>
                  <a:cs typeface="American Typewriter" charset="0"/>
                </a:rPr>
                <a:t>isRoundOver</a:t>
              </a:r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4483759" y="1023552"/>
              <a:ext cx="2743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40643" y="892747"/>
              <a:ext cx="102944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>
                  <a:latin typeface="American Typewriter" charset="0"/>
                  <a:ea typeface="American Typewriter" charset="0"/>
                  <a:cs typeface="American Typewriter" charset="0"/>
                </a:rPr>
                <a:t>newRound</a:t>
              </a:r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4577" y="1293408"/>
              <a:ext cx="46679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loop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4483758" y="2405777"/>
              <a:ext cx="2743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133857" y="2274972"/>
              <a:ext cx="144302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>
                  <a:latin typeface="American Typewriter" charset="0"/>
                  <a:ea typeface="American Typewriter" charset="0"/>
                  <a:cs typeface="American Typewriter" charset="0"/>
                </a:rPr>
                <a:t>createWord</a:t>
              </a:r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(word)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128719" y="2572367"/>
              <a:ext cx="3532470" cy="1154902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1185" y="2640533"/>
              <a:ext cx="40267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opt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4483758" y="2953844"/>
              <a:ext cx="2743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284539" y="2823039"/>
              <a:ext cx="114165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>
                  <a:latin typeface="American Typewriter" charset="0"/>
                  <a:ea typeface="American Typewriter" charset="0"/>
                  <a:cs typeface="American Typewriter" charset="0"/>
                </a:rPr>
                <a:t>isValidWord</a:t>
              </a:r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83758" y="3225513"/>
              <a:ext cx="2743200" cy="387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495955" y="3436322"/>
              <a:ext cx="2743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122010" y="3305517"/>
              <a:ext cx="149111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>
                  <a:latin typeface="American Typewriter" charset="0"/>
                  <a:ea typeface="American Typewriter" charset="0"/>
                  <a:cs typeface="American Typewriter" charset="0"/>
                </a:rPr>
                <a:t>insertWord</a:t>
              </a:r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100" dirty="0" err="1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54577" y="1615050"/>
              <a:ext cx="12394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latin typeface="American Typewriter" charset="0"/>
                  <a:ea typeface="American Typewriter" charset="0"/>
                  <a:cs typeface="American Typewriter" charset="0"/>
                </a:rPr>
                <a:t>for each player: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128719" y="3988693"/>
              <a:ext cx="3532470" cy="1154902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1185" y="4056859"/>
              <a:ext cx="40267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opt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4483758" y="4370170"/>
              <a:ext cx="2743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37439" y="4239365"/>
              <a:ext cx="103586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>
                  <a:latin typeface="American Typewriter" charset="0"/>
                  <a:ea typeface="American Typewriter" charset="0"/>
                  <a:cs typeface="American Typewriter" charset="0"/>
                </a:rPr>
                <a:t>hasSpecial</a:t>
              </a:r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83758" y="4641839"/>
              <a:ext cx="2743200" cy="387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4495955" y="4852648"/>
              <a:ext cx="2743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121212" y="4721843"/>
              <a:ext cx="149271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>
                  <a:latin typeface="American Typewriter" charset="0"/>
                  <a:ea typeface="American Typewriter" charset="0"/>
                  <a:cs typeface="American Typewriter" charset="0"/>
                </a:rPr>
                <a:t>useSpecial</a:t>
              </a:r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(special)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128719" y="5267316"/>
              <a:ext cx="3532470" cy="771657"/>
            </a:xfrm>
            <a:prstGeom prst="roundRect">
              <a:avLst>
                <a:gd name="adj" fmla="val 434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41185" y="5335482"/>
              <a:ext cx="40267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opt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83758" y="5582483"/>
              <a:ext cx="2743200" cy="387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4495955" y="5793292"/>
              <a:ext cx="2743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109994" y="5662487"/>
              <a:ext cx="151515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>
                  <a:latin typeface="American Typewriter" charset="0"/>
                  <a:ea typeface="American Typewriter" charset="0"/>
                  <a:cs typeface="American Typewriter" charset="0"/>
                </a:rPr>
                <a:t>buySpecial</a:t>
              </a:r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(special)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4495955" y="6268100"/>
              <a:ext cx="2743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419365" y="6137295"/>
              <a:ext cx="89639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>
                  <a:latin typeface="American Typewriter" charset="0"/>
                  <a:ea typeface="American Typewriter" charset="0"/>
                  <a:cs typeface="American Typewriter" charset="0"/>
                </a:rPr>
                <a:t>endTurn</a:t>
              </a:r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28719" y="2001503"/>
              <a:ext cx="40267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merican Typewriter" charset="0"/>
                  <a:ea typeface="American Typewriter" charset="0"/>
                  <a:cs typeface="American Typewriter" charset="0"/>
                </a:rPr>
                <a:t>opt</a:t>
              </a:r>
              <a:endParaRPr lang="en-US" sz="11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75860" y="2266238"/>
              <a:ext cx="2763295" cy="304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483758" y="3727269"/>
              <a:ext cx="27432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57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0072" y="1531259"/>
            <a:ext cx="11211859" cy="6081485"/>
            <a:chOff x="490071" y="388258"/>
            <a:chExt cx="11211859" cy="6081485"/>
          </a:xfrm>
        </p:grpSpPr>
        <p:cxnSp>
          <p:nvCxnSpPr>
            <p:cNvPr id="11" name="Straight Connector 10"/>
            <p:cNvCxnSpPr>
              <a:stCxn id="5" idx="2"/>
            </p:cNvCxnSpPr>
            <p:nvPr/>
          </p:nvCxnSpPr>
          <p:spPr>
            <a:xfrm>
              <a:off x="1454101" y="850271"/>
              <a:ext cx="0" cy="561947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1264117" y="1150611"/>
              <a:ext cx="469147" cy="51518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84609" y="388258"/>
              <a:ext cx="1138984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GAME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48148" y="388258"/>
              <a:ext cx="1138984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BOARD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1687" y="388258"/>
              <a:ext cx="1138984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SQUARE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5226" y="388258"/>
              <a:ext cx="1138984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38764" y="388258"/>
              <a:ext cx="1763166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DICTIONARY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2" name="Straight Connector 11"/>
            <p:cNvCxnSpPr>
              <a:stCxn id="6" idx="2"/>
            </p:cNvCxnSpPr>
            <p:nvPr/>
          </p:nvCxnSpPr>
          <p:spPr>
            <a:xfrm>
              <a:off x="3717640" y="850271"/>
              <a:ext cx="0" cy="561947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2"/>
            </p:cNvCxnSpPr>
            <p:nvPr/>
          </p:nvCxnSpPr>
          <p:spPr>
            <a:xfrm>
              <a:off x="5981179" y="850271"/>
              <a:ext cx="0" cy="561947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244718" y="850271"/>
              <a:ext cx="0" cy="561947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820347" y="850271"/>
              <a:ext cx="0" cy="561947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734" y="1317879"/>
              <a:ext cx="768383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33264" y="1514884"/>
              <a:ext cx="1799974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3533238" y="1317881"/>
              <a:ext cx="469147" cy="49845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98239" y="1287695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getMoves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letterList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0071" y="1071658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main()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335685" y="2218380"/>
              <a:ext cx="6381615" cy="2633870"/>
              <a:chOff x="2074127" y="2969011"/>
              <a:chExt cx="6381615" cy="2550365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2085641" y="2996850"/>
                <a:ext cx="6370101" cy="2522526"/>
              </a:xfrm>
              <a:prstGeom prst="roundRect">
                <a:avLst>
                  <a:gd name="adj" fmla="val 434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74127" y="3175530"/>
                <a:ext cx="1091966" cy="223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[contains letter]</a:t>
                </a:r>
                <a:endParaRPr lang="en-US" sz="9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37" name="Snip Single Corner Rectangle 32"/>
              <p:cNvSpPr/>
              <p:nvPr/>
            </p:nvSpPr>
            <p:spPr>
              <a:xfrm rot="5400000">
                <a:off x="2282991" y="2800540"/>
                <a:ext cx="195965" cy="590667"/>
              </a:xfrm>
              <a:custGeom>
                <a:avLst/>
                <a:gdLst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0 w 214997"/>
                  <a:gd name="connsiteY4" fmla="*/ 784179 h 784179"/>
                  <a:gd name="connsiteX5" fmla="*/ 0 w 214997"/>
                  <a:gd name="connsiteY5" fmla="*/ 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0 w 214997"/>
                  <a:gd name="connsiteY4" fmla="*/ 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91440 w 214997"/>
                  <a:gd name="connsiteY4" fmla="*/ 9144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997" h="784179">
                    <a:moveTo>
                      <a:pt x="0" y="0"/>
                    </a:moveTo>
                    <a:lnTo>
                      <a:pt x="107499" y="0"/>
                    </a:lnTo>
                    <a:lnTo>
                      <a:pt x="214997" y="107499"/>
                    </a:lnTo>
                    <a:lnTo>
                      <a:pt x="214997" y="784179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074478" y="2969011"/>
                <a:ext cx="6351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latin typeface="American Typewriter" charset="0"/>
                    <a:ea typeface="American Typewriter" charset="0"/>
                    <a:cs typeface="American Typewriter" charset="0"/>
                  </a:rPr>
                  <a:t>optional</a:t>
                </a:r>
                <a:endParaRPr lang="en-US" sz="105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168054" y="1627002"/>
              <a:ext cx="6646156" cy="3347362"/>
              <a:chOff x="1906496" y="2404052"/>
              <a:chExt cx="6646156" cy="2556761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918010" y="2408662"/>
                <a:ext cx="6634642" cy="2552151"/>
              </a:xfrm>
              <a:prstGeom prst="roundRect">
                <a:avLst>
                  <a:gd name="adj" fmla="val 434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06496" y="2605666"/>
                <a:ext cx="667170" cy="282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[for s in</a:t>
                </a:r>
              </a:p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squares]</a:t>
                </a:r>
                <a:endParaRPr lang="en-US" sz="9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33" name="Snip Single Corner Rectangle 32"/>
              <p:cNvSpPr/>
              <p:nvPr/>
            </p:nvSpPr>
            <p:spPr>
              <a:xfrm rot="5400000">
                <a:off x="2088784" y="2238928"/>
                <a:ext cx="195964" cy="537513"/>
              </a:xfrm>
              <a:custGeom>
                <a:avLst/>
                <a:gdLst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0 w 214997"/>
                  <a:gd name="connsiteY4" fmla="*/ 784179 h 784179"/>
                  <a:gd name="connsiteX5" fmla="*/ 0 w 214997"/>
                  <a:gd name="connsiteY5" fmla="*/ 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0 w 214997"/>
                  <a:gd name="connsiteY4" fmla="*/ 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91440 w 214997"/>
                  <a:gd name="connsiteY4" fmla="*/ 9144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997" h="784179">
                    <a:moveTo>
                      <a:pt x="0" y="0"/>
                    </a:moveTo>
                    <a:lnTo>
                      <a:pt x="107499" y="0"/>
                    </a:lnTo>
                    <a:lnTo>
                      <a:pt x="214997" y="107499"/>
                    </a:lnTo>
                    <a:lnTo>
                      <a:pt x="214997" y="784179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85301" y="2404052"/>
                <a:ext cx="413896" cy="176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loop</a:t>
                </a:r>
                <a:endParaRPr lang="en-US" sz="105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510726" y="2626259"/>
              <a:ext cx="6118084" cy="2073785"/>
              <a:chOff x="2249168" y="3403309"/>
              <a:chExt cx="6118084" cy="2073785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260682" y="3407919"/>
                <a:ext cx="6106570" cy="2069175"/>
              </a:xfrm>
              <a:prstGeom prst="roundRect">
                <a:avLst>
                  <a:gd name="adj" fmla="val 434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49168" y="3604923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[for each </a:t>
                </a:r>
                <a:r>
                  <a:rPr lang="en-US" sz="9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adj</a:t>
                </a:r>
                <a:endParaRPr lang="en-US" sz="9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Square of s]</a:t>
                </a:r>
                <a:endParaRPr lang="en-US" sz="9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49" name="Snip Single Corner Rectangle 32"/>
              <p:cNvSpPr/>
              <p:nvPr/>
            </p:nvSpPr>
            <p:spPr>
              <a:xfrm rot="5400000">
                <a:off x="2431456" y="3238185"/>
                <a:ext cx="195964" cy="537513"/>
              </a:xfrm>
              <a:custGeom>
                <a:avLst/>
                <a:gdLst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0 w 214997"/>
                  <a:gd name="connsiteY4" fmla="*/ 784179 h 784179"/>
                  <a:gd name="connsiteX5" fmla="*/ 0 w 214997"/>
                  <a:gd name="connsiteY5" fmla="*/ 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0 w 214997"/>
                  <a:gd name="connsiteY4" fmla="*/ 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91440 w 214997"/>
                  <a:gd name="connsiteY4" fmla="*/ 9144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997" h="784179">
                    <a:moveTo>
                      <a:pt x="0" y="0"/>
                    </a:moveTo>
                    <a:lnTo>
                      <a:pt x="107499" y="0"/>
                    </a:lnTo>
                    <a:lnTo>
                      <a:pt x="214997" y="107499"/>
                    </a:lnTo>
                    <a:lnTo>
                      <a:pt x="214997" y="784179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327973" y="3403309"/>
                <a:ext cx="4138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loop</a:t>
                </a:r>
                <a:endParaRPr lang="en-US" sz="105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685767" y="3166918"/>
              <a:ext cx="5844720" cy="1386822"/>
              <a:chOff x="2074127" y="2937904"/>
              <a:chExt cx="6631342" cy="2074547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2085641" y="2996851"/>
                <a:ext cx="6619828" cy="2015600"/>
              </a:xfrm>
              <a:prstGeom prst="roundRect">
                <a:avLst>
                  <a:gd name="adj" fmla="val 434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074127" y="3175529"/>
                <a:ext cx="847899" cy="552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[has no</a:t>
                </a:r>
              </a:p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</a:t>
                </a:r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etter tile]</a:t>
                </a:r>
                <a:endParaRPr lang="en-US" sz="9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57" name="Snip Single Corner Rectangle 32"/>
              <p:cNvSpPr/>
              <p:nvPr/>
            </p:nvSpPr>
            <p:spPr>
              <a:xfrm rot="5400000">
                <a:off x="2282991" y="2800540"/>
                <a:ext cx="195965" cy="590667"/>
              </a:xfrm>
              <a:custGeom>
                <a:avLst/>
                <a:gdLst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0 w 214997"/>
                  <a:gd name="connsiteY4" fmla="*/ 784179 h 784179"/>
                  <a:gd name="connsiteX5" fmla="*/ 0 w 214997"/>
                  <a:gd name="connsiteY5" fmla="*/ 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0 w 214997"/>
                  <a:gd name="connsiteY4" fmla="*/ 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91440 w 214997"/>
                  <a:gd name="connsiteY4" fmla="*/ 9144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997" h="784179">
                    <a:moveTo>
                      <a:pt x="0" y="0"/>
                    </a:moveTo>
                    <a:lnTo>
                      <a:pt x="107499" y="0"/>
                    </a:lnTo>
                    <a:lnTo>
                      <a:pt x="214997" y="107499"/>
                    </a:lnTo>
                    <a:lnTo>
                      <a:pt x="214997" y="784179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74127" y="2937904"/>
                <a:ext cx="666025" cy="322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optional</a:t>
                </a:r>
                <a:endParaRPr lang="en-US" sz="10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4506166" y="3235628"/>
              <a:ext cx="7072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getLoc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 flipV="1">
              <a:off x="4010265" y="3704428"/>
              <a:ext cx="1734412" cy="94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629141" y="3486459"/>
              <a:ext cx="5309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3994766" y="3454269"/>
              <a:ext cx="1762929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/>
            <p:cNvSpPr/>
            <p:nvPr/>
          </p:nvSpPr>
          <p:spPr>
            <a:xfrm>
              <a:off x="3797024" y="4040360"/>
              <a:ext cx="366921" cy="3444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0" name="Elbow Connector 9"/>
            <p:cNvCxnSpPr>
              <a:stCxn id="26" idx="3"/>
              <a:endCxn id="77" idx="3"/>
            </p:cNvCxnSpPr>
            <p:nvPr/>
          </p:nvCxnSpPr>
          <p:spPr>
            <a:xfrm>
              <a:off x="4002385" y="3810178"/>
              <a:ext cx="161560" cy="402400"/>
            </a:xfrm>
            <a:prstGeom prst="bentConnector3">
              <a:avLst>
                <a:gd name="adj1" fmla="val 1905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284455" y="3884088"/>
              <a:ext cx="15263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addMoveStart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653591" y="5117078"/>
              <a:ext cx="8719663" cy="689949"/>
              <a:chOff x="1906496" y="2404052"/>
              <a:chExt cx="6646156" cy="698719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1918010" y="2408663"/>
                <a:ext cx="6634642" cy="694108"/>
              </a:xfrm>
              <a:prstGeom prst="roundRect">
                <a:avLst>
                  <a:gd name="adj" fmla="val 434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06496" y="2605666"/>
                <a:ext cx="508519" cy="374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[for m in</a:t>
                </a:r>
              </a:p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moves]</a:t>
                </a:r>
                <a:endParaRPr lang="en-US" sz="9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82" name="Snip Single Corner Rectangle 32"/>
              <p:cNvSpPr/>
              <p:nvPr/>
            </p:nvSpPr>
            <p:spPr>
              <a:xfrm rot="5400000">
                <a:off x="2088784" y="2238928"/>
                <a:ext cx="195964" cy="537513"/>
              </a:xfrm>
              <a:custGeom>
                <a:avLst/>
                <a:gdLst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0 w 214997"/>
                  <a:gd name="connsiteY4" fmla="*/ 784179 h 784179"/>
                  <a:gd name="connsiteX5" fmla="*/ 0 w 214997"/>
                  <a:gd name="connsiteY5" fmla="*/ 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0 w 214997"/>
                  <a:gd name="connsiteY4" fmla="*/ 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91440 w 214997"/>
                  <a:gd name="connsiteY4" fmla="*/ 9144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997" h="784179">
                    <a:moveTo>
                      <a:pt x="0" y="0"/>
                    </a:moveTo>
                    <a:lnTo>
                      <a:pt x="107499" y="0"/>
                    </a:lnTo>
                    <a:lnTo>
                      <a:pt x="214997" y="107499"/>
                    </a:lnTo>
                    <a:lnTo>
                      <a:pt x="214997" y="784179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985301" y="2404052"/>
                <a:ext cx="315473" cy="233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loop</a:t>
                </a:r>
                <a:endParaRPr lang="en-US" sz="105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p:grpSp>
        <p:sp>
          <p:nvSpPr>
            <p:cNvPr id="85" name="Rounded Rectangle 84"/>
            <p:cNvSpPr/>
            <p:nvPr/>
          </p:nvSpPr>
          <p:spPr>
            <a:xfrm>
              <a:off x="5767787" y="3332996"/>
              <a:ext cx="469147" cy="4740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727168" y="3248110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American Typewriter" charset="0"/>
                  <a:ea typeface="American Typewriter" charset="0"/>
                  <a:cs typeface="American Typewriter" charset="0"/>
                </a:rPr>
                <a:t>getCoord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 flipV="1">
              <a:off x="6251992" y="3642750"/>
              <a:ext cx="1734412" cy="94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887467" y="3426401"/>
              <a:ext cx="5309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236493" y="3457904"/>
              <a:ext cx="1762929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ounded Rectangle 89"/>
            <p:cNvSpPr/>
            <p:nvPr/>
          </p:nvSpPr>
          <p:spPr>
            <a:xfrm>
              <a:off x="8009514" y="3371220"/>
              <a:ext cx="469147" cy="3960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78784" y="5135698"/>
              <a:ext cx="7312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isWord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 flipH="1" flipV="1">
              <a:off x="3991568" y="5613985"/>
              <a:ext cx="6573023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531948" y="5386529"/>
              <a:ext cx="8499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True/False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4002385" y="5354339"/>
              <a:ext cx="6575224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10585773" y="5211441"/>
              <a:ext cx="469147" cy="4740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2" name="Block Arc 21"/>
            <p:cNvSpPr/>
            <p:nvPr/>
          </p:nvSpPr>
          <p:spPr>
            <a:xfrm>
              <a:off x="5835816" y="5501607"/>
              <a:ext cx="254320" cy="12716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65878 w 914400"/>
                <a:gd name="connsiteY3" fmla="*/ 457200 h 914400"/>
                <a:gd name="connsiteX4" fmla="*/ 457200 w 914400"/>
                <a:gd name="connsiteY4" fmla="*/ 448522 h 914400"/>
                <a:gd name="connsiteX5" fmla="*/ 448522 w 914400"/>
                <a:gd name="connsiteY5" fmla="*/ 457200 h 914400"/>
                <a:gd name="connsiteX6" fmla="*/ 0 w 914400"/>
                <a:gd name="connsiteY6" fmla="*/ 457200 h 914400"/>
                <a:gd name="connsiteX0" fmla="*/ 448522 w 914400"/>
                <a:gd name="connsiteY0" fmla="*/ 457200 h 548640"/>
                <a:gd name="connsiteX1" fmla="*/ 0 w 914400"/>
                <a:gd name="connsiteY1" fmla="*/ 457200 h 548640"/>
                <a:gd name="connsiteX2" fmla="*/ 457200 w 914400"/>
                <a:gd name="connsiteY2" fmla="*/ 0 h 548640"/>
                <a:gd name="connsiteX3" fmla="*/ 914400 w 914400"/>
                <a:gd name="connsiteY3" fmla="*/ 457200 h 548640"/>
                <a:gd name="connsiteX4" fmla="*/ 465878 w 914400"/>
                <a:gd name="connsiteY4" fmla="*/ 457200 h 548640"/>
                <a:gd name="connsiteX5" fmla="*/ 457200 w 914400"/>
                <a:gd name="connsiteY5" fmla="*/ 448522 h 548640"/>
                <a:gd name="connsiteX6" fmla="*/ 539962 w 914400"/>
                <a:gd name="connsiteY6" fmla="*/ 548640 h 54864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5" fmla="*/ 457200 w 914400"/>
                <a:gd name="connsiteY5" fmla="*/ 448522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0" fmla="*/ 0 w 914400"/>
                <a:gd name="connsiteY0" fmla="*/ 457200 h 457200"/>
                <a:gd name="connsiteX1" fmla="*/ 457200 w 914400"/>
                <a:gd name="connsiteY1" fmla="*/ 0 h 457200"/>
                <a:gd name="connsiteX2" fmla="*/ 914400 w 91440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572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96" name="Block Arc 21"/>
            <p:cNvSpPr/>
            <p:nvPr/>
          </p:nvSpPr>
          <p:spPr>
            <a:xfrm>
              <a:off x="8113134" y="5504412"/>
              <a:ext cx="254320" cy="12716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65878 w 914400"/>
                <a:gd name="connsiteY3" fmla="*/ 457200 h 914400"/>
                <a:gd name="connsiteX4" fmla="*/ 457200 w 914400"/>
                <a:gd name="connsiteY4" fmla="*/ 448522 h 914400"/>
                <a:gd name="connsiteX5" fmla="*/ 448522 w 914400"/>
                <a:gd name="connsiteY5" fmla="*/ 457200 h 914400"/>
                <a:gd name="connsiteX6" fmla="*/ 0 w 914400"/>
                <a:gd name="connsiteY6" fmla="*/ 457200 h 914400"/>
                <a:gd name="connsiteX0" fmla="*/ 448522 w 914400"/>
                <a:gd name="connsiteY0" fmla="*/ 457200 h 548640"/>
                <a:gd name="connsiteX1" fmla="*/ 0 w 914400"/>
                <a:gd name="connsiteY1" fmla="*/ 457200 h 548640"/>
                <a:gd name="connsiteX2" fmla="*/ 457200 w 914400"/>
                <a:gd name="connsiteY2" fmla="*/ 0 h 548640"/>
                <a:gd name="connsiteX3" fmla="*/ 914400 w 914400"/>
                <a:gd name="connsiteY3" fmla="*/ 457200 h 548640"/>
                <a:gd name="connsiteX4" fmla="*/ 465878 w 914400"/>
                <a:gd name="connsiteY4" fmla="*/ 457200 h 548640"/>
                <a:gd name="connsiteX5" fmla="*/ 457200 w 914400"/>
                <a:gd name="connsiteY5" fmla="*/ 448522 h 548640"/>
                <a:gd name="connsiteX6" fmla="*/ 539962 w 914400"/>
                <a:gd name="connsiteY6" fmla="*/ 548640 h 54864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5" fmla="*/ 457200 w 914400"/>
                <a:gd name="connsiteY5" fmla="*/ 448522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0" fmla="*/ 0 w 914400"/>
                <a:gd name="connsiteY0" fmla="*/ 457200 h 457200"/>
                <a:gd name="connsiteX1" fmla="*/ 457200 w 914400"/>
                <a:gd name="connsiteY1" fmla="*/ 0 h 457200"/>
                <a:gd name="connsiteX2" fmla="*/ 914400 w 91440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572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97" name="Block Arc 21"/>
            <p:cNvSpPr/>
            <p:nvPr/>
          </p:nvSpPr>
          <p:spPr>
            <a:xfrm>
              <a:off x="5840970" y="5233080"/>
              <a:ext cx="254320" cy="12716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65878 w 914400"/>
                <a:gd name="connsiteY3" fmla="*/ 457200 h 914400"/>
                <a:gd name="connsiteX4" fmla="*/ 457200 w 914400"/>
                <a:gd name="connsiteY4" fmla="*/ 448522 h 914400"/>
                <a:gd name="connsiteX5" fmla="*/ 448522 w 914400"/>
                <a:gd name="connsiteY5" fmla="*/ 457200 h 914400"/>
                <a:gd name="connsiteX6" fmla="*/ 0 w 914400"/>
                <a:gd name="connsiteY6" fmla="*/ 457200 h 914400"/>
                <a:gd name="connsiteX0" fmla="*/ 448522 w 914400"/>
                <a:gd name="connsiteY0" fmla="*/ 457200 h 548640"/>
                <a:gd name="connsiteX1" fmla="*/ 0 w 914400"/>
                <a:gd name="connsiteY1" fmla="*/ 457200 h 548640"/>
                <a:gd name="connsiteX2" fmla="*/ 457200 w 914400"/>
                <a:gd name="connsiteY2" fmla="*/ 0 h 548640"/>
                <a:gd name="connsiteX3" fmla="*/ 914400 w 914400"/>
                <a:gd name="connsiteY3" fmla="*/ 457200 h 548640"/>
                <a:gd name="connsiteX4" fmla="*/ 465878 w 914400"/>
                <a:gd name="connsiteY4" fmla="*/ 457200 h 548640"/>
                <a:gd name="connsiteX5" fmla="*/ 457200 w 914400"/>
                <a:gd name="connsiteY5" fmla="*/ 448522 h 548640"/>
                <a:gd name="connsiteX6" fmla="*/ 539962 w 914400"/>
                <a:gd name="connsiteY6" fmla="*/ 548640 h 54864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5" fmla="*/ 457200 w 914400"/>
                <a:gd name="connsiteY5" fmla="*/ 448522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0" fmla="*/ 0 w 914400"/>
                <a:gd name="connsiteY0" fmla="*/ 457200 h 457200"/>
                <a:gd name="connsiteX1" fmla="*/ 457200 w 914400"/>
                <a:gd name="connsiteY1" fmla="*/ 0 h 457200"/>
                <a:gd name="connsiteX2" fmla="*/ 914400 w 91440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572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98" name="Block Arc 21"/>
            <p:cNvSpPr/>
            <p:nvPr/>
          </p:nvSpPr>
          <p:spPr>
            <a:xfrm>
              <a:off x="8118288" y="5235885"/>
              <a:ext cx="254320" cy="12716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65878 w 914400"/>
                <a:gd name="connsiteY3" fmla="*/ 457200 h 914400"/>
                <a:gd name="connsiteX4" fmla="*/ 457200 w 914400"/>
                <a:gd name="connsiteY4" fmla="*/ 448522 h 914400"/>
                <a:gd name="connsiteX5" fmla="*/ 448522 w 914400"/>
                <a:gd name="connsiteY5" fmla="*/ 457200 h 914400"/>
                <a:gd name="connsiteX6" fmla="*/ 0 w 914400"/>
                <a:gd name="connsiteY6" fmla="*/ 457200 h 914400"/>
                <a:gd name="connsiteX0" fmla="*/ 448522 w 914400"/>
                <a:gd name="connsiteY0" fmla="*/ 457200 h 548640"/>
                <a:gd name="connsiteX1" fmla="*/ 0 w 914400"/>
                <a:gd name="connsiteY1" fmla="*/ 457200 h 548640"/>
                <a:gd name="connsiteX2" fmla="*/ 457200 w 914400"/>
                <a:gd name="connsiteY2" fmla="*/ 0 h 548640"/>
                <a:gd name="connsiteX3" fmla="*/ 914400 w 914400"/>
                <a:gd name="connsiteY3" fmla="*/ 457200 h 548640"/>
                <a:gd name="connsiteX4" fmla="*/ 465878 w 914400"/>
                <a:gd name="connsiteY4" fmla="*/ 457200 h 548640"/>
                <a:gd name="connsiteX5" fmla="*/ 457200 w 914400"/>
                <a:gd name="connsiteY5" fmla="*/ 448522 h 548640"/>
                <a:gd name="connsiteX6" fmla="*/ 539962 w 914400"/>
                <a:gd name="connsiteY6" fmla="*/ 548640 h 54864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5" fmla="*/ 457200 w 914400"/>
                <a:gd name="connsiteY5" fmla="*/ 448522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0" fmla="*/ 0 w 914400"/>
                <a:gd name="connsiteY0" fmla="*/ 457200 h 457200"/>
                <a:gd name="connsiteX1" fmla="*/ 457200 w 914400"/>
                <a:gd name="connsiteY1" fmla="*/ 0 h 457200"/>
                <a:gd name="connsiteX2" fmla="*/ 914400 w 91440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572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 flipH="1">
              <a:off x="1733265" y="6045226"/>
              <a:ext cx="1799973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979608" y="5825293"/>
              <a:ext cx="13067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movesList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&lt;</a:t>
              </a:r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&gt;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H="1">
              <a:off x="572519" y="6165728"/>
              <a:ext cx="64701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9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768912" y="1531259"/>
            <a:ext cx="10654179" cy="6081485"/>
            <a:chOff x="490071" y="388258"/>
            <a:chExt cx="10654179" cy="6081485"/>
          </a:xfrm>
        </p:grpSpPr>
        <p:cxnSp>
          <p:nvCxnSpPr>
            <p:cNvPr id="3" name="Straight Connector 2"/>
            <p:cNvCxnSpPr>
              <a:stCxn id="5" idx="2"/>
            </p:cNvCxnSpPr>
            <p:nvPr/>
          </p:nvCxnSpPr>
          <p:spPr>
            <a:xfrm>
              <a:off x="1454101" y="850271"/>
              <a:ext cx="0" cy="561947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1264117" y="1150611"/>
              <a:ext cx="469147" cy="44615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84609" y="388258"/>
              <a:ext cx="1138984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GAME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48148" y="388258"/>
              <a:ext cx="1138984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BOARD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90108" y="388258"/>
              <a:ext cx="1182142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SQUARE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60898" y="388258"/>
              <a:ext cx="1967640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SPECIAL TILE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0" name="Straight Connector 9"/>
            <p:cNvCxnSpPr>
              <a:stCxn id="6" idx="2"/>
            </p:cNvCxnSpPr>
            <p:nvPr/>
          </p:nvCxnSpPr>
          <p:spPr>
            <a:xfrm>
              <a:off x="3717640" y="850271"/>
              <a:ext cx="0" cy="561947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2"/>
            </p:cNvCxnSpPr>
            <p:nvPr/>
          </p:nvCxnSpPr>
          <p:spPr>
            <a:xfrm>
              <a:off x="5981179" y="850271"/>
              <a:ext cx="0" cy="561947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44718" y="850271"/>
              <a:ext cx="0" cy="561947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734" y="1317879"/>
              <a:ext cx="768383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733264" y="1514884"/>
              <a:ext cx="1799974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3533238" y="1317881"/>
              <a:ext cx="469147" cy="34735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46605" y="1724681"/>
              <a:ext cx="469147" cy="4740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48427" y="1287695"/>
              <a:ext cx="15696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insertWord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letterList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0071" y="1071658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main()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335685" y="2218380"/>
              <a:ext cx="6381615" cy="1021157"/>
              <a:chOff x="2074127" y="2969011"/>
              <a:chExt cx="6381615" cy="98878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2085641" y="2996850"/>
                <a:ext cx="6370101" cy="960943"/>
              </a:xfrm>
              <a:prstGeom prst="roundRect">
                <a:avLst>
                  <a:gd name="adj" fmla="val 434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074127" y="3175530"/>
                <a:ext cx="838691" cy="357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[contains</a:t>
                </a:r>
              </a:p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special tile]</a:t>
                </a:r>
                <a:endParaRPr lang="en-US" sz="9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77" name="Snip Single Corner Rectangle 32"/>
              <p:cNvSpPr/>
              <p:nvPr/>
            </p:nvSpPr>
            <p:spPr>
              <a:xfrm rot="5400000">
                <a:off x="2282991" y="2800540"/>
                <a:ext cx="195965" cy="590667"/>
              </a:xfrm>
              <a:custGeom>
                <a:avLst/>
                <a:gdLst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0 w 214997"/>
                  <a:gd name="connsiteY4" fmla="*/ 784179 h 784179"/>
                  <a:gd name="connsiteX5" fmla="*/ 0 w 214997"/>
                  <a:gd name="connsiteY5" fmla="*/ 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0 w 214997"/>
                  <a:gd name="connsiteY4" fmla="*/ 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91440 w 214997"/>
                  <a:gd name="connsiteY4" fmla="*/ 9144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997" h="784179">
                    <a:moveTo>
                      <a:pt x="0" y="0"/>
                    </a:moveTo>
                    <a:lnTo>
                      <a:pt x="107499" y="0"/>
                    </a:lnTo>
                    <a:lnTo>
                      <a:pt x="214997" y="107499"/>
                    </a:lnTo>
                    <a:lnTo>
                      <a:pt x="214997" y="784179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074478" y="2969011"/>
                <a:ext cx="6351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latin typeface="American Typewriter" charset="0"/>
                    <a:ea typeface="American Typewriter" charset="0"/>
                    <a:cs typeface="American Typewriter" charset="0"/>
                  </a:rPr>
                  <a:t>optional</a:t>
                </a:r>
                <a:endParaRPr lang="en-US" sz="105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168054" y="1627002"/>
              <a:ext cx="6646156" cy="2442077"/>
              <a:chOff x="1906496" y="2404052"/>
              <a:chExt cx="6646156" cy="1865292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1918010" y="2408662"/>
                <a:ext cx="6634642" cy="1860682"/>
              </a:xfrm>
              <a:prstGeom prst="roundRect">
                <a:avLst>
                  <a:gd name="adj" fmla="val 434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06496" y="2605666"/>
                <a:ext cx="752129" cy="282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[for l in</a:t>
                </a:r>
              </a:p>
              <a:p>
                <a:r>
                  <a:rPr lang="en-US" sz="9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letterList</a:t>
                </a:r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]</a:t>
                </a:r>
                <a:endParaRPr lang="en-US" sz="9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73" name="Snip Single Corner Rectangle 32"/>
              <p:cNvSpPr/>
              <p:nvPr/>
            </p:nvSpPr>
            <p:spPr>
              <a:xfrm rot="5400000">
                <a:off x="2088784" y="2238928"/>
                <a:ext cx="195964" cy="537513"/>
              </a:xfrm>
              <a:custGeom>
                <a:avLst/>
                <a:gdLst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0 w 214997"/>
                  <a:gd name="connsiteY4" fmla="*/ 784179 h 784179"/>
                  <a:gd name="connsiteX5" fmla="*/ 0 w 214997"/>
                  <a:gd name="connsiteY5" fmla="*/ 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0 w 214997"/>
                  <a:gd name="connsiteY4" fmla="*/ 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  <a:gd name="connsiteX4" fmla="*/ 91440 w 214997"/>
                  <a:gd name="connsiteY4" fmla="*/ 91440 h 784179"/>
                  <a:gd name="connsiteX0" fmla="*/ 0 w 214997"/>
                  <a:gd name="connsiteY0" fmla="*/ 0 h 784179"/>
                  <a:gd name="connsiteX1" fmla="*/ 107499 w 214997"/>
                  <a:gd name="connsiteY1" fmla="*/ 0 h 784179"/>
                  <a:gd name="connsiteX2" fmla="*/ 214997 w 214997"/>
                  <a:gd name="connsiteY2" fmla="*/ 107499 h 784179"/>
                  <a:gd name="connsiteX3" fmla="*/ 214997 w 214997"/>
                  <a:gd name="connsiteY3" fmla="*/ 784179 h 78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997" h="784179">
                    <a:moveTo>
                      <a:pt x="0" y="0"/>
                    </a:moveTo>
                    <a:lnTo>
                      <a:pt x="107499" y="0"/>
                    </a:lnTo>
                    <a:lnTo>
                      <a:pt x="214997" y="107499"/>
                    </a:lnTo>
                    <a:lnTo>
                      <a:pt x="214997" y="784179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985301" y="2404052"/>
                <a:ext cx="413896" cy="176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loop</a:t>
                </a:r>
                <a:endParaRPr lang="en-US" sz="105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148207" y="1627002"/>
              <a:ext cx="13997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updateScore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(score)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3987117" y="2061512"/>
              <a:ext cx="1759148" cy="308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80158" y="1843543"/>
              <a:ext cx="7825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newScore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54456" y="2357939"/>
              <a:ext cx="15937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activateSpecial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(board)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983676" y="1854191"/>
              <a:ext cx="1762929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996694" y="2576580"/>
              <a:ext cx="1747983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8010144" y="2481049"/>
              <a:ext cx="469147" cy="4523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940046" y="388258"/>
              <a:ext cx="1204204" cy="462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PLAYER</a:t>
              </a:r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0542148" y="850271"/>
              <a:ext cx="0" cy="561947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5748321" y="2414043"/>
              <a:ext cx="469147" cy="5193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42095" y="2453469"/>
              <a:ext cx="11512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latin typeface="American Typewriter" charset="0"/>
                  <a:ea typeface="American Typewriter" charset="0"/>
                  <a:cs typeface="American Typewriter" charset="0"/>
                </a:rPr>
                <a:t>activate(board)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220847" y="2672110"/>
              <a:ext cx="1788666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401022" y="3414205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addLetter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(l)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010465" y="3641394"/>
              <a:ext cx="1762929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5773394" y="3410624"/>
              <a:ext cx="469147" cy="4740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59147" y="4320985"/>
              <a:ext cx="13997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updateScore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(score)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4010465" y="4548174"/>
              <a:ext cx="6297109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10307574" y="4317404"/>
              <a:ext cx="469147" cy="4740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39583" y="4914913"/>
              <a:ext cx="16113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updateRack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letterList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733264" y="5142102"/>
              <a:ext cx="8560539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10293803" y="4911332"/>
              <a:ext cx="469147" cy="4740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103" name="Block Arc 21"/>
            <p:cNvSpPr/>
            <p:nvPr/>
          </p:nvSpPr>
          <p:spPr>
            <a:xfrm>
              <a:off x="5854019" y="4429796"/>
              <a:ext cx="254320" cy="12716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65878 w 914400"/>
                <a:gd name="connsiteY3" fmla="*/ 457200 h 914400"/>
                <a:gd name="connsiteX4" fmla="*/ 457200 w 914400"/>
                <a:gd name="connsiteY4" fmla="*/ 448522 h 914400"/>
                <a:gd name="connsiteX5" fmla="*/ 448522 w 914400"/>
                <a:gd name="connsiteY5" fmla="*/ 457200 h 914400"/>
                <a:gd name="connsiteX6" fmla="*/ 0 w 914400"/>
                <a:gd name="connsiteY6" fmla="*/ 457200 h 914400"/>
                <a:gd name="connsiteX0" fmla="*/ 448522 w 914400"/>
                <a:gd name="connsiteY0" fmla="*/ 457200 h 548640"/>
                <a:gd name="connsiteX1" fmla="*/ 0 w 914400"/>
                <a:gd name="connsiteY1" fmla="*/ 457200 h 548640"/>
                <a:gd name="connsiteX2" fmla="*/ 457200 w 914400"/>
                <a:gd name="connsiteY2" fmla="*/ 0 h 548640"/>
                <a:gd name="connsiteX3" fmla="*/ 914400 w 914400"/>
                <a:gd name="connsiteY3" fmla="*/ 457200 h 548640"/>
                <a:gd name="connsiteX4" fmla="*/ 465878 w 914400"/>
                <a:gd name="connsiteY4" fmla="*/ 457200 h 548640"/>
                <a:gd name="connsiteX5" fmla="*/ 457200 w 914400"/>
                <a:gd name="connsiteY5" fmla="*/ 448522 h 548640"/>
                <a:gd name="connsiteX6" fmla="*/ 539962 w 914400"/>
                <a:gd name="connsiteY6" fmla="*/ 548640 h 54864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5" fmla="*/ 457200 w 914400"/>
                <a:gd name="connsiteY5" fmla="*/ 448522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0" fmla="*/ 0 w 914400"/>
                <a:gd name="connsiteY0" fmla="*/ 457200 h 457200"/>
                <a:gd name="connsiteX1" fmla="*/ 457200 w 914400"/>
                <a:gd name="connsiteY1" fmla="*/ 0 h 457200"/>
                <a:gd name="connsiteX2" fmla="*/ 914400 w 91440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572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104" name="Block Arc 21"/>
            <p:cNvSpPr/>
            <p:nvPr/>
          </p:nvSpPr>
          <p:spPr>
            <a:xfrm>
              <a:off x="8131337" y="4432601"/>
              <a:ext cx="254320" cy="12716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65878 w 914400"/>
                <a:gd name="connsiteY3" fmla="*/ 457200 h 914400"/>
                <a:gd name="connsiteX4" fmla="*/ 457200 w 914400"/>
                <a:gd name="connsiteY4" fmla="*/ 448522 h 914400"/>
                <a:gd name="connsiteX5" fmla="*/ 448522 w 914400"/>
                <a:gd name="connsiteY5" fmla="*/ 457200 h 914400"/>
                <a:gd name="connsiteX6" fmla="*/ 0 w 914400"/>
                <a:gd name="connsiteY6" fmla="*/ 457200 h 914400"/>
                <a:gd name="connsiteX0" fmla="*/ 448522 w 914400"/>
                <a:gd name="connsiteY0" fmla="*/ 457200 h 548640"/>
                <a:gd name="connsiteX1" fmla="*/ 0 w 914400"/>
                <a:gd name="connsiteY1" fmla="*/ 457200 h 548640"/>
                <a:gd name="connsiteX2" fmla="*/ 457200 w 914400"/>
                <a:gd name="connsiteY2" fmla="*/ 0 h 548640"/>
                <a:gd name="connsiteX3" fmla="*/ 914400 w 914400"/>
                <a:gd name="connsiteY3" fmla="*/ 457200 h 548640"/>
                <a:gd name="connsiteX4" fmla="*/ 465878 w 914400"/>
                <a:gd name="connsiteY4" fmla="*/ 457200 h 548640"/>
                <a:gd name="connsiteX5" fmla="*/ 457200 w 914400"/>
                <a:gd name="connsiteY5" fmla="*/ 448522 h 548640"/>
                <a:gd name="connsiteX6" fmla="*/ 539962 w 914400"/>
                <a:gd name="connsiteY6" fmla="*/ 548640 h 54864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5" fmla="*/ 457200 w 914400"/>
                <a:gd name="connsiteY5" fmla="*/ 448522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0" fmla="*/ 0 w 914400"/>
                <a:gd name="connsiteY0" fmla="*/ 457200 h 457200"/>
                <a:gd name="connsiteX1" fmla="*/ 457200 w 914400"/>
                <a:gd name="connsiteY1" fmla="*/ 0 h 457200"/>
                <a:gd name="connsiteX2" fmla="*/ 914400 w 91440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572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105" name="Block Arc 21"/>
            <p:cNvSpPr/>
            <p:nvPr/>
          </p:nvSpPr>
          <p:spPr>
            <a:xfrm>
              <a:off x="5865449" y="5022385"/>
              <a:ext cx="254320" cy="12716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65878 w 914400"/>
                <a:gd name="connsiteY3" fmla="*/ 457200 h 914400"/>
                <a:gd name="connsiteX4" fmla="*/ 457200 w 914400"/>
                <a:gd name="connsiteY4" fmla="*/ 448522 h 914400"/>
                <a:gd name="connsiteX5" fmla="*/ 448522 w 914400"/>
                <a:gd name="connsiteY5" fmla="*/ 457200 h 914400"/>
                <a:gd name="connsiteX6" fmla="*/ 0 w 914400"/>
                <a:gd name="connsiteY6" fmla="*/ 457200 h 914400"/>
                <a:gd name="connsiteX0" fmla="*/ 448522 w 914400"/>
                <a:gd name="connsiteY0" fmla="*/ 457200 h 548640"/>
                <a:gd name="connsiteX1" fmla="*/ 0 w 914400"/>
                <a:gd name="connsiteY1" fmla="*/ 457200 h 548640"/>
                <a:gd name="connsiteX2" fmla="*/ 457200 w 914400"/>
                <a:gd name="connsiteY2" fmla="*/ 0 h 548640"/>
                <a:gd name="connsiteX3" fmla="*/ 914400 w 914400"/>
                <a:gd name="connsiteY3" fmla="*/ 457200 h 548640"/>
                <a:gd name="connsiteX4" fmla="*/ 465878 w 914400"/>
                <a:gd name="connsiteY4" fmla="*/ 457200 h 548640"/>
                <a:gd name="connsiteX5" fmla="*/ 457200 w 914400"/>
                <a:gd name="connsiteY5" fmla="*/ 448522 h 548640"/>
                <a:gd name="connsiteX6" fmla="*/ 539962 w 914400"/>
                <a:gd name="connsiteY6" fmla="*/ 548640 h 54864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5" fmla="*/ 457200 w 914400"/>
                <a:gd name="connsiteY5" fmla="*/ 448522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0" fmla="*/ 0 w 914400"/>
                <a:gd name="connsiteY0" fmla="*/ 457200 h 457200"/>
                <a:gd name="connsiteX1" fmla="*/ 457200 w 914400"/>
                <a:gd name="connsiteY1" fmla="*/ 0 h 457200"/>
                <a:gd name="connsiteX2" fmla="*/ 914400 w 91440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572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106" name="Block Arc 21"/>
            <p:cNvSpPr/>
            <p:nvPr/>
          </p:nvSpPr>
          <p:spPr>
            <a:xfrm>
              <a:off x="8142767" y="5025190"/>
              <a:ext cx="254320" cy="12716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65878 w 914400"/>
                <a:gd name="connsiteY3" fmla="*/ 457200 h 914400"/>
                <a:gd name="connsiteX4" fmla="*/ 457200 w 914400"/>
                <a:gd name="connsiteY4" fmla="*/ 448522 h 914400"/>
                <a:gd name="connsiteX5" fmla="*/ 448522 w 914400"/>
                <a:gd name="connsiteY5" fmla="*/ 457200 h 914400"/>
                <a:gd name="connsiteX6" fmla="*/ 0 w 914400"/>
                <a:gd name="connsiteY6" fmla="*/ 457200 h 914400"/>
                <a:gd name="connsiteX0" fmla="*/ 448522 w 914400"/>
                <a:gd name="connsiteY0" fmla="*/ 457200 h 548640"/>
                <a:gd name="connsiteX1" fmla="*/ 0 w 914400"/>
                <a:gd name="connsiteY1" fmla="*/ 457200 h 548640"/>
                <a:gd name="connsiteX2" fmla="*/ 457200 w 914400"/>
                <a:gd name="connsiteY2" fmla="*/ 0 h 548640"/>
                <a:gd name="connsiteX3" fmla="*/ 914400 w 914400"/>
                <a:gd name="connsiteY3" fmla="*/ 457200 h 548640"/>
                <a:gd name="connsiteX4" fmla="*/ 465878 w 914400"/>
                <a:gd name="connsiteY4" fmla="*/ 457200 h 548640"/>
                <a:gd name="connsiteX5" fmla="*/ 457200 w 914400"/>
                <a:gd name="connsiteY5" fmla="*/ 448522 h 548640"/>
                <a:gd name="connsiteX6" fmla="*/ 539962 w 914400"/>
                <a:gd name="connsiteY6" fmla="*/ 548640 h 54864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5" fmla="*/ 457200 w 914400"/>
                <a:gd name="connsiteY5" fmla="*/ 448522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0" fmla="*/ 0 w 914400"/>
                <a:gd name="connsiteY0" fmla="*/ 457200 h 457200"/>
                <a:gd name="connsiteX1" fmla="*/ 457200 w 914400"/>
                <a:gd name="connsiteY1" fmla="*/ 0 h 457200"/>
                <a:gd name="connsiteX2" fmla="*/ 914400 w 91440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572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107" name="Block Arc 21"/>
            <p:cNvSpPr/>
            <p:nvPr/>
          </p:nvSpPr>
          <p:spPr>
            <a:xfrm>
              <a:off x="3596169" y="5028783"/>
              <a:ext cx="254320" cy="12716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65878 w 914400"/>
                <a:gd name="connsiteY3" fmla="*/ 457200 h 914400"/>
                <a:gd name="connsiteX4" fmla="*/ 457200 w 914400"/>
                <a:gd name="connsiteY4" fmla="*/ 448522 h 914400"/>
                <a:gd name="connsiteX5" fmla="*/ 448522 w 914400"/>
                <a:gd name="connsiteY5" fmla="*/ 457200 h 914400"/>
                <a:gd name="connsiteX6" fmla="*/ 0 w 914400"/>
                <a:gd name="connsiteY6" fmla="*/ 457200 h 914400"/>
                <a:gd name="connsiteX0" fmla="*/ 448522 w 914400"/>
                <a:gd name="connsiteY0" fmla="*/ 457200 h 548640"/>
                <a:gd name="connsiteX1" fmla="*/ 0 w 914400"/>
                <a:gd name="connsiteY1" fmla="*/ 457200 h 548640"/>
                <a:gd name="connsiteX2" fmla="*/ 457200 w 914400"/>
                <a:gd name="connsiteY2" fmla="*/ 0 h 548640"/>
                <a:gd name="connsiteX3" fmla="*/ 914400 w 914400"/>
                <a:gd name="connsiteY3" fmla="*/ 457200 h 548640"/>
                <a:gd name="connsiteX4" fmla="*/ 465878 w 914400"/>
                <a:gd name="connsiteY4" fmla="*/ 457200 h 548640"/>
                <a:gd name="connsiteX5" fmla="*/ 457200 w 914400"/>
                <a:gd name="connsiteY5" fmla="*/ 448522 h 548640"/>
                <a:gd name="connsiteX6" fmla="*/ 539962 w 914400"/>
                <a:gd name="connsiteY6" fmla="*/ 548640 h 54864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5" fmla="*/ 457200 w 914400"/>
                <a:gd name="connsiteY5" fmla="*/ 448522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4" fmla="*/ 465878 w 914400"/>
                <a:gd name="connsiteY4" fmla="*/ 457200 h 457200"/>
                <a:gd name="connsiteX0" fmla="*/ 448522 w 914400"/>
                <a:gd name="connsiteY0" fmla="*/ 457200 h 457200"/>
                <a:gd name="connsiteX1" fmla="*/ 0 w 914400"/>
                <a:gd name="connsiteY1" fmla="*/ 457200 h 457200"/>
                <a:gd name="connsiteX2" fmla="*/ 457200 w 914400"/>
                <a:gd name="connsiteY2" fmla="*/ 0 h 457200"/>
                <a:gd name="connsiteX3" fmla="*/ 914400 w 914400"/>
                <a:gd name="connsiteY3" fmla="*/ 457200 h 457200"/>
                <a:gd name="connsiteX0" fmla="*/ 0 w 914400"/>
                <a:gd name="connsiteY0" fmla="*/ 457200 h 457200"/>
                <a:gd name="connsiteX1" fmla="*/ 457200 w 914400"/>
                <a:gd name="connsiteY1" fmla="*/ 0 h 457200"/>
                <a:gd name="connsiteX2" fmla="*/ 914400 w 91440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572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57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6308619" y="6468371"/>
            <a:ext cx="694422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smtClean="0">
                <a:latin typeface="American Typewriter" charset="0"/>
                <a:ea typeface="American Typewriter" charset="0"/>
                <a:cs typeface="American Typewriter" charset="0"/>
              </a:rPr>
              <a:t>implements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056749" y="1973281"/>
            <a:ext cx="2233997" cy="3015624"/>
            <a:chOff x="1366091" y="792780"/>
            <a:chExt cx="1984634" cy="3015624"/>
          </a:xfrm>
        </p:grpSpPr>
        <p:sp>
          <p:nvSpPr>
            <p:cNvPr id="161" name="Rectangle 160"/>
            <p:cNvSpPr/>
            <p:nvPr/>
          </p:nvSpPr>
          <p:spPr>
            <a:xfrm>
              <a:off x="1366091" y="792780"/>
              <a:ext cx="1837980" cy="3003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1377108" y="1112270"/>
              <a:ext cx="1826963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366091" y="1864367"/>
              <a:ext cx="183798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1377108" y="792781"/>
              <a:ext cx="60465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Player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377108" y="1137442"/>
              <a:ext cx="19271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rack (List&lt;Tile&gt;)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name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score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s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pecials (List&lt;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SpecialTile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&gt;)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377108" y="1869412"/>
              <a:ext cx="197361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addSpecial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SpecialTile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addToRack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(Tile)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getRack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getName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getScore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getSpecialsList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hasLetter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(char)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setScore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removeFromRacks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(Tile)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addSpecial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SpecialTile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removeSpecial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SpecialTile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useSpecial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SpecialTile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5820" y="4102410"/>
            <a:ext cx="1926926" cy="3748453"/>
            <a:chOff x="3589662" y="811577"/>
            <a:chExt cx="1926926" cy="3748453"/>
          </a:xfrm>
        </p:grpSpPr>
        <p:sp>
          <p:nvSpPr>
            <p:cNvPr id="172" name="Rectangle 171"/>
            <p:cNvSpPr/>
            <p:nvPr/>
          </p:nvSpPr>
          <p:spPr>
            <a:xfrm>
              <a:off x="3589662" y="811577"/>
              <a:ext cx="1831489" cy="3748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3600679" y="1131068"/>
              <a:ext cx="183896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3589662" y="2140038"/>
              <a:ext cx="1831489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3600679" y="811579"/>
              <a:ext cx="5517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Game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600679" y="1156240"/>
              <a:ext cx="7922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board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tileBag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players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rackSize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specials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turn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600679" y="2159373"/>
              <a:ext cx="1915909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addPlayer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(String)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addSpecial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SpecialTile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,</a:t>
              </a:r>
            </a:p>
            <a:p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	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row, col)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buySpecial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SpecialTile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getBoard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getMoves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(String)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getPlayerList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getSpecialsList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getSquare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(row, col)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getTurn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insertWord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(Move)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isTileBagEmpty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nextTurn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setTurn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int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shufflePlayerRack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(String)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2165693" y="6312845"/>
            <a:ext cx="2010027" cy="2219552"/>
            <a:chOff x="5649816" y="802137"/>
            <a:chExt cx="2010027" cy="2219552"/>
          </a:xfrm>
        </p:grpSpPr>
        <p:sp>
          <p:nvSpPr>
            <p:cNvPr id="206" name="Rectangle 205"/>
            <p:cNvSpPr/>
            <p:nvPr/>
          </p:nvSpPr>
          <p:spPr>
            <a:xfrm>
              <a:off x="5649816" y="802137"/>
              <a:ext cx="2010027" cy="221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15" name="Straight Connector 214"/>
            <p:cNvCxnSpPr/>
            <p:nvPr/>
          </p:nvCxnSpPr>
          <p:spPr>
            <a:xfrm>
              <a:off x="5660834" y="1121627"/>
              <a:ext cx="199900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5649817" y="1857541"/>
              <a:ext cx="2010026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5660834" y="802138"/>
              <a:ext cx="5725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Board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0834" y="1146799"/>
              <a:ext cx="18020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board (Square[][])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dictionary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length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lettersInPlay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 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(List&lt;Tile&gt;)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5660834" y="1852138"/>
              <a:ext cx="190949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contains(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LetterTile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getSquare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row,col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getPossibilities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(Move)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getWordScore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,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dir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hasNeighbor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insertWord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(Move)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isEmpty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4212568" y="3980572"/>
            <a:ext cx="1938592" cy="2690429"/>
            <a:chOff x="8282848" y="830376"/>
            <a:chExt cx="1863434" cy="2690429"/>
          </a:xfrm>
        </p:grpSpPr>
        <p:sp>
          <p:nvSpPr>
            <p:cNvPr id="224" name="Rectangle 223"/>
            <p:cNvSpPr/>
            <p:nvPr/>
          </p:nvSpPr>
          <p:spPr>
            <a:xfrm>
              <a:off x="8282848" y="830376"/>
              <a:ext cx="1830183" cy="2558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8293866" y="1149866"/>
              <a:ext cx="181916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8282849" y="1747698"/>
              <a:ext cx="1830182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/>
            <p:cNvSpPr txBox="1"/>
            <p:nvPr/>
          </p:nvSpPr>
          <p:spPr>
            <a:xfrm>
              <a:off x="8293866" y="830377"/>
              <a:ext cx="6383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Square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8293866" y="1175829"/>
              <a:ext cx="185241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specials (List&lt;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SpecialTile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&gt;)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scoreModifier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letter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301342" y="1735701"/>
              <a:ext cx="1763047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activateSpecials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(Game,</a:t>
              </a:r>
            </a:p>
            <a:p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	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score)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getLetter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getScoreModifier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getSPecials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removeLetter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setLetter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LetterTile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setScoreModifier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(String)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addSpecial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SpecialTile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updateScore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(score, type)</a:t>
              </a:r>
            </a:p>
            <a:p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8500097" y="3358196"/>
            <a:ext cx="1285635" cy="1477329"/>
            <a:chOff x="266465" y="4038647"/>
            <a:chExt cx="1285635" cy="1477329"/>
          </a:xfrm>
        </p:grpSpPr>
        <p:sp>
          <p:nvSpPr>
            <p:cNvPr id="234" name="Rectangle 233"/>
            <p:cNvSpPr/>
            <p:nvPr/>
          </p:nvSpPr>
          <p:spPr>
            <a:xfrm>
              <a:off x="266465" y="4038647"/>
              <a:ext cx="1285635" cy="146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35" name="Straight Connector 234"/>
            <p:cNvCxnSpPr/>
            <p:nvPr/>
          </p:nvCxnSpPr>
          <p:spPr>
            <a:xfrm>
              <a:off x="277482" y="4500313"/>
              <a:ext cx="127461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277482" y="4038648"/>
              <a:ext cx="10342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&lt;&lt;interface&gt;&gt;</a:t>
              </a:r>
            </a:p>
            <a:p>
              <a:r>
                <a:rPr lang="en-US" sz="105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Tile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77482" y="4500313"/>
              <a:ext cx="123142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setIcon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(String)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getIcon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getValue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getChar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10145470" y="4225320"/>
            <a:ext cx="1830183" cy="2254141"/>
            <a:chOff x="2246955" y="4038647"/>
            <a:chExt cx="1830183" cy="2254141"/>
          </a:xfrm>
        </p:grpSpPr>
        <p:sp>
          <p:nvSpPr>
            <p:cNvPr id="242" name="Rectangle 241"/>
            <p:cNvSpPr/>
            <p:nvPr/>
          </p:nvSpPr>
          <p:spPr>
            <a:xfrm>
              <a:off x="2246955" y="4038647"/>
              <a:ext cx="1830183" cy="2247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2257973" y="4358136"/>
              <a:ext cx="181916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246956" y="5083037"/>
              <a:ext cx="1830182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2257973" y="4038647"/>
              <a:ext cx="8274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LetterTile</a:t>
              </a:r>
              <a:endParaRPr lang="en-US" sz="105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257973" y="4383308"/>
              <a:ext cx="8579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loc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icon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value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character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265449" y="5123237"/>
              <a:ext cx="17668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LetterTile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icon,value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,</a:t>
              </a:r>
            </a:p>
            <a:p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	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character)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getChar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getValue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setIcon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(String)</a:t>
              </a: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0631180" y="2024418"/>
            <a:ext cx="1363315" cy="2100747"/>
            <a:chOff x="4398733" y="4057425"/>
            <a:chExt cx="1363315" cy="2100747"/>
          </a:xfrm>
        </p:grpSpPr>
        <p:sp>
          <p:nvSpPr>
            <p:cNvPr id="251" name="Rectangle 250"/>
            <p:cNvSpPr/>
            <p:nvPr/>
          </p:nvSpPr>
          <p:spPr>
            <a:xfrm>
              <a:off x="4398733" y="4057425"/>
              <a:ext cx="1363315" cy="2077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4409751" y="4376914"/>
              <a:ext cx="135229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4398734" y="5125950"/>
              <a:ext cx="1363314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4409751" y="4057425"/>
              <a:ext cx="8050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BlankTile</a:t>
              </a:r>
              <a:endParaRPr lang="en-US" sz="105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409751" y="4402086"/>
              <a:ext cx="8579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loc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icon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value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character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418249" y="5142509"/>
              <a:ext cx="12458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BlankTile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(icon)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getChar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getValue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setIcon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(String)</a:t>
              </a: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7186161" y="5065333"/>
            <a:ext cx="2365414" cy="1361189"/>
            <a:chOff x="6646292" y="4089812"/>
            <a:chExt cx="1561075" cy="1361189"/>
          </a:xfrm>
        </p:grpSpPr>
        <p:sp>
          <p:nvSpPr>
            <p:cNvPr id="258" name="Rectangle 257"/>
            <p:cNvSpPr/>
            <p:nvPr/>
          </p:nvSpPr>
          <p:spPr>
            <a:xfrm>
              <a:off x="6646292" y="4089812"/>
              <a:ext cx="1506939" cy="1361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6657309" y="4551478"/>
              <a:ext cx="149592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6657309" y="4089813"/>
              <a:ext cx="10342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&lt;&lt;interface&gt;&gt;</a:t>
              </a:r>
            </a:p>
            <a:p>
              <a:r>
                <a:rPr lang="en-US" sz="105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SpecialTile</a:t>
              </a:r>
              <a:endParaRPr lang="en-US" sz="105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657309" y="4551478"/>
              <a:ext cx="155005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   +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getOwner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	    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getPrice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getIcon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	    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getDescription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activate(Game, score)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setOwner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(Player)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8884723" y="6801487"/>
            <a:ext cx="1532587" cy="1832977"/>
            <a:chOff x="9017440" y="4057425"/>
            <a:chExt cx="1532587" cy="1832977"/>
          </a:xfrm>
        </p:grpSpPr>
        <p:sp>
          <p:nvSpPr>
            <p:cNvPr id="263" name="Rectangle 262"/>
            <p:cNvSpPr/>
            <p:nvPr/>
          </p:nvSpPr>
          <p:spPr>
            <a:xfrm>
              <a:off x="9017440" y="4057425"/>
              <a:ext cx="1506940" cy="175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64" name="Straight Connector 263"/>
            <p:cNvCxnSpPr/>
            <p:nvPr/>
          </p:nvCxnSpPr>
          <p:spPr>
            <a:xfrm>
              <a:off x="9028457" y="4376914"/>
              <a:ext cx="149592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017440" y="4871317"/>
              <a:ext cx="1506939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9028457" y="4057425"/>
              <a:ext cx="79060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BoomTile</a:t>
              </a:r>
              <a:endParaRPr lang="en-US" sz="105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9028457" y="4348296"/>
              <a:ext cx="15215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loc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          - description</a:t>
              </a:r>
            </a:p>
            <a:p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- icon       - owner</a:t>
              </a:r>
            </a:p>
            <a:p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- price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9028457" y="4874739"/>
              <a:ext cx="13756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getIcon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setOwner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(Player)</a:t>
              </a:r>
            </a:p>
            <a:p>
              <a:r>
                <a:rPr lang="is-I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[…see interface]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6859159" y="2024418"/>
            <a:ext cx="1398336" cy="1208715"/>
            <a:chOff x="5649817" y="802138"/>
            <a:chExt cx="1398336" cy="1208715"/>
          </a:xfrm>
        </p:grpSpPr>
        <p:sp>
          <p:nvSpPr>
            <p:cNvPr id="270" name="Rectangle 269"/>
            <p:cNvSpPr/>
            <p:nvPr/>
          </p:nvSpPr>
          <p:spPr>
            <a:xfrm>
              <a:off x="5649817" y="802138"/>
              <a:ext cx="1398336" cy="1208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5660834" y="1121627"/>
              <a:ext cx="138731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5649817" y="1560417"/>
              <a:ext cx="1398336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5660834" y="802138"/>
              <a:ext cx="5645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endParaRPr lang="en-US" sz="105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660834" y="1146799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row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col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660834" y="1576231"/>
              <a:ext cx="12426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row,col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5677229" y="6801487"/>
            <a:ext cx="1564647" cy="1756033"/>
            <a:chOff x="9017440" y="4057425"/>
            <a:chExt cx="1564647" cy="1756033"/>
          </a:xfrm>
        </p:grpSpPr>
        <p:sp>
          <p:nvSpPr>
            <p:cNvPr id="277" name="Rectangle 276"/>
            <p:cNvSpPr/>
            <p:nvPr/>
          </p:nvSpPr>
          <p:spPr>
            <a:xfrm>
              <a:off x="9017440" y="4057425"/>
              <a:ext cx="1506940" cy="175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78" name="Straight Connector 277"/>
            <p:cNvCxnSpPr/>
            <p:nvPr/>
          </p:nvCxnSpPr>
          <p:spPr>
            <a:xfrm>
              <a:off x="9028457" y="4376914"/>
              <a:ext cx="149592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9017440" y="4871317"/>
              <a:ext cx="1506939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/>
            <p:cNvSpPr txBox="1"/>
            <p:nvPr/>
          </p:nvSpPr>
          <p:spPr>
            <a:xfrm>
              <a:off x="9028457" y="4057425"/>
              <a:ext cx="9941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NegativeTile</a:t>
              </a:r>
              <a:endParaRPr lang="en-US" sz="105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9028457" y="4348296"/>
              <a:ext cx="15536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loc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 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         - description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icon       - owner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price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9028457" y="4874739"/>
              <a:ext cx="137569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getIcon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setOwner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(Player)</a:t>
              </a:r>
            </a:p>
            <a:p>
              <a:r>
                <a:rPr lang="is-I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[…see interface]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274639" y="6801487"/>
            <a:ext cx="1532587" cy="1832977"/>
            <a:chOff x="9017440" y="4057425"/>
            <a:chExt cx="1532587" cy="1832977"/>
          </a:xfrm>
        </p:grpSpPr>
        <p:sp>
          <p:nvSpPr>
            <p:cNvPr id="284" name="Rectangle 283"/>
            <p:cNvSpPr/>
            <p:nvPr/>
          </p:nvSpPr>
          <p:spPr>
            <a:xfrm>
              <a:off x="9017440" y="4057425"/>
              <a:ext cx="1506940" cy="175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85" name="Straight Connector 284"/>
            <p:cNvCxnSpPr/>
            <p:nvPr/>
          </p:nvCxnSpPr>
          <p:spPr>
            <a:xfrm>
              <a:off x="9028457" y="4376914"/>
              <a:ext cx="149592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9017440" y="4871317"/>
              <a:ext cx="1506939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9028457" y="4057425"/>
              <a:ext cx="9460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ReverseTile</a:t>
              </a:r>
              <a:endParaRPr lang="en-US" sz="105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9028457" y="4348297"/>
              <a:ext cx="15215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loc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          - description</a:t>
              </a:r>
            </a:p>
            <a:p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- icon       - owner</a:t>
              </a:r>
            </a:p>
            <a:p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- price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9028457" y="4874739"/>
              <a:ext cx="13756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getIcon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setOwner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(Player)</a:t>
              </a:r>
            </a:p>
            <a:p>
              <a:r>
                <a:rPr lang="is-I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[…see interface]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10494806" y="6801487"/>
            <a:ext cx="1532587" cy="1832977"/>
            <a:chOff x="9017440" y="4057425"/>
            <a:chExt cx="1532587" cy="1832977"/>
          </a:xfrm>
        </p:grpSpPr>
        <p:sp>
          <p:nvSpPr>
            <p:cNvPr id="291" name="Rectangle 290"/>
            <p:cNvSpPr/>
            <p:nvPr/>
          </p:nvSpPr>
          <p:spPr>
            <a:xfrm>
              <a:off x="9017440" y="4057425"/>
              <a:ext cx="1506940" cy="1756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92" name="Straight Connector 291"/>
            <p:cNvCxnSpPr/>
            <p:nvPr/>
          </p:nvCxnSpPr>
          <p:spPr>
            <a:xfrm>
              <a:off x="9028457" y="4376914"/>
              <a:ext cx="149592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9017440" y="4871317"/>
              <a:ext cx="1506939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/>
            <p:cNvSpPr txBox="1"/>
            <p:nvPr/>
          </p:nvSpPr>
          <p:spPr>
            <a:xfrm>
              <a:off x="9028457" y="4057425"/>
              <a:ext cx="6719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05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FlipTile</a:t>
              </a:r>
              <a:endParaRPr lang="en-US" sz="105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9028457" y="4357261"/>
              <a:ext cx="15215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 err="1">
                  <a:latin typeface="American Typewriter" charset="0"/>
                  <a:ea typeface="American Typewriter" charset="0"/>
                  <a:cs typeface="American Typewriter" charset="0"/>
                </a:rPr>
                <a:t>loc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          - description</a:t>
              </a:r>
            </a:p>
            <a:p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- icon       - owner</a:t>
              </a:r>
            </a:p>
            <a:p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- price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9028457" y="4874739"/>
              <a:ext cx="13756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Coord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getLoc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getIcon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setOwner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(Player)</a:t>
              </a:r>
            </a:p>
            <a:p>
              <a:r>
                <a:rPr lang="is-I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[…see interface]</a:t>
              </a:r>
              <a:endParaRPr lang="en-US" sz="1000" dirty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</p:grpSp>
      <p:cxnSp>
        <p:nvCxnSpPr>
          <p:cNvPr id="297" name="Elbow Connector 296"/>
          <p:cNvCxnSpPr>
            <a:stCxn id="173" idx="0"/>
            <a:endCxn id="161" idx="1"/>
          </p:cNvCxnSpPr>
          <p:nvPr/>
        </p:nvCxnSpPr>
        <p:spPr>
          <a:xfrm rot="5400000" flipH="1" flipV="1">
            <a:off x="1215427" y="3261088"/>
            <a:ext cx="627461" cy="105518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/>
          <p:cNvCxnSpPr/>
          <p:nvPr/>
        </p:nvCxnSpPr>
        <p:spPr>
          <a:xfrm>
            <a:off x="4300074" y="3417991"/>
            <a:ext cx="4200022" cy="511745"/>
          </a:xfrm>
          <a:prstGeom prst="bentConnector3">
            <a:avLst>
              <a:gd name="adj1" fmla="val 653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>
            <a:stCxn id="305" idx="3"/>
          </p:cNvCxnSpPr>
          <p:nvPr/>
        </p:nvCxnSpPr>
        <p:spPr>
          <a:xfrm>
            <a:off x="8257495" y="2628776"/>
            <a:ext cx="885420" cy="72942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305" idx="2"/>
          </p:cNvCxnSpPr>
          <p:nvPr/>
        </p:nvCxnSpPr>
        <p:spPr>
          <a:xfrm rot="16200000" flipH="1">
            <a:off x="6907349" y="3884111"/>
            <a:ext cx="1683257" cy="381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/>
          <p:cNvCxnSpPr>
            <a:stCxn id="173" idx="2"/>
            <a:endCxn id="221" idx="1"/>
          </p:cNvCxnSpPr>
          <p:nvPr/>
        </p:nvCxnSpPr>
        <p:spPr>
          <a:xfrm rot="5400000" flipH="1" flipV="1">
            <a:off x="1169431" y="6843584"/>
            <a:ext cx="839413" cy="1175146"/>
          </a:xfrm>
          <a:prstGeom prst="bentConnector4">
            <a:avLst>
              <a:gd name="adj1" fmla="val -27233"/>
              <a:gd name="adj2" fmla="val 889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/>
          <p:cNvCxnSpPr>
            <a:stCxn id="206" idx="3"/>
          </p:cNvCxnSpPr>
          <p:nvPr/>
        </p:nvCxnSpPr>
        <p:spPr>
          <a:xfrm flipV="1">
            <a:off x="4175720" y="6539077"/>
            <a:ext cx="988848" cy="883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/>
          <p:nvPr/>
        </p:nvCxnSpPr>
        <p:spPr>
          <a:xfrm>
            <a:off x="6142452" y="5410557"/>
            <a:ext cx="1043706" cy="33537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/>
          <p:cNvCxnSpPr/>
          <p:nvPr/>
        </p:nvCxnSpPr>
        <p:spPr>
          <a:xfrm flipV="1">
            <a:off x="6116568" y="4170537"/>
            <a:ext cx="2372511" cy="1089288"/>
          </a:xfrm>
          <a:prstGeom prst="bentConnector3">
            <a:avLst>
              <a:gd name="adj1" fmla="val 390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1301941" y="7970848"/>
            <a:ext cx="412293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American Typewriter" charset="0"/>
                <a:ea typeface="American Typewriter" charset="0"/>
                <a:cs typeface="American Typewriter" charset="0"/>
              </a:rPr>
              <a:t>has a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8920038" y="2806342"/>
            <a:ext cx="412293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American Typewriter" charset="0"/>
                <a:ea typeface="American Typewriter" charset="0"/>
                <a:cs typeface="American Typewriter" charset="0"/>
              </a:rPr>
              <a:t>has a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515419" y="3617334"/>
            <a:ext cx="102784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American Typewriter" charset="0"/>
                <a:ea typeface="American Typewriter" charset="0"/>
                <a:cs typeface="American Typewriter" charset="0"/>
              </a:rPr>
              <a:t>Has up to 6 amount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9787352" y="3064516"/>
            <a:ext cx="694422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smtClean="0">
                <a:latin typeface="American Typewriter" charset="0"/>
                <a:ea typeface="American Typewriter" charset="0"/>
                <a:cs typeface="American Typewriter" charset="0"/>
              </a:rPr>
              <a:t>implements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9469542" y="5169683"/>
            <a:ext cx="6944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smtClean="0">
                <a:latin typeface="American Typewriter" charset="0"/>
                <a:ea typeface="American Typewriter" charset="0"/>
                <a:cs typeface="American Typewriter" charset="0"/>
              </a:rPr>
              <a:t>implements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9469542" y="6415414"/>
            <a:ext cx="6944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smtClean="0">
                <a:latin typeface="American Typewriter" charset="0"/>
                <a:ea typeface="American Typewriter" charset="0"/>
                <a:cs typeface="American Typewriter" charset="0"/>
              </a:rPr>
              <a:t>implements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4723348" y="3315702"/>
            <a:ext cx="774572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American Typewriter" charset="0"/>
                <a:ea typeface="American Typewriter" charset="0"/>
                <a:cs typeface="American Typewriter" charset="0"/>
              </a:rPr>
              <a:t>has n amount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727311" y="4624350"/>
            <a:ext cx="607860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American Typewriter" charset="0"/>
                <a:ea typeface="American Typewriter" charset="0"/>
                <a:cs typeface="American Typewriter" charset="0"/>
              </a:rPr>
              <a:t>has many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7749813" y="4539085"/>
            <a:ext cx="412293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American Typewriter" charset="0"/>
                <a:ea typeface="American Typewriter" charset="0"/>
                <a:cs typeface="American Typewriter" charset="0"/>
              </a:rPr>
              <a:t>has a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314" name="Elbow Connector 313"/>
          <p:cNvCxnSpPr/>
          <p:nvPr/>
        </p:nvCxnSpPr>
        <p:spPr>
          <a:xfrm>
            <a:off x="4289056" y="3634125"/>
            <a:ext cx="2897102" cy="2111803"/>
          </a:xfrm>
          <a:prstGeom prst="bentConnector3">
            <a:avLst>
              <a:gd name="adj1" fmla="val 8206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4830574" y="3567374"/>
            <a:ext cx="607860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American Typewriter" charset="0"/>
                <a:ea typeface="American Typewriter" charset="0"/>
                <a:cs typeface="American Typewriter" charset="0"/>
              </a:rPr>
              <a:t>has many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16" name="Diamond 315"/>
          <p:cNvSpPr/>
          <p:nvPr/>
        </p:nvSpPr>
        <p:spPr>
          <a:xfrm>
            <a:off x="6097196" y="5185553"/>
            <a:ext cx="152968" cy="13635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6041835" y="487192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sp>
        <p:nvSpPr>
          <p:cNvPr id="318" name="Diamond 317"/>
          <p:cNvSpPr/>
          <p:nvPr/>
        </p:nvSpPr>
        <p:spPr>
          <a:xfrm>
            <a:off x="4186248" y="7334406"/>
            <a:ext cx="152968" cy="13635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4182228" y="700818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4905873" y="6855348"/>
            <a:ext cx="607860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American Typewriter" charset="0"/>
                <a:ea typeface="American Typewriter" charset="0"/>
                <a:cs typeface="American Typewriter" charset="0"/>
              </a:rPr>
              <a:t>has many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21" name="Diamond 320"/>
          <p:cNvSpPr/>
          <p:nvPr/>
        </p:nvSpPr>
        <p:spPr>
          <a:xfrm>
            <a:off x="4147106" y="3349812"/>
            <a:ext cx="152968" cy="13635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22" name="Diamond 321"/>
          <p:cNvSpPr/>
          <p:nvPr/>
        </p:nvSpPr>
        <p:spPr>
          <a:xfrm>
            <a:off x="4136088" y="3565946"/>
            <a:ext cx="152968" cy="13635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4133218" y="306448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4107493" y="3700964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sp>
        <p:nvSpPr>
          <p:cNvPr id="325" name="Diamond 324"/>
          <p:cNvSpPr/>
          <p:nvPr/>
        </p:nvSpPr>
        <p:spPr>
          <a:xfrm>
            <a:off x="928305" y="3965792"/>
            <a:ext cx="152968" cy="13635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672093" y="385191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sp>
        <p:nvSpPr>
          <p:cNvPr id="327" name="Diamond 326"/>
          <p:cNvSpPr/>
          <p:nvPr/>
        </p:nvSpPr>
        <p:spPr>
          <a:xfrm>
            <a:off x="7863143" y="4916390"/>
            <a:ext cx="152968" cy="13635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28" name="Diamond 327"/>
          <p:cNvSpPr/>
          <p:nvPr/>
        </p:nvSpPr>
        <p:spPr>
          <a:xfrm>
            <a:off x="9078540" y="3221205"/>
            <a:ext cx="152968" cy="13635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9148588" y="306632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7968880" y="481509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7526856" y="316983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8201992" y="226027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sp>
        <p:nvSpPr>
          <p:cNvPr id="333" name="Diamond 332"/>
          <p:cNvSpPr/>
          <p:nvPr/>
        </p:nvSpPr>
        <p:spPr>
          <a:xfrm>
            <a:off x="930440" y="7870197"/>
            <a:ext cx="152968" cy="13635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687260" y="787325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947037" y="544975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*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8263864" y="4186983"/>
            <a:ext cx="34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  <a:endParaRPr lang="en-US" sz="1400" dirty="0" smtClean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7981983" y="3616411"/>
            <a:ext cx="760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0</a:t>
            </a:r>
            <a:r>
              <a:rPr lang="is-I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…n</a:t>
            </a:r>
            <a:endParaRPr lang="en-US" sz="1400" dirty="0" smtClean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338" name="Straight Arrow Connector 337"/>
          <p:cNvCxnSpPr/>
          <p:nvPr/>
        </p:nvCxnSpPr>
        <p:spPr>
          <a:xfrm flipV="1">
            <a:off x="6430698" y="6465718"/>
            <a:ext cx="960775" cy="335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329" idx="0"/>
          </p:cNvCxnSpPr>
          <p:nvPr/>
        </p:nvCxnSpPr>
        <p:spPr>
          <a:xfrm flipH="1" flipV="1">
            <a:off x="7817532" y="6472589"/>
            <a:ext cx="210577" cy="32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 flipH="1" flipV="1">
            <a:off x="8118431" y="6490890"/>
            <a:ext cx="1480476" cy="30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6" idx="0"/>
          </p:cNvCxnSpPr>
          <p:nvPr/>
        </p:nvCxnSpPr>
        <p:spPr>
          <a:xfrm flipH="1" flipV="1">
            <a:off x="8764982" y="6443131"/>
            <a:ext cx="2483294" cy="358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8241788" y="6608999"/>
            <a:ext cx="6944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smtClean="0">
                <a:latin typeface="American Typewriter" charset="0"/>
                <a:ea typeface="American Typewriter" charset="0"/>
                <a:cs typeface="American Typewriter" charset="0"/>
              </a:rPr>
              <a:t>implements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7197117" y="6547735"/>
            <a:ext cx="6944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smtClean="0">
                <a:latin typeface="American Typewriter" charset="0"/>
                <a:ea typeface="American Typewriter" charset="0"/>
                <a:cs typeface="American Typewriter" charset="0"/>
              </a:rPr>
              <a:t>implements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344" name="Straight Arrow Connector 343"/>
          <p:cNvCxnSpPr>
            <a:stCxn id="258" idx="1"/>
          </p:cNvCxnSpPr>
          <p:nvPr/>
        </p:nvCxnSpPr>
        <p:spPr>
          <a:xfrm flipH="1" flipV="1">
            <a:off x="9785732" y="4225320"/>
            <a:ext cx="359738" cy="1123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264" idx="1"/>
          </p:cNvCxnSpPr>
          <p:nvPr/>
        </p:nvCxnSpPr>
        <p:spPr>
          <a:xfrm flipH="1">
            <a:off x="9785732" y="3063414"/>
            <a:ext cx="845448" cy="762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/>
          <p:cNvSpPr txBox="1"/>
          <p:nvPr/>
        </p:nvSpPr>
        <p:spPr>
          <a:xfrm>
            <a:off x="1915078" y="670367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1233014" y="3164650"/>
            <a:ext cx="789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merican Typewriter" charset="0"/>
                <a:ea typeface="American Typewriter" charset="0"/>
                <a:cs typeface="American Typewriter" charset="0"/>
              </a:rPr>
              <a:t>Up to 6</a:t>
            </a:r>
            <a:endParaRPr lang="en-US" sz="1400" dirty="0" smtClean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48" name="Diamond 347"/>
          <p:cNvSpPr/>
          <p:nvPr/>
        </p:nvSpPr>
        <p:spPr>
          <a:xfrm>
            <a:off x="6097196" y="5343627"/>
            <a:ext cx="152968" cy="13635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6060320" y="5453484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5231920" y="652609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merican Typewriter" charset="0"/>
                <a:ea typeface="American Typewriter" charset="0"/>
                <a:cs typeface="American Typewriter" charset="0"/>
              </a:rPr>
              <a:t>*</a:t>
            </a:r>
            <a:endParaRPr lang="en-US" sz="1400" dirty="0" smtClean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351" name="Group 350"/>
          <p:cNvGrpSpPr/>
          <p:nvPr/>
        </p:nvGrpSpPr>
        <p:grpSpPr>
          <a:xfrm>
            <a:off x="2753547" y="5023310"/>
            <a:ext cx="1398336" cy="1208715"/>
            <a:chOff x="5649817" y="802138"/>
            <a:chExt cx="1398336" cy="1208715"/>
          </a:xfrm>
        </p:grpSpPr>
        <p:sp>
          <p:nvSpPr>
            <p:cNvPr id="352" name="Rectangle 351"/>
            <p:cNvSpPr/>
            <p:nvPr/>
          </p:nvSpPr>
          <p:spPr>
            <a:xfrm>
              <a:off x="5649817" y="802138"/>
              <a:ext cx="1398336" cy="1208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353" name="Straight Connector 352"/>
            <p:cNvCxnSpPr/>
            <p:nvPr/>
          </p:nvCxnSpPr>
          <p:spPr>
            <a:xfrm>
              <a:off x="5660834" y="1121627"/>
              <a:ext cx="138731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5649817" y="1560417"/>
              <a:ext cx="1398336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/>
            <p:cNvSpPr txBox="1"/>
            <p:nvPr/>
          </p:nvSpPr>
          <p:spPr>
            <a:xfrm>
              <a:off x="5660834" y="802138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Dictionary</a:t>
              </a:r>
              <a:endParaRPr lang="en-US" sz="105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5660834" y="1146799"/>
              <a:ext cx="13853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dict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-file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>
                  <a:latin typeface="American Typewriter" charset="0"/>
                  <a:ea typeface="American Typewriter" charset="0"/>
                  <a:cs typeface="American Typewriter" charset="0"/>
                </a:rPr>
                <a:t>w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ords 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ArrayList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5660834" y="157623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isWord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(word)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inDict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(word)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</p:grpSp>
      <p:cxnSp>
        <p:nvCxnSpPr>
          <p:cNvPr id="358" name="Elbow Connector 357"/>
          <p:cNvCxnSpPr>
            <a:stCxn id="218" idx="0"/>
            <a:endCxn id="359" idx="1"/>
          </p:cNvCxnSpPr>
          <p:nvPr/>
        </p:nvCxnSpPr>
        <p:spPr>
          <a:xfrm rot="5400000" flipH="1" flipV="1">
            <a:off x="2241376" y="5789658"/>
            <a:ext cx="744820" cy="3015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Diamond 358"/>
          <p:cNvSpPr/>
          <p:nvPr/>
        </p:nvSpPr>
        <p:spPr>
          <a:xfrm>
            <a:off x="2380016" y="6178299"/>
            <a:ext cx="152968" cy="13635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2220478" y="5812644"/>
            <a:ext cx="412293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American Typewriter" charset="0"/>
                <a:ea typeface="American Typewriter" charset="0"/>
                <a:cs typeface="American Typewriter" charset="0"/>
              </a:rPr>
              <a:t>has a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2125456" y="605251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2527168" y="527707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grpSp>
        <p:nvGrpSpPr>
          <p:cNvPr id="368" name="Group 367"/>
          <p:cNvGrpSpPr/>
          <p:nvPr/>
        </p:nvGrpSpPr>
        <p:grpSpPr>
          <a:xfrm>
            <a:off x="4649582" y="112633"/>
            <a:ext cx="1904000" cy="3152094"/>
            <a:chOff x="8282848" y="830376"/>
            <a:chExt cx="1830183" cy="3152094"/>
          </a:xfrm>
        </p:grpSpPr>
        <p:sp>
          <p:nvSpPr>
            <p:cNvPr id="369" name="Rectangle 368"/>
            <p:cNvSpPr/>
            <p:nvPr/>
          </p:nvSpPr>
          <p:spPr>
            <a:xfrm>
              <a:off x="8282848" y="830376"/>
              <a:ext cx="1830183" cy="2958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370" name="Straight Connector 369"/>
            <p:cNvCxnSpPr/>
            <p:nvPr/>
          </p:nvCxnSpPr>
          <p:spPr>
            <a:xfrm>
              <a:off x="8293866" y="1149866"/>
              <a:ext cx="181916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8282849" y="1747698"/>
              <a:ext cx="1830182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8293866" y="830377"/>
              <a:ext cx="51649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Move</a:t>
              </a:r>
              <a:endParaRPr lang="en-US" sz="105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8293866" y="1175829"/>
              <a:ext cx="8631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addFactor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mulFactor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- score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301342" y="1735701"/>
              <a:ext cx="1628993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add(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LetterTile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clear()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contains(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LetterTile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get(index)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getAddFactor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getMulFactor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getFactoredScore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getScore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remove(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int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/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LetterTile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setAddFactor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setMulFactor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</a:t>
              </a:r>
              <a:r>
                <a:rPr lang="en-US" sz="1000" dirty="0" err="1" smtClean="0">
                  <a:latin typeface="American Typewriter" charset="0"/>
                  <a:ea typeface="American Typewriter" charset="0"/>
                  <a:cs typeface="American Typewriter" charset="0"/>
                </a:rPr>
                <a:t>setScore</a:t>
              </a:r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()</a:t>
              </a:r>
            </a:p>
            <a:p>
              <a:r>
                <a:rPr lang="en-US" sz="1000" dirty="0" smtClean="0">
                  <a:latin typeface="American Typewriter" charset="0"/>
                  <a:ea typeface="American Typewriter" charset="0"/>
                  <a:cs typeface="American Typewriter" charset="0"/>
                </a:rPr>
                <a:t>+ size()</a:t>
              </a:r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  <a:p>
              <a:endParaRPr lang="en-US" sz="1000" dirty="0" smtClean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155024" y="8740779"/>
            <a:ext cx="2640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merican Typewriter" charset="0"/>
                <a:ea typeface="American Typewriter" charset="0"/>
                <a:cs typeface="American Typewriter" charset="0"/>
              </a:rPr>
              <a:t>And personal special tile: </a:t>
            </a:r>
            <a:r>
              <a:rPr lang="en-US" sz="11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ShuffleTile</a:t>
            </a:r>
            <a:endParaRPr lang="en-US" sz="11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30" name="Elbow Connector 29"/>
          <p:cNvCxnSpPr>
            <a:stCxn id="177" idx="0"/>
          </p:cNvCxnSpPr>
          <p:nvPr/>
        </p:nvCxnSpPr>
        <p:spPr>
          <a:xfrm rot="5400000" flipH="1" flipV="1">
            <a:off x="980056" y="459516"/>
            <a:ext cx="3035554" cy="425023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Diamond 374"/>
          <p:cNvSpPr/>
          <p:nvPr/>
        </p:nvSpPr>
        <p:spPr>
          <a:xfrm>
            <a:off x="290721" y="3963914"/>
            <a:ext cx="152968" cy="13635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-254" y="385191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147460" y="2317943"/>
            <a:ext cx="460383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American Typewriter" charset="0"/>
                <a:ea typeface="American Typewriter" charset="0"/>
                <a:cs typeface="American Typewriter" charset="0"/>
              </a:rPr>
              <a:t>Uses a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4405973" y="67169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</p:txBody>
      </p:sp>
      <p:sp>
        <p:nvSpPr>
          <p:cNvPr id="381" name="Diamond 380"/>
          <p:cNvSpPr/>
          <p:nvPr/>
        </p:nvSpPr>
        <p:spPr>
          <a:xfrm>
            <a:off x="6533955" y="1016651"/>
            <a:ext cx="152968" cy="13635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32" name="Elbow Connector 31"/>
          <p:cNvCxnSpPr>
            <a:stCxn id="381" idx="3"/>
          </p:cNvCxnSpPr>
          <p:nvPr/>
        </p:nvCxnSpPr>
        <p:spPr>
          <a:xfrm>
            <a:off x="6686923" y="1084830"/>
            <a:ext cx="2999418" cy="2272733"/>
          </a:xfrm>
          <a:prstGeom prst="bentConnector3">
            <a:avLst>
              <a:gd name="adj1" fmla="val 100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/>
          <p:cNvSpPr txBox="1"/>
          <p:nvPr/>
        </p:nvSpPr>
        <p:spPr>
          <a:xfrm>
            <a:off x="9408191" y="3063414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merican Typewriter" charset="0"/>
                <a:ea typeface="American Typewriter" charset="0"/>
                <a:cs typeface="American Typewriter" charset="0"/>
              </a:rPr>
              <a:t>n</a:t>
            </a:r>
            <a:endParaRPr lang="en-US" sz="1400" dirty="0" smtClean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9326850" y="2191376"/>
            <a:ext cx="78739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American Typewriter" charset="0"/>
                <a:ea typeface="American Typewriter" charset="0"/>
                <a:cs typeface="American Typewriter" charset="0"/>
              </a:rPr>
              <a:t>Has n amount</a:t>
            </a:r>
            <a:endParaRPr lang="en-US" sz="7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1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586" y="3002341"/>
            <a:ext cx="105888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Operation:		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insertWord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ArrayList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&lt;Tile&gt; tiles)</a:t>
            </a:r>
          </a:p>
          <a:p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Preconditions:		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-</a:t>
            </a:r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tiles are in player’s rack or already in play on the board</a:t>
            </a: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		- tiles &lt;= [size of board]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		</a:t>
            </a:r>
          </a:p>
          <a:p>
            <a:r>
              <a:rPr lang="en-US" b="1" dirty="0" err="1">
                <a:latin typeface="American Typewriter" charset="0"/>
                <a:ea typeface="American Typewriter" charset="0"/>
                <a:cs typeface="American Typewriter" charset="0"/>
              </a:rPr>
              <a:t>Postconditions</a:t>
            </a:r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:		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- tiles are assigned to squares on board</a:t>
            </a: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		- the row/col of assigned tiles makes a valid word</a:t>
            </a: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		- any existing score modifiers were implemented (if in same location 			as any letter tile from inserted word)</a:t>
            </a: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			- any existing specials were activated, in order of insertion to the 				square (in case of multiples)</a:t>
            </a: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		- score was updated accordingly</a:t>
            </a: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		- player’s rack was updated (removed used tiles, added new ones)</a:t>
            </a: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600</Words>
  <Application>Microsoft Macintosh PowerPoint</Application>
  <PresentationFormat>Custom</PresentationFormat>
  <Paragraphs>306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American Typewriter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Hizal Celik</dc:creator>
  <cp:lastModifiedBy>Hizal Celik</cp:lastModifiedBy>
  <cp:revision>49</cp:revision>
  <cp:lastPrinted>2015-10-23T03:27:36Z</cp:lastPrinted>
  <dcterms:created xsi:type="dcterms:W3CDTF">2015-10-08T21:23:36Z</dcterms:created>
  <dcterms:modified xsi:type="dcterms:W3CDTF">2015-10-30T23:44:16Z</dcterms:modified>
</cp:coreProperties>
</file>