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Uso a nivel global (2018)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Global GameJam 2018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1-4EFE-B44F-28F0029CFB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Unreal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Global GameJam 2018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01-4EFE-B44F-28F0029CFB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Godot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Global GameJam 2018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01-4EFE-B44F-28F0029CFB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029464"/>
        <c:axId val="494030776"/>
      </c:barChart>
      <c:catAx>
        <c:axId val="494029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4030776"/>
        <c:crosses val="autoZero"/>
        <c:auto val="1"/>
        <c:lblAlgn val="ctr"/>
        <c:lblOffset val="100"/>
        <c:noMultiLvlLbl val="0"/>
      </c:catAx>
      <c:valAx>
        <c:axId val="49403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4029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Uso a nivel global (2019)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Global GameJam 2019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1-4EFE-B44F-28F0029CFB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Unreal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Global GameJam 2019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01-4EFE-B44F-28F0029CFB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Godot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Global GameJam 2019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01-4EFE-B44F-28F0029CFB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029464"/>
        <c:axId val="494030776"/>
      </c:barChart>
      <c:catAx>
        <c:axId val="494029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4030776"/>
        <c:crosses val="autoZero"/>
        <c:auto val="1"/>
        <c:lblAlgn val="ctr"/>
        <c:lblOffset val="100"/>
        <c:noMultiLvlLbl val="0"/>
      </c:catAx>
      <c:valAx>
        <c:axId val="49403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4029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FF1-6A15-4D88-AEF4-F8568E3965CE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E7D-127A-43D6-B184-A4CEC10C7DDE}" type="slidenum">
              <a:rPr lang="es-MX" smtClean="0"/>
              <a:t>‹#›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73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FF1-6A15-4D88-AEF4-F8568E3965CE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E7D-127A-43D6-B184-A4CEC10C7DD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951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FF1-6A15-4D88-AEF4-F8568E3965CE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E7D-127A-43D6-B184-A4CEC10C7DD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24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FF1-6A15-4D88-AEF4-F8568E3965CE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E7D-127A-43D6-B184-A4CEC10C7DD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57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FF1-6A15-4D88-AEF4-F8568E3965CE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E7D-127A-43D6-B184-A4CEC10C7DDE}" type="slidenum">
              <a:rPr lang="es-MX" smtClean="0"/>
              <a:t>‹#›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39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FF1-6A15-4D88-AEF4-F8568E3965CE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E7D-127A-43D6-B184-A4CEC10C7DD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409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FF1-6A15-4D88-AEF4-F8568E3965CE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E7D-127A-43D6-B184-A4CEC10C7DD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3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FF1-6A15-4D88-AEF4-F8568E3965CE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E7D-127A-43D6-B184-A4CEC10C7DD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1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FF1-6A15-4D88-AEF4-F8568E3965CE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E7D-127A-43D6-B184-A4CEC10C7DD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764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C65FF1-6A15-4D88-AEF4-F8568E3965CE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73DE7D-127A-43D6-B184-A4CEC10C7DD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894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FF1-6A15-4D88-AEF4-F8568E3965CE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E7D-127A-43D6-B184-A4CEC10C7DD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680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C65FF1-6A15-4D88-AEF4-F8568E3965CE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73DE7D-127A-43D6-B184-A4CEC10C7DDE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07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B9BB-5290-4BAD-A22F-E2F3BD68B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Análisis de factibilidad del proyecto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234F4-C6AB-41C0-99B3-F46C386A8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793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599C-F0AA-45AA-A6AA-B7F228FB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32" y="2766280"/>
            <a:ext cx="3200400" cy="1325440"/>
          </a:xfrm>
        </p:spPr>
        <p:txBody>
          <a:bodyPr>
            <a:normAutofit/>
          </a:bodyPr>
          <a:lstStyle/>
          <a:p>
            <a:r>
              <a:rPr lang="es-MX" sz="4800" dirty="0"/>
              <a:t>Tecnologías</a:t>
            </a:r>
            <a:r>
              <a:rPr lang="es-MX" sz="4400" dirty="0"/>
              <a:t> disponibles </a:t>
            </a:r>
          </a:p>
        </p:txBody>
      </p:sp>
      <p:pic>
        <p:nvPicPr>
          <p:cNvPr id="1026" name="Picture 2" descr="Resultado de imagen para unity">
            <a:extLst>
              <a:ext uri="{FF2B5EF4-FFF2-40B4-BE49-F238E27FC236}">
                <a16:creationId xmlns:a16="http://schemas.microsoft.com/office/drawing/2014/main" id="{A8ADAD01-367C-4584-8A78-C737F5CD3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03" y="665501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unreal">
            <a:extLst>
              <a:ext uri="{FF2B5EF4-FFF2-40B4-BE49-F238E27FC236}">
                <a16:creationId xmlns:a16="http://schemas.microsoft.com/office/drawing/2014/main" id="{5125D244-E31C-4234-8EE4-0BCFFFA72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197" y="736646"/>
            <a:ext cx="1499012" cy="162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godot">
            <a:extLst>
              <a:ext uri="{FF2B5EF4-FFF2-40B4-BE49-F238E27FC236}">
                <a16:creationId xmlns:a16="http://schemas.microsoft.com/office/drawing/2014/main" id="{8808F805-5EAB-454A-9620-D1B47FAA2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0" r="60585" b="1"/>
          <a:stretch/>
        </p:blipFill>
        <p:spPr bwMode="auto">
          <a:xfrm>
            <a:off x="9808305" y="736646"/>
            <a:ext cx="1555360" cy="14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xenko logo">
            <a:extLst>
              <a:ext uri="{FF2B5EF4-FFF2-40B4-BE49-F238E27FC236}">
                <a16:creationId xmlns:a16="http://schemas.microsoft.com/office/drawing/2014/main" id="{EBAB6B45-C829-49B5-BAA8-DF6695B1D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311" y="2880359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8EFF6-EDCC-41C2-90D9-DE0CD279FC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845" y="3055677"/>
            <a:ext cx="1348279" cy="1348279"/>
          </a:xfrm>
          <a:prstGeom prst="rect">
            <a:avLst/>
          </a:prstGeom>
        </p:spPr>
      </p:pic>
      <p:pic>
        <p:nvPicPr>
          <p:cNvPr id="1034" name="Picture 10" descr="Resultado de imagen para panda 3d">
            <a:extLst>
              <a:ext uri="{FF2B5EF4-FFF2-40B4-BE49-F238E27FC236}">
                <a16:creationId xmlns:a16="http://schemas.microsoft.com/office/drawing/2014/main" id="{F6A8E702-C65F-4F16-A79B-E57E8C680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428" y="2939241"/>
            <a:ext cx="19050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cryengine logo">
            <a:extLst>
              <a:ext uri="{FF2B5EF4-FFF2-40B4-BE49-F238E27FC236}">
                <a16:creationId xmlns:a16="http://schemas.microsoft.com/office/drawing/2014/main" id="{C61E4D16-D499-45E2-8A65-B6FC16C6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178" y="459229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lumberyard logo">
            <a:extLst>
              <a:ext uri="{FF2B5EF4-FFF2-40B4-BE49-F238E27FC236}">
                <a16:creationId xmlns:a16="http://schemas.microsoft.com/office/drawing/2014/main" id="{73F26C60-78CF-4428-B64F-2F05D3A1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203" y="443989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80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6A0275D-AB90-4F18-B96F-29347C6FD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A49FE80-9847-4394-8088-3E078F5F7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96000" y="0"/>
            <a:ext cx="610222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384B4-48D3-454A-AE3E-A14BC4F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666" y="1012955"/>
            <a:ext cx="46880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Productos en el mercado</a:t>
            </a:r>
          </a:p>
        </p:txBody>
      </p:sp>
      <p:pic>
        <p:nvPicPr>
          <p:cNvPr id="3078" name="Picture 6" descr="Resultado de imagen para Entidad 3d logo">
            <a:extLst>
              <a:ext uri="{FF2B5EF4-FFF2-40B4-BE49-F238E27FC236}">
                <a16:creationId xmlns:a16="http://schemas.microsoft.com/office/drawing/2014/main" id="{774D1D9D-97C5-422A-B0B9-5939682AA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83" y="585143"/>
            <a:ext cx="2154719" cy="232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90179FFC-1388-497A-85C0-1DCACA29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623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Resultado de imagen para FPScreator logo">
            <a:extLst>
              <a:ext uri="{FF2B5EF4-FFF2-40B4-BE49-F238E27FC236}">
                <a16:creationId xmlns:a16="http://schemas.microsoft.com/office/drawing/2014/main" id="{5D9027EE-C00F-44CF-ACB4-AB7C3EB80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30" y="671332"/>
            <a:ext cx="2154719" cy="215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F5225942-BA85-41D8-AC24-FEDEC06E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27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E7724E7-BC27-477D-AEA0-3CD70892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14472" y="379476"/>
            <a:ext cx="64008" cy="6099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6" name="Picture 4" descr="Resultado de imagen para gameguru logo">
            <a:extLst>
              <a:ext uri="{FF2B5EF4-FFF2-40B4-BE49-F238E27FC236}">
                <a16:creationId xmlns:a16="http://schemas.microsoft.com/office/drawing/2014/main" id="{E7ED5787-B647-47D6-8007-F5B42D103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83" y="4020802"/>
            <a:ext cx="2154719" cy="215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C1DB55-CCF7-40CB-93CE-8830F3E9A3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2" t="12785" r="48794" b="15434"/>
          <a:stretch/>
        </p:blipFill>
        <p:spPr>
          <a:xfrm>
            <a:off x="3343030" y="3955039"/>
            <a:ext cx="2154719" cy="2286244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9BB19A0-FB54-4D95-90F2-1C2FC71B5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09610" y="4597403"/>
            <a:ext cx="4389120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75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280B-6983-4848-9F1B-5C8CACA6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Determinación de recursos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FD28-2CB0-4216-9FCC-86584AB4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Humanos:</a:t>
            </a:r>
          </a:p>
          <a:p>
            <a:r>
              <a:rPr lang="es-MX" dirty="0"/>
              <a:t>Kevin Peña Mora, José Velázquez, Yael Atletl</a:t>
            </a:r>
          </a:p>
          <a:p>
            <a:r>
              <a:rPr lang="es-MX" dirty="0"/>
              <a:t>Financieros:</a:t>
            </a:r>
          </a:p>
          <a:p>
            <a:r>
              <a:rPr lang="es-MX" dirty="0"/>
              <a:t>500$ por turno para cada desarrollador, más $250 por consumo eléctrico. </a:t>
            </a:r>
          </a:p>
          <a:p>
            <a:r>
              <a:rPr lang="es-MX" dirty="0"/>
              <a:t>Técnicos:</a:t>
            </a:r>
          </a:p>
          <a:p>
            <a:r>
              <a:rPr lang="es-MX" dirty="0"/>
              <a:t>Godot, </a:t>
            </a:r>
            <a:r>
              <a:rPr lang="es-MX" dirty="0" err="1"/>
              <a:t>Github</a:t>
            </a:r>
            <a:r>
              <a:rPr lang="es-MX" dirty="0"/>
              <a:t>, </a:t>
            </a:r>
            <a:r>
              <a:rPr lang="es-MX" dirty="0" err="1"/>
              <a:t>Sphinx</a:t>
            </a:r>
            <a:r>
              <a:rPr lang="es-MX" dirty="0"/>
              <a:t> y </a:t>
            </a:r>
            <a:r>
              <a:rPr lang="es-MX" dirty="0" err="1"/>
              <a:t>Read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Docs.</a:t>
            </a:r>
          </a:p>
        </p:txBody>
      </p:sp>
    </p:spTree>
    <p:extLst>
      <p:ext uri="{BB962C8B-B14F-4D97-AF65-F5344CB8AC3E}">
        <p14:creationId xmlns:p14="http://schemas.microsoft.com/office/powerpoint/2010/main" val="353664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83A7-A92E-497E-8CE1-AE118CB9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Aportación del proyecto</a:t>
            </a:r>
            <a:br>
              <a:rPr lang="es-MX" dirty="0"/>
            </a:br>
            <a:r>
              <a:rPr lang="es-MX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B978-27A6-41DC-8050-F2E4474DEF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Social:</a:t>
            </a:r>
          </a:p>
          <a:p>
            <a:r>
              <a:rPr lang="es-MX" dirty="0"/>
              <a:t>Proporciona un medio dinámico para la enseñanza de la programación, accesible para cualquiera.</a:t>
            </a:r>
          </a:p>
          <a:p>
            <a:endParaRPr lang="es-MX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259DA-5C40-4020-B953-DA4731EB8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Económico:</a:t>
            </a:r>
          </a:p>
          <a:p>
            <a:r>
              <a:rPr lang="es-MX" dirty="0"/>
              <a:t>Permite la creación de contenido en poco tiempo, minimizando los gastos de producción y permitiendo el lanzamiento temprano. </a:t>
            </a:r>
          </a:p>
          <a:p>
            <a:r>
              <a:rPr lang="es-MX" dirty="0"/>
              <a:t>Mejora los tiempos de depuración y corrección de errores. </a:t>
            </a:r>
          </a:p>
        </p:txBody>
      </p:sp>
    </p:spTree>
    <p:extLst>
      <p:ext uri="{BB962C8B-B14F-4D97-AF65-F5344CB8AC3E}">
        <p14:creationId xmlns:p14="http://schemas.microsoft.com/office/powerpoint/2010/main" val="384062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E2EE-781F-4776-BE8B-29FC55E8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4591-43EF-46DC-A455-253C18AEF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proyecto consiste en la creación de un conjunto de herramientas destinadas a facilitar la creación de videojuegos, proporcionando una interfaz gráfica intuitiva y un lenguaje de programación de muy alto nivel, perfecto para principiantes. </a:t>
            </a:r>
            <a:br>
              <a:rPr lang="es-MX" dirty="0"/>
            </a:br>
            <a:endParaRPr lang="es-MX" dirty="0"/>
          </a:p>
          <a:p>
            <a:r>
              <a:rPr lang="es-MX" dirty="0"/>
              <a:t>Propiciará la creación de videojuegos y ofrecerá una introducción dinámica a la programación.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076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0B83-15F9-4F47-82E2-A7AEDA11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Antecedentes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C8B7-AB2F-48BE-B88A-913A1603F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proyecto está basado en los trabajos de </a:t>
            </a:r>
            <a:r>
              <a:rPr lang="es-MX" dirty="0" err="1"/>
              <a:t>FPSCreator</a:t>
            </a:r>
            <a:r>
              <a:rPr lang="es-MX" dirty="0"/>
              <a:t> y Entidad 3d, que permitieron crear juegos de forma rápida y sencilla.</a:t>
            </a:r>
          </a:p>
          <a:p>
            <a:r>
              <a:rPr lang="es-MX" dirty="0"/>
              <a:t>Este tipo de herramientas ha demostrado ser adaptado rápidamente en las comunidades de creación de videojuegos. La tecnología actual permite la creación del conjunto de herramientas y su fácil mantenimiento.</a:t>
            </a:r>
          </a:p>
          <a:p>
            <a:r>
              <a:rPr lang="es-MX" dirty="0"/>
              <a:t>El funcionamiento de las herramientas se basa en las publicaciones de la </a:t>
            </a:r>
            <a:r>
              <a:rPr lang="es-MX" dirty="0" err="1"/>
              <a:t>Game</a:t>
            </a:r>
            <a:r>
              <a:rPr lang="es-MX" dirty="0"/>
              <a:t>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Conference</a:t>
            </a:r>
            <a:r>
              <a:rPr lang="es-MX" dirty="0"/>
              <a:t> y las publicaciones de Bungie LLC.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139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6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84A2B-4076-4CC0-B545-8AC830F6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Análisis del entorno</a:t>
            </a: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47F5ECD0-63CD-42E7-A4F9-FA9CAF665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792904"/>
            <a:ext cx="5131653" cy="3297087"/>
          </a:xfrm>
          <a:prstGeom prst="rect">
            <a:avLst/>
          </a:prstGeom>
        </p:spPr>
      </p:pic>
      <p:sp>
        <p:nvSpPr>
          <p:cNvPr id="36" name="Rectangle 24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BCEAA5-7544-4CF1-A5DF-AEE4933A9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640080"/>
            <a:ext cx="5056471" cy="3602736"/>
          </a:xfrm>
          <a:prstGeom prst="rect">
            <a:avLst/>
          </a:prstGeom>
        </p:spPr>
      </p:pic>
      <p:cxnSp>
        <p:nvCxnSpPr>
          <p:cNvPr id="37" name="Straight Connector 26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8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103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2F6085-25E5-44EB-84C4-CDF4D247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472436"/>
          </a:xfrm>
        </p:spPr>
        <p:txBody>
          <a:bodyPr/>
          <a:lstStyle/>
          <a:p>
            <a:pPr algn="ctr"/>
            <a:r>
              <a:rPr lang="es-MX" dirty="0"/>
              <a:t>Estimaciones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BF22CB-2275-44EB-B944-243F242B2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1.4% de crecimiento anual para </a:t>
            </a:r>
            <a:r>
              <a:rPr lang="es-MX" dirty="0" err="1"/>
              <a:t>shooters</a:t>
            </a:r>
            <a:r>
              <a:rPr lang="es-MX" dirty="0"/>
              <a:t>.</a:t>
            </a:r>
          </a:p>
          <a:p>
            <a:r>
              <a:rPr lang="es-MX" dirty="0"/>
              <a:t>28.7% del mercado. </a:t>
            </a:r>
          </a:p>
          <a:p>
            <a:r>
              <a:rPr lang="es-MX" dirty="0"/>
              <a:t>155.827 mil millones de dólares.</a:t>
            </a:r>
          </a:p>
          <a:p>
            <a:r>
              <a:rPr lang="es-MX" dirty="0"/>
              <a:t>35.97 para América del Norte. </a:t>
            </a:r>
          </a:p>
          <a:p>
            <a:r>
              <a:rPr lang="es-MX" dirty="0"/>
              <a:t>10.32 mil millones de dólares en ganancias estimadas para </a:t>
            </a:r>
            <a:r>
              <a:rPr lang="es-MX" dirty="0" err="1"/>
              <a:t>shooters</a:t>
            </a:r>
            <a:r>
              <a:rPr lang="es-MX" dirty="0"/>
              <a:t> en este 2019. </a:t>
            </a:r>
            <a:br>
              <a:rPr lang="es-MX" dirty="0"/>
            </a:br>
            <a:endParaRPr lang="es-MX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D9028-96F6-413E-9C65-AE09E1982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76" y="1678292"/>
            <a:ext cx="7089287" cy="35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9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E2A6-A409-4E7B-A49E-FAF3A480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434857"/>
          </a:xfrm>
        </p:spPr>
        <p:txBody>
          <a:bodyPr/>
          <a:lstStyle/>
          <a:p>
            <a:r>
              <a:rPr lang="es-MX" dirty="0"/>
              <a:t>Competencia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F5BEF9-7AF0-442C-AA10-3DE22E4A5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670225"/>
              </p:ext>
            </p:extLst>
          </p:nvPr>
        </p:nvGraphicFramePr>
        <p:xfrm>
          <a:off x="4800601" y="3106454"/>
          <a:ext cx="3499338" cy="2883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9088C-8259-4FA8-A1AD-29DC3BA6F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Godot como el motor más recomendado por usuarios. </a:t>
            </a:r>
          </a:p>
          <a:p>
            <a:r>
              <a:rPr lang="es-MX" dirty="0"/>
              <a:t>Unity como motor más usado a nivel mundial.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20733-652B-4467-9D7F-0E504A35D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195" y="706755"/>
            <a:ext cx="7639050" cy="2219325"/>
          </a:xfrm>
          <a:prstGeom prst="rect">
            <a:avLst/>
          </a:prstGeom>
        </p:spPr>
      </p:pic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2B710B63-11D3-4BBE-B7CA-1F8541CC3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421160"/>
              </p:ext>
            </p:extLst>
          </p:nvPr>
        </p:nvGraphicFramePr>
        <p:xfrm>
          <a:off x="8299939" y="3101603"/>
          <a:ext cx="3499338" cy="2883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3457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6FFBE7-3ED7-4F2A-9DE1-70821D5A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Estudio del estado de la técnica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D69136-DC5A-4C9E-B7D6-34FE3084C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84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213AD6-6667-462A-B002-AD6CB181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Solicitudes de patentes concedidas: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726E6A-A2DA-48DE-A574-312AF8F10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7440"/>
            <a:ext cx="10058400" cy="34916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Game production tool supporting multi platform using game development tool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 game level editing method and system based on trigger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Server synchronization graph handle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Tool for video game application development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Educational game engine capable of directly developing and combining content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983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2292-02D2-41F3-A210-2CA995E6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Artículos y publicaciones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199E-3D57-403F-86FE-0BDF3C86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“</a:t>
            </a:r>
            <a:r>
              <a:rPr lang="es-MX" dirty="0" err="1"/>
              <a:t>Evolving</a:t>
            </a:r>
            <a:r>
              <a:rPr lang="es-MX" dirty="0"/>
              <a:t> </a:t>
            </a:r>
            <a:r>
              <a:rPr lang="es-MX" dirty="0" err="1"/>
              <a:t>Halo’s</a:t>
            </a:r>
            <a:r>
              <a:rPr lang="es-MX" dirty="0"/>
              <a:t> </a:t>
            </a:r>
            <a:r>
              <a:rPr lang="es-MX" dirty="0" err="1"/>
              <a:t>Behaviour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 AI” por Max </a:t>
            </a:r>
            <a:r>
              <a:rPr lang="es-MX" dirty="0" err="1"/>
              <a:t>Dyckhoff</a:t>
            </a:r>
            <a:r>
              <a:rPr lang="es-MX" dirty="0"/>
              <a:t>.</a:t>
            </a:r>
          </a:p>
          <a:p>
            <a:r>
              <a:rPr lang="en-US" dirty="0"/>
              <a:t>“What do game developers expect from development and design tools?” por </a:t>
            </a:r>
            <a:r>
              <a:rPr lang="en-US" dirty="0" err="1"/>
              <a:t>Jussi</a:t>
            </a:r>
            <a:r>
              <a:rPr lang="en-US" dirty="0"/>
              <a:t> </a:t>
            </a:r>
            <a:r>
              <a:rPr lang="en-US" dirty="0" err="1"/>
              <a:t>Kasurinen</a:t>
            </a:r>
            <a:r>
              <a:rPr lang="en-US" dirty="0"/>
              <a:t>, Jukka-</a:t>
            </a:r>
            <a:r>
              <a:rPr lang="en-US" dirty="0" err="1"/>
              <a:t>Pekka</a:t>
            </a:r>
            <a:r>
              <a:rPr lang="en-US" dirty="0"/>
              <a:t> </a:t>
            </a:r>
            <a:r>
              <a:rPr lang="en-US" dirty="0" err="1"/>
              <a:t>Strandén</a:t>
            </a:r>
            <a:r>
              <a:rPr lang="en-US" dirty="0"/>
              <a:t> y Kari </a:t>
            </a:r>
            <a:r>
              <a:rPr lang="en-US" dirty="0" err="1"/>
              <a:t>Smolander</a:t>
            </a:r>
            <a:r>
              <a:rPr lang="en-US" dirty="0"/>
              <a:t>.  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57102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387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Análisis de factibilidad del proyecto</vt:lpstr>
      <vt:lpstr>Resumen</vt:lpstr>
      <vt:lpstr>Antecedentes</vt:lpstr>
      <vt:lpstr>Análisis del entorno</vt:lpstr>
      <vt:lpstr>Estimaciones</vt:lpstr>
      <vt:lpstr>Competencia</vt:lpstr>
      <vt:lpstr>Estudio del estado de la técnica</vt:lpstr>
      <vt:lpstr>Solicitudes de patentes concedidas:</vt:lpstr>
      <vt:lpstr>Artículos y publicaciones</vt:lpstr>
      <vt:lpstr>Tecnologías disponibles </vt:lpstr>
      <vt:lpstr>Productos en el mercado</vt:lpstr>
      <vt:lpstr>Determinación de recursos</vt:lpstr>
      <vt:lpstr>Aportación del proyecto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factibilidad del proyecto</dc:title>
  <dc:creator>Yael Atletl Bueno</dc:creator>
  <cp:lastModifiedBy>Yael Atletl Bueno</cp:lastModifiedBy>
  <cp:revision>8</cp:revision>
  <dcterms:created xsi:type="dcterms:W3CDTF">2019-03-13T18:50:01Z</dcterms:created>
  <dcterms:modified xsi:type="dcterms:W3CDTF">2019-03-15T18:07:17Z</dcterms:modified>
</cp:coreProperties>
</file>