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66" r:id="rId2"/>
    <p:sldId id="287" r:id="rId3"/>
    <p:sldId id="288" r:id="rId4"/>
    <p:sldId id="268" r:id="rId5"/>
    <p:sldId id="277" r:id="rId6"/>
    <p:sldId id="270" r:id="rId7"/>
    <p:sldId id="278" r:id="rId8"/>
    <p:sldId id="271" r:id="rId9"/>
    <p:sldId id="267" r:id="rId10"/>
    <p:sldId id="265" r:id="rId11"/>
    <p:sldId id="274" r:id="rId12"/>
    <p:sldId id="284" r:id="rId13"/>
    <p:sldId id="286" r:id="rId14"/>
    <p:sldId id="280" r:id="rId15"/>
    <p:sldId id="285" r:id="rId16"/>
    <p:sldId id="256" r:id="rId17"/>
    <p:sldId id="275" r:id="rId18"/>
    <p:sldId id="259" r:id="rId19"/>
    <p:sldId id="258" r:id="rId20"/>
    <p:sldId id="257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Comparación global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GameGuru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Sheet1!$A$2:$A$182</c:f>
              <c:strCache>
                <c:ptCount val="181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  <c:pt idx="166">
                  <c:v>2017-11</c:v>
                </c:pt>
                <c:pt idx="167">
                  <c:v>2017-12</c:v>
                </c:pt>
                <c:pt idx="168">
                  <c:v>2018-01</c:v>
                </c:pt>
                <c:pt idx="169">
                  <c:v>2018-02</c:v>
                </c:pt>
                <c:pt idx="170">
                  <c:v>2018-03</c:v>
                </c:pt>
                <c:pt idx="171">
                  <c:v>2018-04</c:v>
                </c:pt>
                <c:pt idx="172">
                  <c:v>2018-05</c:v>
                </c:pt>
                <c:pt idx="173">
                  <c:v>2018-06</c:v>
                </c:pt>
                <c:pt idx="174">
                  <c:v>2018-07</c:v>
                </c:pt>
                <c:pt idx="175">
                  <c:v>2018-08</c:v>
                </c:pt>
                <c:pt idx="176">
                  <c:v>2018-09</c:v>
                </c:pt>
                <c:pt idx="177">
                  <c:v>2018-10</c:v>
                </c:pt>
                <c:pt idx="178">
                  <c:v>2018-11</c:v>
                </c:pt>
                <c:pt idx="179">
                  <c:v>2018-12</c:v>
                </c:pt>
                <c:pt idx="180">
                  <c:v>2019-01</c:v>
                </c:pt>
              </c:strCache>
            </c:strRef>
          </c:cat>
          <c:val>
            <c:numRef>
              <c:f>Sheet1!$B$2:$B$182</c:f>
              <c:numCache>
                <c:formatCode>General</c:formatCode>
                <c:ptCount val="181"/>
                <c:pt idx="0">
                  <c:v>52</c:v>
                </c:pt>
                <c:pt idx="1">
                  <c:v>55</c:v>
                </c:pt>
                <c:pt idx="2">
                  <c:v>40</c:v>
                </c:pt>
                <c:pt idx="3">
                  <c:v>39</c:v>
                </c:pt>
                <c:pt idx="4">
                  <c:v>40</c:v>
                </c:pt>
                <c:pt idx="5">
                  <c:v>67</c:v>
                </c:pt>
                <c:pt idx="6">
                  <c:v>48</c:v>
                </c:pt>
                <c:pt idx="7">
                  <c:v>58</c:v>
                </c:pt>
                <c:pt idx="8">
                  <c:v>71</c:v>
                </c:pt>
                <c:pt idx="9">
                  <c:v>90</c:v>
                </c:pt>
                <c:pt idx="10">
                  <c:v>65</c:v>
                </c:pt>
                <c:pt idx="11">
                  <c:v>67</c:v>
                </c:pt>
                <c:pt idx="12">
                  <c:v>48</c:v>
                </c:pt>
                <c:pt idx="13">
                  <c:v>62</c:v>
                </c:pt>
                <c:pt idx="14">
                  <c:v>46</c:v>
                </c:pt>
                <c:pt idx="15">
                  <c:v>55</c:v>
                </c:pt>
                <c:pt idx="16">
                  <c:v>48</c:v>
                </c:pt>
                <c:pt idx="17">
                  <c:v>43</c:v>
                </c:pt>
                <c:pt idx="18">
                  <c:v>55</c:v>
                </c:pt>
                <c:pt idx="19">
                  <c:v>59</c:v>
                </c:pt>
                <c:pt idx="20">
                  <c:v>51</c:v>
                </c:pt>
                <c:pt idx="21">
                  <c:v>61</c:v>
                </c:pt>
                <c:pt idx="22">
                  <c:v>68</c:v>
                </c:pt>
                <c:pt idx="23">
                  <c:v>63</c:v>
                </c:pt>
                <c:pt idx="24">
                  <c:v>56</c:v>
                </c:pt>
                <c:pt idx="25">
                  <c:v>45</c:v>
                </c:pt>
                <c:pt idx="26">
                  <c:v>46</c:v>
                </c:pt>
                <c:pt idx="27">
                  <c:v>52</c:v>
                </c:pt>
                <c:pt idx="28">
                  <c:v>38</c:v>
                </c:pt>
                <c:pt idx="29">
                  <c:v>35</c:v>
                </c:pt>
                <c:pt idx="30">
                  <c:v>44</c:v>
                </c:pt>
                <c:pt idx="31">
                  <c:v>41</c:v>
                </c:pt>
                <c:pt idx="32">
                  <c:v>38</c:v>
                </c:pt>
                <c:pt idx="33">
                  <c:v>46</c:v>
                </c:pt>
                <c:pt idx="34">
                  <c:v>36</c:v>
                </c:pt>
                <c:pt idx="35">
                  <c:v>37</c:v>
                </c:pt>
                <c:pt idx="36">
                  <c:v>44</c:v>
                </c:pt>
                <c:pt idx="37">
                  <c:v>31</c:v>
                </c:pt>
                <c:pt idx="38">
                  <c:v>35</c:v>
                </c:pt>
                <c:pt idx="39">
                  <c:v>33</c:v>
                </c:pt>
                <c:pt idx="40">
                  <c:v>32</c:v>
                </c:pt>
                <c:pt idx="41">
                  <c:v>33</c:v>
                </c:pt>
                <c:pt idx="42">
                  <c:v>28</c:v>
                </c:pt>
                <c:pt idx="43">
                  <c:v>40</c:v>
                </c:pt>
                <c:pt idx="44">
                  <c:v>29</c:v>
                </c:pt>
                <c:pt idx="45">
                  <c:v>29</c:v>
                </c:pt>
                <c:pt idx="46">
                  <c:v>25</c:v>
                </c:pt>
                <c:pt idx="47">
                  <c:v>27</c:v>
                </c:pt>
                <c:pt idx="48">
                  <c:v>33</c:v>
                </c:pt>
                <c:pt idx="49">
                  <c:v>20</c:v>
                </c:pt>
                <c:pt idx="50">
                  <c:v>21</c:v>
                </c:pt>
                <c:pt idx="51">
                  <c:v>18</c:v>
                </c:pt>
                <c:pt idx="52">
                  <c:v>20</c:v>
                </c:pt>
                <c:pt idx="53">
                  <c:v>17</c:v>
                </c:pt>
                <c:pt idx="54">
                  <c:v>19</c:v>
                </c:pt>
                <c:pt idx="55">
                  <c:v>15</c:v>
                </c:pt>
                <c:pt idx="56">
                  <c:v>21</c:v>
                </c:pt>
                <c:pt idx="57">
                  <c:v>18</c:v>
                </c:pt>
                <c:pt idx="58">
                  <c:v>16</c:v>
                </c:pt>
                <c:pt idx="59">
                  <c:v>18</c:v>
                </c:pt>
                <c:pt idx="60">
                  <c:v>18</c:v>
                </c:pt>
                <c:pt idx="61">
                  <c:v>16</c:v>
                </c:pt>
                <c:pt idx="62">
                  <c:v>19</c:v>
                </c:pt>
                <c:pt idx="63">
                  <c:v>20</c:v>
                </c:pt>
                <c:pt idx="64">
                  <c:v>18</c:v>
                </c:pt>
                <c:pt idx="65">
                  <c:v>16</c:v>
                </c:pt>
                <c:pt idx="66">
                  <c:v>16</c:v>
                </c:pt>
                <c:pt idx="67">
                  <c:v>19</c:v>
                </c:pt>
                <c:pt idx="68">
                  <c:v>18</c:v>
                </c:pt>
                <c:pt idx="69">
                  <c:v>15</c:v>
                </c:pt>
                <c:pt idx="70">
                  <c:v>17</c:v>
                </c:pt>
                <c:pt idx="71">
                  <c:v>14</c:v>
                </c:pt>
                <c:pt idx="72">
                  <c:v>22</c:v>
                </c:pt>
                <c:pt idx="73">
                  <c:v>18</c:v>
                </c:pt>
                <c:pt idx="74">
                  <c:v>15</c:v>
                </c:pt>
                <c:pt idx="75">
                  <c:v>14</c:v>
                </c:pt>
                <c:pt idx="76">
                  <c:v>17</c:v>
                </c:pt>
                <c:pt idx="77">
                  <c:v>17</c:v>
                </c:pt>
                <c:pt idx="78">
                  <c:v>15</c:v>
                </c:pt>
                <c:pt idx="79">
                  <c:v>20</c:v>
                </c:pt>
                <c:pt idx="80">
                  <c:v>17</c:v>
                </c:pt>
                <c:pt idx="81">
                  <c:v>15</c:v>
                </c:pt>
                <c:pt idx="82">
                  <c:v>17</c:v>
                </c:pt>
                <c:pt idx="83">
                  <c:v>19</c:v>
                </c:pt>
                <c:pt idx="84">
                  <c:v>18</c:v>
                </c:pt>
                <c:pt idx="85">
                  <c:v>15</c:v>
                </c:pt>
                <c:pt idx="86">
                  <c:v>14</c:v>
                </c:pt>
                <c:pt idx="87">
                  <c:v>15</c:v>
                </c:pt>
                <c:pt idx="88">
                  <c:v>16</c:v>
                </c:pt>
                <c:pt idx="89">
                  <c:v>16</c:v>
                </c:pt>
                <c:pt idx="90">
                  <c:v>17</c:v>
                </c:pt>
                <c:pt idx="91">
                  <c:v>15</c:v>
                </c:pt>
                <c:pt idx="92">
                  <c:v>14</c:v>
                </c:pt>
                <c:pt idx="93">
                  <c:v>15</c:v>
                </c:pt>
                <c:pt idx="94">
                  <c:v>17</c:v>
                </c:pt>
                <c:pt idx="95">
                  <c:v>16</c:v>
                </c:pt>
                <c:pt idx="96">
                  <c:v>17</c:v>
                </c:pt>
                <c:pt idx="97">
                  <c:v>17</c:v>
                </c:pt>
                <c:pt idx="98">
                  <c:v>16</c:v>
                </c:pt>
                <c:pt idx="99">
                  <c:v>13</c:v>
                </c:pt>
                <c:pt idx="100">
                  <c:v>15</c:v>
                </c:pt>
                <c:pt idx="101">
                  <c:v>15</c:v>
                </c:pt>
                <c:pt idx="102">
                  <c:v>13</c:v>
                </c:pt>
                <c:pt idx="103">
                  <c:v>15</c:v>
                </c:pt>
                <c:pt idx="104">
                  <c:v>12</c:v>
                </c:pt>
                <c:pt idx="105">
                  <c:v>13</c:v>
                </c:pt>
                <c:pt idx="106">
                  <c:v>12</c:v>
                </c:pt>
                <c:pt idx="107">
                  <c:v>12</c:v>
                </c:pt>
                <c:pt idx="108">
                  <c:v>11</c:v>
                </c:pt>
                <c:pt idx="109">
                  <c:v>11</c:v>
                </c:pt>
                <c:pt idx="110">
                  <c:v>12</c:v>
                </c:pt>
                <c:pt idx="111">
                  <c:v>9</c:v>
                </c:pt>
                <c:pt idx="112">
                  <c:v>10</c:v>
                </c:pt>
                <c:pt idx="113">
                  <c:v>9</c:v>
                </c:pt>
                <c:pt idx="114">
                  <c:v>7</c:v>
                </c:pt>
                <c:pt idx="115">
                  <c:v>9</c:v>
                </c:pt>
                <c:pt idx="116">
                  <c:v>9</c:v>
                </c:pt>
                <c:pt idx="117">
                  <c:v>10</c:v>
                </c:pt>
                <c:pt idx="118">
                  <c:v>9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5</c:v>
                </c:pt>
                <c:pt idx="124">
                  <c:v>7</c:v>
                </c:pt>
                <c:pt idx="125">
                  <c:v>6</c:v>
                </c:pt>
                <c:pt idx="126">
                  <c:v>7</c:v>
                </c:pt>
                <c:pt idx="127">
                  <c:v>7</c:v>
                </c:pt>
                <c:pt idx="128">
                  <c:v>7</c:v>
                </c:pt>
                <c:pt idx="129">
                  <c:v>6</c:v>
                </c:pt>
                <c:pt idx="130">
                  <c:v>5</c:v>
                </c:pt>
                <c:pt idx="131">
                  <c:v>6</c:v>
                </c:pt>
                <c:pt idx="132">
                  <c:v>7</c:v>
                </c:pt>
                <c:pt idx="133">
                  <c:v>7</c:v>
                </c:pt>
                <c:pt idx="134">
                  <c:v>11</c:v>
                </c:pt>
                <c:pt idx="135">
                  <c:v>9</c:v>
                </c:pt>
                <c:pt idx="136">
                  <c:v>13</c:v>
                </c:pt>
                <c:pt idx="137">
                  <c:v>13</c:v>
                </c:pt>
                <c:pt idx="138">
                  <c:v>14</c:v>
                </c:pt>
                <c:pt idx="139">
                  <c:v>9</c:v>
                </c:pt>
                <c:pt idx="140">
                  <c:v>9</c:v>
                </c:pt>
                <c:pt idx="141">
                  <c:v>9</c:v>
                </c:pt>
                <c:pt idx="142">
                  <c:v>10</c:v>
                </c:pt>
                <c:pt idx="143">
                  <c:v>9</c:v>
                </c:pt>
                <c:pt idx="144">
                  <c:v>9</c:v>
                </c:pt>
                <c:pt idx="145">
                  <c:v>7</c:v>
                </c:pt>
                <c:pt idx="146">
                  <c:v>7</c:v>
                </c:pt>
                <c:pt idx="147">
                  <c:v>6</c:v>
                </c:pt>
                <c:pt idx="148">
                  <c:v>6</c:v>
                </c:pt>
                <c:pt idx="149">
                  <c:v>6</c:v>
                </c:pt>
                <c:pt idx="150">
                  <c:v>5</c:v>
                </c:pt>
                <c:pt idx="151">
                  <c:v>4</c:v>
                </c:pt>
                <c:pt idx="152">
                  <c:v>5</c:v>
                </c:pt>
                <c:pt idx="153">
                  <c:v>4</c:v>
                </c:pt>
                <c:pt idx="154">
                  <c:v>4</c:v>
                </c:pt>
                <c:pt idx="155">
                  <c:v>4</c:v>
                </c:pt>
                <c:pt idx="156">
                  <c:v>5</c:v>
                </c:pt>
                <c:pt idx="157">
                  <c:v>7</c:v>
                </c:pt>
                <c:pt idx="158">
                  <c:v>5</c:v>
                </c:pt>
                <c:pt idx="159">
                  <c:v>5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4</c:v>
                </c:pt>
                <c:pt idx="170">
                  <c:v>4</c:v>
                </c:pt>
                <c:pt idx="171">
                  <c:v>3</c:v>
                </c:pt>
                <c:pt idx="172">
                  <c:v>4</c:v>
                </c:pt>
                <c:pt idx="173">
                  <c:v>4</c:v>
                </c:pt>
                <c:pt idx="174">
                  <c:v>3</c:v>
                </c:pt>
                <c:pt idx="175">
                  <c:v>4</c:v>
                </c:pt>
                <c:pt idx="176">
                  <c:v>3</c:v>
                </c:pt>
                <c:pt idx="177">
                  <c:v>3</c:v>
                </c:pt>
                <c:pt idx="178">
                  <c:v>3</c:v>
                </c:pt>
                <c:pt idx="179">
                  <c:v>3</c:v>
                </c:pt>
                <c:pt idx="18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D3-4576-947A-6B9B32DBE2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Entidad 3D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Sheet1!$A$2:$A$182</c:f>
              <c:strCache>
                <c:ptCount val="181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  <c:pt idx="166">
                  <c:v>2017-11</c:v>
                </c:pt>
                <c:pt idx="167">
                  <c:v>2017-12</c:v>
                </c:pt>
                <c:pt idx="168">
                  <c:v>2018-01</c:v>
                </c:pt>
                <c:pt idx="169">
                  <c:v>2018-02</c:v>
                </c:pt>
                <c:pt idx="170">
                  <c:v>2018-03</c:v>
                </c:pt>
                <c:pt idx="171">
                  <c:v>2018-04</c:v>
                </c:pt>
                <c:pt idx="172">
                  <c:v>2018-05</c:v>
                </c:pt>
                <c:pt idx="173">
                  <c:v>2018-06</c:v>
                </c:pt>
                <c:pt idx="174">
                  <c:v>2018-07</c:v>
                </c:pt>
                <c:pt idx="175">
                  <c:v>2018-08</c:v>
                </c:pt>
                <c:pt idx="176">
                  <c:v>2018-09</c:v>
                </c:pt>
                <c:pt idx="177">
                  <c:v>2018-10</c:v>
                </c:pt>
                <c:pt idx="178">
                  <c:v>2018-11</c:v>
                </c:pt>
                <c:pt idx="179">
                  <c:v>2018-12</c:v>
                </c:pt>
                <c:pt idx="180">
                  <c:v>2019-01</c:v>
                </c:pt>
              </c:strCache>
            </c:strRef>
          </c:cat>
          <c:val>
            <c:numRef>
              <c:f>Sheet1!$C$2:$C$182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14</c:v>
                </c:pt>
                <c:pt idx="7">
                  <c:v>6</c:v>
                </c:pt>
                <c:pt idx="8">
                  <c:v>7</c:v>
                </c:pt>
                <c:pt idx="9">
                  <c:v>7</c:v>
                </c:pt>
                <c:pt idx="10">
                  <c:v>3</c:v>
                </c:pt>
                <c:pt idx="11">
                  <c:v>5</c:v>
                </c:pt>
                <c:pt idx="12">
                  <c:v>2</c:v>
                </c:pt>
                <c:pt idx="13">
                  <c:v>5</c:v>
                </c:pt>
                <c:pt idx="14">
                  <c:v>7</c:v>
                </c:pt>
                <c:pt idx="15">
                  <c:v>0</c:v>
                </c:pt>
                <c:pt idx="16">
                  <c:v>5</c:v>
                </c:pt>
                <c:pt idx="17">
                  <c:v>7</c:v>
                </c:pt>
                <c:pt idx="18">
                  <c:v>11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5</c:v>
                </c:pt>
                <c:pt idx="23">
                  <c:v>8</c:v>
                </c:pt>
                <c:pt idx="24">
                  <c:v>5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3</c:v>
                </c:pt>
                <c:pt idx="29">
                  <c:v>5</c:v>
                </c:pt>
                <c:pt idx="30">
                  <c:v>10</c:v>
                </c:pt>
                <c:pt idx="31">
                  <c:v>7</c:v>
                </c:pt>
                <c:pt idx="32">
                  <c:v>6</c:v>
                </c:pt>
                <c:pt idx="33">
                  <c:v>6</c:v>
                </c:pt>
                <c:pt idx="34">
                  <c:v>12</c:v>
                </c:pt>
                <c:pt idx="35">
                  <c:v>9</c:v>
                </c:pt>
                <c:pt idx="36">
                  <c:v>15</c:v>
                </c:pt>
                <c:pt idx="37">
                  <c:v>6</c:v>
                </c:pt>
                <c:pt idx="38">
                  <c:v>13</c:v>
                </c:pt>
                <c:pt idx="39">
                  <c:v>12</c:v>
                </c:pt>
                <c:pt idx="40">
                  <c:v>12</c:v>
                </c:pt>
                <c:pt idx="41">
                  <c:v>15</c:v>
                </c:pt>
                <c:pt idx="42">
                  <c:v>14</c:v>
                </c:pt>
                <c:pt idx="43">
                  <c:v>10</c:v>
                </c:pt>
                <c:pt idx="44">
                  <c:v>9</c:v>
                </c:pt>
                <c:pt idx="45">
                  <c:v>10</c:v>
                </c:pt>
                <c:pt idx="46">
                  <c:v>12</c:v>
                </c:pt>
                <c:pt idx="47">
                  <c:v>10</c:v>
                </c:pt>
                <c:pt idx="48">
                  <c:v>11</c:v>
                </c:pt>
                <c:pt idx="49">
                  <c:v>11</c:v>
                </c:pt>
                <c:pt idx="50">
                  <c:v>7</c:v>
                </c:pt>
                <c:pt idx="51">
                  <c:v>7</c:v>
                </c:pt>
                <c:pt idx="52">
                  <c:v>8</c:v>
                </c:pt>
                <c:pt idx="53">
                  <c:v>9</c:v>
                </c:pt>
                <c:pt idx="54">
                  <c:v>9</c:v>
                </c:pt>
                <c:pt idx="55">
                  <c:v>10</c:v>
                </c:pt>
                <c:pt idx="56">
                  <c:v>8</c:v>
                </c:pt>
                <c:pt idx="57">
                  <c:v>7</c:v>
                </c:pt>
                <c:pt idx="58">
                  <c:v>9</c:v>
                </c:pt>
                <c:pt idx="59">
                  <c:v>7</c:v>
                </c:pt>
                <c:pt idx="60">
                  <c:v>7</c:v>
                </c:pt>
                <c:pt idx="61">
                  <c:v>9</c:v>
                </c:pt>
                <c:pt idx="62">
                  <c:v>8</c:v>
                </c:pt>
                <c:pt idx="63">
                  <c:v>7</c:v>
                </c:pt>
                <c:pt idx="64">
                  <c:v>8</c:v>
                </c:pt>
                <c:pt idx="65">
                  <c:v>7</c:v>
                </c:pt>
                <c:pt idx="66">
                  <c:v>5</c:v>
                </c:pt>
                <c:pt idx="67">
                  <c:v>8</c:v>
                </c:pt>
                <c:pt idx="68">
                  <c:v>7</c:v>
                </c:pt>
                <c:pt idx="69">
                  <c:v>8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7</c:v>
                </c:pt>
                <c:pt idx="74">
                  <c:v>4</c:v>
                </c:pt>
                <c:pt idx="75">
                  <c:v>8</c:v>
                </c:pt>
                <c:pt idx="76">
                  <c:v>5</c:v>
                </c:pt>
                <c:pt idx="77">
                  <c:v>4</c:v>
                </c:pt>
                <c:pt idx="78">
                  <c:v>5</c:v>
                </c:pt>
                <c:pt idx="79">
                  <c:v>5</c:v>
                </c:pt>
                <c:pt idx="80">
                  <c:v>5</c:v>
                </c:pt>
                <c:pt idx="81">
                  <c:v>6</c:v>
                </c:pt>
                <c:pt idx="82">
                  <c:v>5</c:v>
                </c:pt>
                <c:pt idx="83">
                  <c:v>4</c:v>
                </c:pt>
                <c:pt idx="84">
                  <c:v>3</c:v>
                </c:pt>
                <c:pt idx="85">
                  <c:v>5</c:v>
                </c:pt>
                <c:pt idx="86">
                  <c:v>4</c:v>
                </c:pt>
                <c:pt idx="87">
                  <c:v>4</c:v>
                </c:pt>
                <c:pt idx="88">
                  <c:v>3</c:v>
                </c:pt>
                <c:pt idx="89">
                  <c:v>6</c:v>
                </c:pt>
                <c:pt idx="90">
                  <c:v>4</c:v>
                </c:pt>
                <c:pt idx="91">
                  <c:v>3</c:v>
                </c:pt>
                <c:pt idx="92">
                  <c:v>4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3</c:v>
                </c:pt>
                <c:pt idx="102">
                  <c:v>2</c:v>
                </c:pt>
                <c:pt idx="103">
                  <c:v>1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0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0</c:v>
                </c:pt>
                <c:pt idx="122">
                  <c:v>0</c:v>
                </c:pt>
                <c:pt idx="123">
                  <c:v>1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1</c:v>
                </c:pt>
                <c:pt idx="128">
                  <c:v>1</c:v>
                </c:pt>
                <c:pt idx="129">
                  <c:v>0</c:v>
                </c:pt>
                <c:pt idx="130">
                  <c:v>0</c:v>
                </c:pt>
                <c:pt idx="131">
                  <c:v>1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D3-4576-947A-6B9B32DBE2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FPS Creator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Sheet1!$A$2:$A$182</c:f>
              <c:strCache>
                <c:ptCount val="181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  <c:pt idx="166">
                  <c:v>2017-11</c:v>
                </c:pt>
                <c:pt idx="167">
                  <c:v>2017-12</c:v>
                </c:pt>
                <c:pt idx="168">
                  <c:v>2018-01</c:v>
                </c:pt>
                <c:pt idx="169">
                  <c:v>2018-02</c:v>
                </c:pt>
                <c:pt idx="170">
                  <c:v>2018-03</c:v>
                </c:pt>
                <c:pt idx="171">
                  <c:v>2018-04</c:v>
                </c:pt>
                <c:pt idx="172">
                  <c:v>2018-05</c:v>
                </c:pt>
                <c:pt idx="173">
                  <c:v>2018-06</c:v>
                </c:pt>
                <c:pt idx="174">
                  <c:v>2018-07</c:v>
                </c:pt>
                <c:pt idx="175">
                  <c:v>2018-08</c:v>
                </c:pt>
                <c:pt idx="176">
                  <c:v>2018-09</c:v>
                </c:pt>
                <c:pt idx="177">
                  <c:v>2018-10</c:v>
                </c:pt>
                <c:pt idx="178">
                  <c:v>2018-11</c:v>
                </c:pt>
                <c:pt idx="179">
                  <c:v>2018-12</c:v>
                </c:pt>
                <c:pt idx="180">
                  <c:v>2019-01</c:v>
                </c:pt>
              </c:strCache>
            </c:strRef>
          </c:cat>
          <c:val>
            <c:numRef>
              <c:f>Sheet1!$D$2:$D$182</c:f>
              <c:numCache>
                <c:formatCode>General</c:formatCode>
                <c:ptCount val="181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6</c:v>
                </c:pt>
                <c:pt idx="8">
                  <c:v>4</c:v>
                </c:pt>
                <c:pt idx="9">
                  <c:v>3</c:v>
                </c:pt>
                <c:pt idx="10">
                  <c:v>5</c:v>
                </c:pt>
                <c:pt idx="11">
                  <c:v>3</c:v>
                </c:pt>
                <c:pt idx="12">
                  <c:v>7</c:v>
                </c:pt>
                <c:pt idx="13">
                  <c:v>14</c:v>
                </c:pt>
                <c:pt idx="14">
                  <c:v>20</c:v>
                </c:pt>
                <c:pt idx="15">
                  <c:v>19</c:v>
                </c:pt>
                <c:pt idx="16">
                  <c:v>25</c:v>
                </c:pt>
                <c:pt idx="17">
                  <c:v>14</c:v>
                </c:pt>
                <c:pt idx="18">
                  <c:v>14</c:v>
                </c:pt>
                <c:pt idx="19">
                  <c:v>23</c:v>
                </c:pt>
                <c:pt idx="20">
                  <c:v>53</c:v>
                </c:pt>
                <c:pt idx="21">
                  <c:v>46</c:v>
                </c:pt>
                <c:pt idx="22">
                  <c:v>43</c:v>
                </c:pt>
                <c:pt idx="23">
                  <c:v>64</c:v>
                </c:pt>
                <c:pt idx="24">
                  <c:v>84</c:v>
                </c:pt>
                <c:pt idx="25">
                  <c:v>100</c:v>
                </c:pt>
                <c:pt idx="26">
                  <c:v>84</c:v>
                </c:pt>
                <c:pt idx="27">
                  <c:v>62</c:v>
                </c:pt>
                <c:pt idx="28">
                  <c:v>55</c:v>
                </c:pt>
                <c:pt idx="29">
                  <c:v>85</c:v>
                </c:pt>
                <c:pt idx="30">
                  <c:v>87</c:v>
                </c:pt>
                <c:pt idx="31">
                  <c:v>61</c:v>
                </c:pt>
                <c:pt idx="32">
                  <c:v>60</c:v>
                </c:pt>
                <c:pt idx="33">
                  <c:v>60</c:v>
                </c:pt>
                <c:pt idx="34">
                  <c:v>65</c:v>
                </c:pt>
                <c:pt idx="35">
                  <c:v>74</c:v>
                </c:pt>
                <c:pt idx="36">
                  <c:v>62</c:v>
                </c:pt>
                <c:pt idx="37">
                  <c:v>81</c:v>
                </c:pt>
                <c:pt idx="38">
                  <c:v>53</c:v>
                </c:pt>
                <c:pt idx="39">
                  <c:v>63</c:v>
                </c:pt>
                <c:pt idx="40">
                  <c:v>65</c:v>
                </c:pt>
                <c:pt idx="41">
                  <c:v>67</c:v>
                </c:pt>
                <c:pt idx="42">
                  <c:v>75</c:v>
                </c:pt>
                <c:pt idx="43">
                  <c:v>87</c:v>
                </c:pt>
                <c:pt idx="44">
                  <c:v>79</c:v>
                </c:pt>
                <c:pt idx="45">
                  <c:v>76</c:v>
                </c:pt>
                <c:pt idx="46">
                  <c:v>73</c:v>
                </c:pt>
                <c:pt idx="47">
                  <c:v>75</c:v>
                </c:pt>
                <c:pt idx="48">
                  <c:v>76</c:v>
                </c:pt>
                <c:pt idx="49">
                  <c:v>76</c:v>
                </c:pt>
                <c:pt idx="50">
                  <c:v>69</c:v>
                </c:pt>
                <c:pt idx="51">
                  <c:v>63</c:v>
                </c:pt>
                <c:pt idx="52">
                  <c:v>66</c:v>
                </c:pt>
                <c:pt idx="53">
                  <c:v>78</c:v>
                </c:pt>
                <c:pt idx="54">
                  <c:v>80</c:v>
                </c:pt>
                <c:pt idx="55">
                  <c:v>77</c:v>
                </c:pt>
                <c:pt idx="56">
                  <c:v>65</c:v>
                </c:pt>
                <c:pt idx="57">
                  <c:v>61</c:v>
                </c:pt>
                <c:pt idx="58">
                  <c:v>62</c:v>
                </c:pt>
                <c:pt idx="59">
                  <c:v>73</c:v>
                </c:pt>
                <c:pt idx="60">
                  <c:v>66</c:v>
                </c:pt>
                <c:pt idx="61">
                  <c:v>71</c:v>
                </c:pt>
                <c:pt idx="62">
                  <c:v>69</c:v>
                </c:pt>
                <c:pt idx="63">
                  <c:v>54</c:v>
                </c:pt>
                <c:pt idx="64">
                  <c:v>60</c:v>
                </c:pt>
                <c:pt idx="65">
                  <c:v>61</c:v>
                </c:pt>
                <c:pt idx="66">
                  <c:v>65</c:v>
                </c:pt>
                <c:pt idx="67">
                  <c:v>63</c:v>
                </c:pt>
                <c:pt idx="68">
                  <c:v>60</c:v>
                </c:pt>
                <c:pt idx="69">
                  <c:v>52</c:v>
                </c:pt>
                <c:pt idx="70">
                  <c:v>57</c:v>
                </c:pt>
                <c:pt idx="71">
                  <c:v>65</c:v>
                </c:pt>
                <c:pt idx="72">
                  <c:v>58</c:v>
                </c:pt>
                <c:pt idx="73">
                  <c:v>60</c:v>
                </c:pt>
                <c:pt idx="74">
                  <c:v>53</c:v>
                </c:pt>
                <c:pt idx="75">
                  <c:v>53</c:v>
                </c:pt>
                <c:pt idx="76">
                  <c:v>49</c:v>
                </c:pt>
                <c:pt idx="77">
                  <c:v>49</c:v>
                </c:pt>
                <c:pt idx="78">
                  <c:v>44</c:v>
                </c:pt>
                <c:pt idx="79">
                  <c:v>48</c:v>
                </c:pt>
                <c:pt idx="80">
                  <c:v>38</c:v>
                </c:pt>
                <c:pt idx="81">
                  <c:v>35</c:v>
                </c:pt>
                <c:pt idx="82">
                  <c:v>39</c:v>
                </c:pt>
                <c:pt idx="83">
                  <c:v>41</c:v>
                </c:pt>
                <c:pt idx="84">
                  <c:v>36</c:v>
                </c:pt>
                <c:pt idx="85">
                  <c:v>39</c:v>
                </c:pt>
                <c:pt idx="86">
                  <c:v>38</c:v>
                </c:pt>
                <c:pt idx="87">
                  <c:v>35</c:v>
                </c:pt>
                <c:pt idx="88">
                  <c:v>33</c:v>
                </c:pt>
                <c:pt idx="89">
                  <c:v>36</c:v>
                </c:pt>
                <c:pt idx="90">
                  <c:v>35</c:v>
                </c:pt>
                <c:pt idx="91">
                  <c:v>37</c:v>
                </c:pt>
                <c:pt idx="92">
                  <c:v>29</c:v>
                </c:pt>
                <c:pt idx="93">
                  <c:v>28</c:v>
                </c:pt>
                <c:pt idx="94">
                  <c:v>33</c:v>
                </c:pt>
                <c:pt idx="95">
                  <c:v>29</c:v>
                </c:pt>
                <c:pt idx="96">
                  <c:v>30</c:v>
                </c:pt>
                <c:pt idx="97">
                  <c:v>27</c:v>
                </c:pt>
                <c:pt idx="98">
                  <c:v>26</c:v>
                </c:pt>
                <c:pt idx="99">
                  <c:v>27</c:v>
                </c:pt>
                <c:pt idx="100">
                  <c:v>28</c:v>
                </c:pt>
                <c:pt idx="101">
                  <c:v>26</c:v>
                </c:pt>
                <c:pt idx="102">
                  <c:v>23</c:v>
                </c:pt>
                <c:pt idx="103">
                  <c:v>25</c:v>
                </c:pt>
                <c:pt idx="104">
                  <c:v>26</c:v>
                </c:pt>
                <c:pt idx="105">
                  <c:v>22</c:v>
                </c:pt>
                <c:pt idx="106">
                  <c:v>25</c:v>
                </c:pt>
                <c:pt idx="107">
                  <c:v>22</c:v>
                </c:pt>
                <c:pt idx="108">
                  <c:v>25</c:v>
                </c:pt>
                <c:pt idx="109">
                  <c:v>21</c:v>
                </c:pt>
                <c:pt idx="110">
                  <c:v>21</c:v>
                </c:pt>
                <c:pt idx="111">
                  <c:v>22</c:v>
                </c:pt>
                <c:pt idx="112">
                  <c:v>23</c:v>
                </c:pt>
                <c:pt idx="113">
                  <c:v>20</c:v>
                </c:pt>
                <c:pt idx="114">
                  <c:v>24</c:v>
                </c:pt>
                <c:pt idx="115">
                  <c:v>21</c:v>
                </c:pt>
                <c:pt idx="116">
                  <c:v>17</c:v>
                </c:pt>
                <c:pt idx="117">
                  <c:v>19</c:v>
                </c:pt>
                <c:pt idx="118">
                  <c:v>19</c:v>
                </c:pt>
                <c:pt idx="119">
                  <c:v>19</c:v>
                </c:pt>
                <c:pt idx="120">
                  <c:v>18</c:v>
                </c:pt>
                <c:pt idx="121">
                  <c:v>19</c:v>
                </c:pt>
                <c:pt idx="122">
                  <c:v>17</c:v>
                </c:pt>
                <c:pt idx="123">
                  <c:v>16</c:v>
                </c:pt>
                <c:pt idx="124">
                  <c:v>16</c:v>
                </c:pt>
                <c:pt idx="125">
                  <c:v>16</c:v>
                </c:pt>
                <c:pt idx="126">
                  <c:v>16</c:v>
                </c:pt>
                <c:pt idx="127">
                  <c:v>16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14</c:v>
                </c:pt>
                <c:pt idx="132">
                  <c:v>13</c:v>
                </c:pt>
                <c:pt idx="133">
                  <c:v>12</c:v>
                </c:pt>
                <c:pt idx="134">
                  <c:v>12</c:v>
                </c:pt>
                <c:pt idx="135">
                  <c:v>8</c:v>
                </c:pt>
                <c:pt idx="136">
                  <c:v>18</c:v>
                </c:pt>
                <c:pt idx="137">
                  <c:v>11</c:v>
                </c:pt>
                <c:pt idx="138">
                  <c:v>9</c:v>
                </c:pt>
                <c:pt idx="139">
                  <c:v>10</c:v>
                </c:pt>
                <c:pt idx="140">
                  <c:v>9</c:v>
                </c:pt>
                <c:pt idx="141">
                  <c:v>9</c:v>
                </c:pt>
                <c:pt idx="142">
                  <c:v>8</c:v>
                </c:pt>
                <c:pt idx="143">
                  <c:v>9</c:v>
                </c:pt>
                <c:pt idx="144">
                  <c:v>9</c:v>
                </c:pt>
                <c:pt idx="145">
                  <c:v>10</c:v>
                </c:pt>
                <c:pt idx="146">
                  <c:v>8</c:v>
                </c:pt>
                <c:pt idx="147">
                  <c:v>8</c:v>
                </c:pt>
                <c:pt idx="148">
                  <c:v>8</c:v>
                </c:pt>
                <c:pt idx="149">
                  <c:v>8</c:v>
                </c:pt>
                <c:pt idx="150">
                  <c:v>7</c:v>
                </c:pt>
                <c:pt idx="151">
                  <c:v>7</c:v>
                </c:pt>
                <c:pt idx="152">
                  <c:v>7</c:v>
                </c:pt>
                <c:pt idx="153">
                  <c:v>5</c:v>
                </c:pt>
                <c:pt idx="154">
                  <c:v>5</c:v>
                </c:pt>
                <c:pt idx="155">
                  <c:v>6</c:v>
                </c:pt>
                <c:pt idx="156">
                  <c:v>7</c:v>
                </c:pt>
                <c:pt idx="157">
                  <c:v>7</c:v>
                </c:pt>
                <c:pt idx="158">
                  <c:v>8</c:v>
                </c:pt>
                <c:pt idx="159">
                  <c:v>6</c:v>
                </c:pt>
                <c:pt idx="160">
                  <c:v>5</c:v>
                </c:pt>
                <c:pt idx="161">
                  <c:v>4</c:v>
                </c:pt>
                <c:pt idx="162">
                  <c:v>6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5</c:v>
                </c:pt>
                <c:pt idx="168">
                  <c:v>4</c:v>
                </c:pt>
                <c:pt idx="169">
                  <c:v>4</c:v>
                </c:pt>
                <c:pt idx="170">
                  <c:v>4</c:v>
                </c:pt>
                <c:pt idx="171">
                  <c:v>4</c:v>
                </c:pt>
                <c:pt idx="172">
                  <c:v>3</c:v>
                </c:pt>
                <c:pt idx="173">
                  <c:v>3</c:v>
                </c:pt>
                <c:pt idx="174">
                  <c:v>4</c:v>
                </c:pt>
                <c:pt idx="175">
                  <c:v>4</c:v>
                </c:pt>
                <c:pt idx="176">
                  <c:v>4</c:v>
                </c:pt>
                <c:pt idx="177">
                  <c:v>3</c:v>
                </c:pt>
                <c:pt idx="178">
                  <c:v>3</c:v>
                </c:pt>
                <c:pt idx="179">
                  <c:v>3</c:v>
                </c:pt>
                <c:pt idx="18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D3-4576-947A-6B9B32DBE2C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Reality Factory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Sheet1!$A$2:$A$182</c:f>
              <c:strCache>
                <c:ptCount val="181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  <c:pt idx="166">
                  <c:v>2017-11</c:v>
                </c:pt>
                <c:pt idx="167">
                  <c:v>2017-12</c:v>
                </c:pt>
                <c:pt idx="168">
                  <c:v>2018-01</c:v>
                </c:pt>
                <c:pt idx="169">
                  <c:v>2018-02</c:v>
                </c:pt>
                <c:pt idx="170">
                  <c:v>2018-03</c:v>
                </c:pt>
                <c:pt idx="171">
                  <c:v>2018-04</c:v>
                </c:pt>
                <c:pt idx="172">
                  <c:v>2018-05</c:v>
                </c:pt>
                <c:pt idx="173">
                  <c:v>2018-06</c:v>
                </c:pt>
                <c:pt idx="174">
                  <c:v>2018-07</c:v>
                </c:pt>
                <c:pt idx="175">
                  <c:v>2018-08</c:v>
                </c:pt>
                <c:pt idx="176">
                  <c:v>2018-09</c:v>
                </c:pt>
                <c:pt idx="177">
                  <c:v>2018-10</c:v>
                </c:pt>
                <c:pt idx="178">
                  <c:v>2018-11</c:v>
                </c:pt>
                <c:pt idx="179">
                  <c:v>2018-12</c:v>
                </c:pt>
                <c:pt idx="180">
                  <c:v>2019-01</c:v>
                </c:pt>
              </c:strCache>
            </c:strRef>
          </c:cat>
          <c:val>
            <c:numRef>
              <c:f>Sheet1!$E$2:$E$182</c:f>
              <c:numCache>
                <c:formatCode>General</c:formatCode>
                <c:ptCount val="181"/>
                <c:pt idx="0">
                  <c:v>9</c:v>
                </c:pt>
                <c:pt idx="1">
                  <c:v>29</c:v>
                </c:pt>
                <c:pt idx="2">
                  <c:v>7</c:v>
                </c:pt>
                <c:pt idx="3">
                  <c:v>19</c:v>
                </c:pt>
                <c:pt idx="4">
                  <c:v>7</c:v>
                </c:pt>
                <c:pt idx="5">
                  <c:v>7</c:v>
                </c:pt>
                <c:pt idx="6">
                  <c:v>12</c:v>
                </c:pt>
                <c:pt idx="7">
                  <c:v>7</c:v>
                </c:pt>
                <c:pt idx="8">
                  <c:v>9</c:v>
                </c:pt>
                <c:pt idx="9">
                  <c:v>20</c:v>
                </c:pt>
                <c:pt idx="10">
                  <c:v>9</c:v>
                </c:pt>
                <c:pt idx="11">
                  <c:v>10</c:v>
                </c:pt>
                <c:pt idx="12">
                  <c:v>10</c:v>
                </c:pt>
                <c:pt idx="13">
                  <c:v>3</c:v>
                </c:pt>
                <c:pt idx="14">
                  <c:v>8</c:v>
                </c:pt>
                <c:pt idx="15">
                  <c:v>7</c:v>
                </c:pt>
                <c:pt idx="16">
                  <c:v>10</c:v>
                </c:pt>
                <c:pt idx="17">
                  <c:v>7</c:v>
                </c:pt>
                <c:pt idx="18">
                  <c:v>7</c:v>
                </c:pt>
                <c:pt idx="19">
                  <c:v>10</c:v>
                </c:pt>
                <c:pt idx="20">
                  <c:v>9</c:v>
                </c:pt>
                <c:pt idx="21">
                  <c:v>10</c:v>
                </c:pt>
                <c:pt idx="22">
                  <c:v>6</c:v>
                </c:pt>
                <c:pt idx="23">
                  <c:v>6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3</c:v>
                </c:pt>
                <c:pt idx="28">
                  <c:v>10</c:v>
                </c:pt>
                <c:pt idx="29">
                  <c:v>6</c:v>
                </c:pt>
                <c:pt idx="30">
                  <c:v>4</c:v>
                </c:pt>
                <c:pt idx="31">
                  <c:v>9</c:v>
                </c:pt>
                <c:pt idx="32">
                  <c:v>8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9</c:v>
                </c:pt>
                <c:pt idx="38">
                  <c:v>8</c:v>
                </c:pt>
                <c:pt idx="39">
                  <c:v>7</c:v>
                </c:pt>
                <c:pt idx="40">
                  <c:v>7</c:v>
                </c:pt>
                <c:pt idx="41">
                  <c:v>5</c:v>
                </c:pt>
                <c:pt idx="42">
                  <c:v>5</c:v>
                </c:pt>
                <c:pt idx="43">
                  <c:v>6</c:v>
                </c:pt>
                <c:pt idx="44">
                  <c:v>7</c:v>
                </c:pt>
                <c:pt idx="45">
                  <c:v>6</c:v>
                </c:pt>
                <c:pt idx="46">
                  <c:v>7</c:v>
                </c:pt>
                <c:pt idx="47">
                  <c:v>7</c:v>
                </c:pt>
                <c:pt idx="48">
                  <c:v>6</c:v>
                </c:pt>
                <c:pt idx="49">
                  <c:v>5</c:v>
                </c:pt>
                <c:pt idx="50">
                  <c:v>6</c:v>
                </c:pt>
                <c:pt idx="51">
                  <c:v>6</c:v>
                </c:pt>
                <c:pt idx="52">
                  <c:v>5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5</c:v>
                </c:pt>
                <c:pt idx="57">
                  <c:v>4</c:v>
                </c:pt>
                <c:pt idx="58">
                  <c:v>3</c:v>
                </c:pt>
                <c:pt idx="59">
                  <c:v>7</c:v>
                </c:pt>
                <c:pt idx="60">
                  <c:v>7</c:v>
                </c:pt>
                <c:pt idx="61">
                  <c:v>5</c:v>
                </c:pt>
                <c:pt idx="62">
                  <c:v>4</c:v>
                </c:pt>
                <c:pt idx="63">
                  <c:v>7</c:v>
                </c:pt>
                <c:pt idx="64">
                  <c:v>6</c:v>
                </c:pt>
                <c:pt idx="65">
                  <c:v>7</c:v>
                </c:pt>
                <c:pt idx="66">
                  <c:v>6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3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5</c:v>
                </c:pt>
                <c:pt idx="79">
                  <c:v>5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3</c:v>
                </c:pt>
                <c:pt idx="86">
                  <c:v>4</c:v>
                </c:pt>
                <c:pt idx="87">
                  <c:v>3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3</c:v>
                </c:pt>
                <c:pt idx="92">
                  <c:v>2</c:v>
                </c:pt>
                <c:pt idx="93">
                  <c:v>2</c:v>
                </c:pt>
                <c:pt idx="94">
                  <c:v>4</c:v>
                </c:pt>
                <c:pt idx="95">
                  <c:v>4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2</c:v>
                </c:pt>
                <c:pt idx="106">
                  <c:v>3</c:v>
                </c:pt>
                <c:pt idx="107">
                  <c:v>2</c:v>
                </c:pt>
                <c:pt idx="108">
                  <c:v>1</c:v>
                </c:pt>
                <c:pt idx="109">
                  <c:v>2</c:v>
                </c:pt>
                <c:pt idx="110">
                  <c:v>3</c:v>
                </c:pt>
                <c:pt idx="111">
                  <c:v>3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1</c:v>
                </c:pt>
                <c:pt idx="126">
                  <c:v>1</c:v>
                </c:pt>
                <c:pt idx="127">
                  <c:v>2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1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1</c:v>
                </c:pt>
                <c:pt idx="140">
                  <c:v>2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2</c:v>
                </c:pt>
                <c:pt idx="157">
                  <c:v>2</c:v>
                </c:pt>
                <c:pt idx="158">
                  <c:v>1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1</c:v>
                </c:pt>
                <c:pt idx="163">
                  <c:v>1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D3-4576-947A-6B9B32DBE2C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Silent Walk fps creator 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Sheet1!$A$2:$A$182</c:f>
              <c:strCache>
                <c:ptCount val="181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  <c:pt idx="166">
                  <c:v>2017-11</c:v>
                </c:pt>
                <c:pt idx="167">
                  <c:v>2017-12</c:v>
                </c:pt>
                <c:pt idx="168">
                  <c:v>2018-01</c:v>
                </c:pt>
                <c:pt idx="169">
                  <c:v>2018-02</c:v>
                </c:pt>
                <c:pt idx="170">
                  <c:v>2018-03</c:v>
                </c:pt>
                <c:pt idx="171">
                  <c:v>2018-04</c:v>
                </c:pt>
                <c:pt idx="172">
                  <c:v>2018-05</c:v>
                </c:pt>
                <c:pt idx="173">
                  <c:v>2018-06</c:v>
                </c:pt>
                <c:pt idx="174">
                  <c:v>2018-07</c:v>
                </c:pt>
                <c:pt idx="175">
                  <c:v>2018-08</c:v>
                </c:pt>
                <c:pt idx="176">
                  <c:v>2018-09</c:v>
                </c:pt>
                <c:pt idx="177">
                  <c:v>2018-10</c:v>
                </c:pt>
                <c:pt idx="178">
                  <c:v>2018-11</c:v>
                </c:pt>
                <c:pt idx="179">
                  <c:v>2018-12</c:v>
                </c:pt>
                <c:pt idx="180">
                  <c:v>2019-01</c:v>
                </c:pt>
              </c:strCache>
            </c:strRef>
          </c:cat>
          <c:val>
            <c:numRef>
              <c:f>Sheet1!$F$2:$F$182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1</c:v>
                </c:pt>
                <c:pt idx="62">
                  <c:v>0</c:v>
                </c:pt>
                <c:pt idx="63">
                  <c:v>0</c:v>
                </c:pt>
                <c:pt idx="64">
                  <c:v>1</c:v>
                </c:pt>
                <c:pt idx="65">
                  <c:v>0</c:v>
                </c:pt>
                <c:pt idx="66">
                  <c:v>1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</c:v>
                </c:pt>
                <c:pt idx="79">
                  <c:v>1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D3-4576-947A-6B9B32DBE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824872"/>
        <c:axId val="312820608"/>
      </c:lineChart>
      <c:catAx>
        <c:axId val="312824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12820608"/>
        <c:crosses val="autoZero"/>
        <c:auto val="1"/>
        <c:lblAlgn val="ctr"/>
        <c:lblOffset val="100"/>
        <c:noMultiLvlLbl val="0"/>
      </c:catAx>
      <c:valAx>
        <c:axId val="31282060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12824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Popularidad</a:t>
            </a:r>
            <a:r>
              <a:rPr lang="es-MX" baseline="0" dirty="0"/>
              <a:t> de términos</a:t>
            </a:r>
            <a:endParaRPr lang="es-MX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Make 2d game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Sheet1!$A$2:$A$38</c:f>
              <c:strCache>
                <c:ptCount val="37"/>
                <c:pt idx="0">
                  <c:v>2016-01</c:v>
                </c:pt>
                <c:pt idx="1">
                  <c:v>2016-02</c:v>
                </c:pt>
                <c:pt idx="2">
                  <c:v>2016-03</c:v>
                </c:pt>
                <c:pt idx="3">
                  <c:v>2016-04</c:v>
                </c:pt>
                <c:pt idx="4">
                  <c:v>2016-05</c:v>
                </c:pt>
                <c:pt idx="5">
                  <c:v>2016-06</c:v>
                </c:pt>
                <c:pt idx="6">
                  <c:v>2016-07</c:v>
                </c:pt>
                <c:pt idx="7">
                  <c:v>2016-08</c:v>
                </c:pt>
                <c:pt idx="8">
                  <c:v>2016-09</c:v>
                </c:pt>
                <c:pt idx="9">
                  <c:v>2016-10</c:v>
                </c:pt>
                <c:pt idx="10">
                  <c:v>2016-11</c:v>
                </c:pt>
                <c:pt idx="11">
                  <c:v>2016-12</c:v>
                </c:pt>
                <c:pt idx="12">
                  <c:v>2017-01</c:v>
                </c:pt>
                <c:pt idx="13">
                  <c:v>2017-02</c:v>
                </c:pt>
                <c:pt idx="14">
                  <c:v>2017-03</c:v>
                </c:pt>
                <c:pt idx="15">
                  <c:v>2017-04</c:v>
                </c:pt>
                <c:pt idx="16">
                  <c:v>2017-05</c:v>
                </c:pt>
                <c:pt idx="17">
                  <c:v>2017-06</c:v>
                </c:pt>
                <c:pt idx="18">
                  <c:v>2017-07</c:v>
                </c:pt>
                <c:pt idx="19">
                  <c:v>2017-08</c:v>
                </c:pt>
                <c:pt idx="20">
                  <c:v>2017-09</c:v>
                </c:pt>
                <c:pt idx="21">
                  <c:v>2017-10</c:v>
                </c:pt>
                <c:pt idx="22">
                  <c:v>2017-11</c:v>
                </c:pt>
                <c:pt idx="23">
                  <c:v>2017-12</c:v>
                </c:pt>
                <c:pt idx="24">
                  <c:v>2018-01</c:v>
                </c:pt>
                <c:pt idx="25">
                  <c:v>2018-02</c:v>
                </c:pt>
                <c:pt idx="26">
                  <c:v>2018-03</c:v>
                </c:pt>
                <c:pt idx="27">
                  <c:v>2018-04</c:v>
                </c:pt>
                <c:pt idx="28">
                  <c:v>2018-05</c:v>
                </c:pt>
                <c:pt idx="29">
                  <c:v>2018-06</c:v>
                </c:pt>
                <c:pt idx="30">
                  <c:v>2018-07</c:v>
                </c:pt>
                <c:pt idx="31">
                  <c:v>2018-08</c:v>
                </c:pt>
                <c:pt idx="32">
                  <c:v>2018-09</c:v>
                </c:pt>
                <c:pt idx="33">
                  <c:v>2018-10</c:v>
                </c:pt>
                <c:pt idx="34">
                  <c:v>2018-11</c:v>
                </c:pt>
                <c:pt idx="35">
                  <c:v>2018-12</c:v>
                </c:pt>
                <c:pt idx="36">
                  <c:v>2019-01</c:v>
                </c:pt>
              </c:strCache>
            </c:strRef>
          </c:cat>
          <c:val>
            <c:numRef>
              <c:f>Sheet1!$D$2:$D$38</c:f>
              <c:numCache>
                <c:formatCode>General</c:formatCode>
                <c:ptCount val="37"/>
                <c:pt idx="0">
                  <c:v>60</c:v>
                </c:pt>
                <c:pt idx="1">
                  <c:v>56</c:v>
                </c:pt>
                <c:pt idx="2">
                  <c:v>60</c:v>
                </c:pt>
                <c:pt idx="3">
                  <c:v>62</c:v>
                </c:pt>
                <c:pt idx="4">
                  <c:v>64</c:v>
                </c:pt>
                <c:pt idx="5">
                  <c:v>46</c:v>
                </c:pt>
                <c:pt idx="6">
                  <c:v>40</c:v>
                </c:pt>
                <c:pt idx="7">
                  <c:v>58</c:v>
                </c:pt>
                <c:pt idx="8">
                  <c:v>48</c:v>
                </c:pt>
                <c:pt idx="9">
                  <c:v>46</c:v>
                </c:pt>
                <c:pt idx="10">
                  <c:v>52</c:v>
                </c:pt>
                <c:pt idx="11">
                  <c:v>46</c:v>
                </c:pt>
                <c:pt idx="12">
                  <c:v>60</c:v>
                </c:pt>
                <c:pt idx="13">
                  <c:v>56</c:v>
                </c:pt>
                <c:pt idx="14">
                  <c:v>58</c:v>
                </c:pt>
                <c:pt idx="15">
                  <c:v>46</c:v>
                </c:pt>
                <c:pt idx="16">
                  <c:v>50</c:v>
                </c:pt>
                <c:pt idx="17">
                  <c:v>42</c:v>
                </c:pt>
                <c:pt idx="18">
                  <c:v>38</c:v>
                </c:pt>
                <c:pt idx="19">
                  <c:v>38</c:v>
                </c:pt>
                <c:pt idx="20">
                  <c:v>34</c:v>
                </c:pt>
                <c:pt idx="21">
                  <c:v>36</c:v>
                </c:pt>
                <c:pt idx="22">
                  <c:v>36</c:v>
                </c:pt>
                <c:pt idx="23">
                  <c:v>46</c:v>
                </c:pt>
                <c:pt idx="24">
                  <c:v>42</c:v>
                </c:pt>
                <c:pt idx="25">
                  <c:v>40</c:v>
                </c:pt>
                <c:pt idx="26">
                  <c:v>44</c:v>
                </c:pt>
                <c:pt idx="27">
                  <c:v>36</c:v>
                </c:pt>
                <c:pt idx="28">
                  <c:v>38</c:v>
                </c:pt>
                <c:pt idx="29">
                  <c:v>38</c:v>
                </c:pt>
                <c:pt idx="30">
                  <c:v>34</c:v>
                </c:pt>
                <c:pt idx="31">
                  <c:v>34</c:v>
                </c:pt>
                <c:pt idx="32">
                  <c:v>38</c:v>
                </c:pt>
                <c:pt idx="33">
                  <c:v>38</c:v>
                </c:pt>
                <c:pt idx="34">
                  <c:v>42</c:v>
                </c:pt>
                <c:pt idx="35">
                  <c:v>32</c:v>
                </c:pt>
                <c:pt idx="36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D2-4806-9FEF-5C087051DD5C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Make 3d game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Sheet1!$A$2:$A$38</c:f>
              <c:strCache>
                <c:ptCount val="37"/>
                <c:pt idx="0">
                  <c:v>2016-01</c:v>
                </c:pt>
                <c:pt idx="1">
                  <c:v>2016-02</c:v>
                </c:pt>
                <c:pt idx="2">
                  <c:v>2016-03</c:v>
                </c:pt>
                <c:pt idx="3">
                  <c:v>2016-04</c:v>
                </c:pt>
                <c:pt idx="4">
                  <c:v>2016-05</c:v>
                </c:pt>
                <c:pt idx="5">
                  <c:v>2016-06</c:v>
                </c:pt>
                <c:pt idx="6">
                  <c:v>2016-07</c:v>
                </c:pt>
                <c:pt idx="7">
                  <c:v>2016-08</c:v>
                </c:pt>
                <c:pt idx="8">
                  <c:v>2016-09</c:v>
                </c:pt>
                <c:pt idx="9">
                  <c:v>2016-10</c:v>
                </c:pt>
                <c:pt idx="10">
                  <c:v>2016-11</c:v>
                </c:pt>
                <c:pt idx="11">
                  <c:v>2016-12</c:v>
                </c:pt>
                <c:pt idx="12">
                  <c:v>2017-01</c:v>
                </c:pt>
                <c:pt idx="13">
                  <c:v>2017-02</c:v>
                </c:pt>
                <c:pt idx="14">
                  <c:v>2017-03</c:v>
                </c:pt>
                <c:pt idx="15">
                  <c:v>2017-04</c:v>
                </c:pt>
                <c:pt idx="16">
                  <c:v>2017-05</c:v>
                </c:pt>
                <c:pt idx="17">
                  <c:v>2017-06</c:v>
                </c:pt>
                <c:pt idx="18">
                  <c:v>2017-07</c:v>
                </c:pt>
                <c:pt idx="19">
                  <c:v>2017-08</c:v>
                </c:pt>
                <c:pt idx="20">
                  <c:v>2017-09</c:v>
                </c:pt>
                <c:pt idx="21">
                  <c:v>2017-10</c:v>
                </c:pt>
                <c:pt idx="22">
                  <c:v>2017-11</c:v>
                </c:pt>
                <c:pt idx="23">
                  <c:v>2017-12</c:v>
                </c:pt>
                <c:pt idx="24">
                  <c:v>2018-01</c:v>
                </c:pt>
                <c:pt idx="25">
                  <c:v>2018-02</c:v>
                </c:pt>
                <c:pt idx="26">
                  <c:v>2018-03</c:v>
                </c:pt>
                <c:pt idx="27">
                  <c:v>2018-04</c:v>
                </c:pt>
                <c:pt idx="28">
                  <c:v>2018-05</c:v>
                </c:pt>
                <c:pt idx="29">
                  <c:v>2018-06</c:v>
                </c:pt>
                <c:pt idx="30">
                  <c:v>2018-07</c:v>
                </c:pt>
                <c:pt idx="31">
                  <c:v>2018-08</c:v>
                </c:pt>
                <c:pt idx="32">
                  <c:v>2018-09</c:v>
                </c:pt>
                <c:pt idx="33">
                  <c:v>2018-10</c:v>
                </c:pt>
                <c:pt idx="34">
                  <c:v>2018-11</c:v>
                </c:pt>
                <c:pt idx="35">
                  <c:v>2018-12</c:v>
                </c:pt>
                <c:pt idx="36">
                  <c:v>2019-01</c:v>
                </c:pt>
              </c:strCache>
            </c:strRef>
          </c:cat>
          <c:val>
            <c:numRef>
              <c:f>Sheet1!$E$2:$E$38</c:f>
              <c:numCache>
                <c:formatCode>General</c:formatCode>
                <c:ptCount val="37"/>
                <c:pt idx="0">
                  <c:v>94</c:v>
                </c:pt>
                <c:pt idx="1">
                  <c:v>96</c:v>
                </c:pt>
                <c:pt idx="2">
                  <c:v>84</c:v>
                </c:pt>
                <c:pt idx="3">
                  <c:v>96</c:v>
                </c:pt>
                <c:pt idx="4">
                  <c:v>98</c:v>
                </c:pt>
                <c:pt idx="5">
                  <c:v>96</c:v>
                </c:pt>
                <c:pt idx="6">
                  <c:v>84</c:v>
                </c:pt>
                <c:pt idx="7">
                  <c:v>74</c:v>
                </c:pt>
                <c:pt idx="8">
                  <c:v>72</c:v>
                </c:pt>
                <c:pt idx="9">
                  <c:v>82</c:v>
                </c:pt>
                <c:pt idx="10">
                  <c:v>68</c:v>
                </c:pt>
                <c:pt idx="11">
                  <c:v>82</c:v>
                </c:pt>
                <c:pt idx="12">
                  <c:v>72</c:v>
                </c:pt>
                <c:pt idx="13">
                  <c:v>84</c:v>
                </c:pt>
                <c:pt idx="14">
                  <c:v>74</c:v>
                </c:pt>
                <c:pt idx="15">
                  <c:v>72</c:v>
                </c:pt>
                <c:pt idx="16">
                  <c:v>82</c:v>
                </c:pt>
                <c:pt idx="17">
                  <c:v>70</c:v>
                </c:pt>
                <c:pt idx="18">
                  <c:v>60</c:v>
                </c:pt>
                <c:pt idx="19">
                  <c:v>62</c:v>
                </c:pt>
                <c:pt idx="20">
                  <c:v>44</c:v>
                </c:pt>
                <c:pt idx="21">
                  <c:v>70</c:v>
                </c:pt>
                <c:pt idx="22">
                  <c:v>66</c:v>
                </c:pt>
                <c:pt idx="23">
                  <c:v>74</c:v>
                </c:pt>
                <c:pt idx="24">
                  <c:v>62</c:v>
                </c:pt>
                <c:pt idx="25">
                  <c:v>60</c:v>
                </c:pt>
                <c:pt idx="26">
                  <c:v>56</c:v>
                </c:pt>
                <c:pt idx="27">
                  <c:v>58</c:v>
                </c:pt>
                <c:pt idx="28">
                  <c:v>62</c:v>
                </c:pt>
                <c:pt idx="29">
                  <c:v>60</c:v>
                </c:pt>
                <c:pt idx="30">
                  <c:v>56</c:v>
                </c:pt>
                <c:pt idx="31">
                  <c:v>50</c:v>
                </c:pt>
                <c:pt idx="32">
                  <c:v>52</c:v>
                </c:pt>
                <c:pt idx="33">
                  <c:v>42</c:v>
                </c:pt>
                <c:pt idx="34">
                  <c:v>44</c:v>
                </c:pt>
                <c:pt idx="35">
                  <c:v>56</c:v>
                </c:pt>
                <c:pt idx="3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2-4806-9FEF-5C087051D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6149808"/>
        <c:axId val="486405184"/>
      </c:lineChart>
      <c:catAx>
        <c:axId val="49614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86405184"/>
        <c:crosses val="autoZero"/>
        <c:auto val="1"/>
        <c:lblAlgn val="ctr"/>
        <c:lblOffset val="100"/>
        <c:noMultiLvlLbl val="0"/>
      </c:catAx>
      <c:valAx>
        <c:axId val="48640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614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88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687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33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805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78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1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98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06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53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30A9DCA-F30A-4108-8E52-75FDF8E48CD4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036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30A9DCA-F30A-4108-8E52-75FDF8E48CD4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90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89592/breakdown-of-us-video-game-sales-2009-by-genre/" TargetMode="External"/><Relationship Id="rId2" Type="http://schemas.openxmlformats.org/officeDocument/2006/relationships/hyperlink" Target="https://www.forbes.com/sites/unicefusa/2019/01/24/in-photos-10-classrooms-from-around-the-world/#77901ff11748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ewzoo.com/insights/articles/global-games-market-reaches-137-9-billion-in-2018-mobile-games-take-hal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CE292B-A121-49BC-A782-44DA24B8E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Joyeuse</a:t>
            </a:r>
            <a:endParaRPr lang="es-MX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7BF644-7E8D-4D3D-8611-BF2148FA6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Framework para el desarrollo rápido de videojuegos</a:t>
            </a:r>
          </a:p>
        </p:txBody>
      </p:sp>
    </p:spTree>
    <p:extLst>
      <p:ext uri="{BB962C8B-B14F-4D97-AF65-F5344CB8AC3E}">
        <p14:creationId xmlns:p14="http://schemas.microsoft.com/office/powerpoint/2010/main" val="56507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4720DAE-007B-4DE3-8FC5-A69D064E6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3979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031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A5EACE9-32AA-4D64-BE31-35406FA14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121420"/>
              </p:ext>
            </p:extLst>
          </p:nvPr>
        </p:nvGraphicFramePr>
        <p:xfrm>
          <a:off x="323852" y="323850"/>
          <a:ext cx="11544298" cy="634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86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BA09-6D22-4AE4-BCC3-BA642B68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Comparación: trabajos relacionados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E66BE4-032F-4E6F-9977-ABD4CF7DD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62062"/>
              </p:ext>
            </p:extLst>
          </p:nvPr>
        </p:nvGraphicFramePr>
        <p:xfrm>
          <a:off x="152401" y="2638425"/>
          <a:ext cx="11887200" cy="3576320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71415014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0592215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0058803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9130969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2099323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24863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Engine</a:t>
                      </a:r>
                      <a:r>
                        <a:rPr lang="es-MX" dirty="0"/>
                        <a:t>/</a:t>
                      </a:r>
                    </a:p>
                    <a:p>
                      <a:r>
                        <a:rPr lang="es-MX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Estado del 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Gráficos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Lapso de desarrollo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¿Gratis?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Documentación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5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FPS </a:t>
                      </a:r>
                      <a:r>
                        <a:rPr lang="es-MX" dirty="0" err="1"/>
                        <a:t>Creator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Abierto, sin licencia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DirectX9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2005-2017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Manual de 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5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GameGuru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Cerrado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DirectX11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2012-Actual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Video tutoriales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5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SIlentWalk</a:t>
                      </a:r>
                      <a:r>
                        <a:rPr lang="es-MX" dirty="0"/>
                        <a:t> FPS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Cerrado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DirectX9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2008-2008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Manual de 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8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Entidad3D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Cerrado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DirectX8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2004-2016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Manual de uso, tutoriales escritos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89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Reality</a:t>
                      </a:r>
                      <a:r>
                        <a:rPr lang="es-MX" dirty="0"/>
                        <a:t> Factory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Abierto,  Atribución modificada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DirectX9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2006-2014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Manual de uso, tutoriales escritos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86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35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AD4D-258E-40D9-A5E5-B7CB3F78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Patentes relacionadas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47A6-7AA4-4A30-ADBB-89D8E1387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Educational game engine capable of directly developing and combining content</a:t>
            </a:r>
          </a:p>
          <a:p>
            <a:r>
              <a:rPr lang="en-US" dirty="0"/>
              <a:t>Tool for video game application development</a:t>
            </a:r>
          </a:p>
          <a:p>
            <a:r>
              <a:rPr lang="en-US" dirty="0"/>
              <a:t>Server synchronization graph handle tools</a:t>
            </a:r>
          </a:p>
          <a:p>
            <a:r>
              <a:rPr lang="en-US" dirty="0"/>
              <a:t>Visual game level editing method and system based on trigger</a:t>
            </a:r>
          </a:p>
          <a:p>
            <a:r>
              <a:rPr lang="en-US" dirty="0"/>
              <a:t>Game production tool supporting multi platform using game development tool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999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D1AA-76AE-472F-A847-C4338353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Engines</a:t>
            </a:r>
            <a:r>
              <a:rPr lang="es-MX" dirty="0"/>
              <a:t> modernos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94AC5-C8A9-4884-861D-7D3C9BC2B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445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4FF2-CB35-43A2-9B4A-8B4F5E6D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1970"/>
            <a:ext cx="7729728" cy="411480"/>
          </a:xfrm>
        </p:spPr>
        <p:txBody>
          <a:bodyPr>
            <a:normAutofit fontScale="90000"/>
          </a:bodyPr>
          <a:lstStyle/>
          <a:p>
            <a:r>
              <a:rPr lang="es-MX" dirty="0"/>
              <a:t>Comparación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DD97-5771-4F7A-8C20-C237B81B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0025AAD-37CB-407F-ADB4-AB014D37E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996240"/>
              </p:ext>
            </p:extLst>
          </p:nvPr>
        </p:nvGraphicFramePr>
        <p:xfrm>
          <a:off x="85725" y="1167155"/>
          <a:ext cx="12020550" cy="5690845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2714150140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405922157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3700588031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1420019743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2209932325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624863404"/>
                    </a:ext>
                  </a:extLst>
                </a:gridCol>
              </a:tblGrid>
              <a:tr h="591168">
                <a:tc>
                  <a:txBody>
                    <a:bodyPr/>
                    <a:lstStyle/>
                    <a:p>
                      <a:r>
                        <a:rPr lang="es-MX" dirty="0" err="1"/>
                        <a:t>Engine</a:t>
                      </a:r>
                      <a:r>
                        <a:rPr lang="es-MX" dirty="0"/>
                        <a:t>/</a:t>
                      </a:r>
                    </a:p>
                    <a:p>
                      <a:r>
                        <a:rPr lang="es-MX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Estado del 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Gráficos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Lenguaje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Documentación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51097"/>
                  </a:ext>
                </a:extLst>
              </a:tr>
              <a:tr h="591168">
                <a:tc>
                  <a:txBody>
                    <a:bodyPr/>
                    <a:lstStyle/>
                    <a:p>
                      <a:r>
                        <a:rPr lang="es-MX" dirty="0"/>
                        <a:t>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Cerrado, visible para referencia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DirectX12, </a:t>
                      </a:r>
                      <a:r>
                        <a:rPr lang="es-MX" dirty="0" err="1"/>
                        <a:t>Vulkan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Gratis con ganancias inferiores a 100, 000 USD</a:t>
                      </a:r>
                    </a:p>
                    <a:p>
                      <a:r>
                        <a:rPr lang="es-MX" dirty="0"/>
                        <a:t>Plus: 25USD </a:t>
                      </a:r>
                      <a:br>
                        <a:rPr lang="es-MX" dirty="0"/>
                      </a:br>
                      <a:r>
                        <a:rPr lang="es-MX" dirty="0"/>
                        <a:t>Pro:125USD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Manual de 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53648"/>
                  </a:ext>
                </a:extLst>
              </a:tr>
              <a:tr h="1097883">
                <a:tc>
                  <a:txBody>
                    <a:bodyPr/>
                    <a:lstStyle/>
                    <a:p>
                      <a:r>
                        <a:rPr lang="es-MX" dirty="0" err="1"/>
                        <a:t>Unreal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Abierto, licencia personalizada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DirectX11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Gratis, 5% de comisión a partir de $3,000 USD en ganancias netas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Manual de 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55066"/>
                  </a:ext>
                </a:extLst>
              </a:tr>
              <a:tr h="591168">
                <a:tc>
                  <a:txBody>
                    <a:bodyPr/>
                    <a:lstStyle/>
                    <a:p>
                      <a:r>
                        <a:rPr lang="es-MX" dirty="0"/>
                        <a:t>Godot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OpenGL 2.0/3.1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GDScript</a:t>
                      </a:r>
                      <a:r>
                        <a:rPr lang="es-MX" dirty="0"/>
                        <a:t> (derivado de Python), C# y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Manual de 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85617"/>
                  </a:ext>
                </a:extLst>
              </a:tr>
              <a:tr h="342502">
                <a:tc>
                  <a:txBody>
                    <a:bodyPr/>
                    <a:lstStyle/>
                    <a:p>
                      <a:r>
                        <a:rPr lang="es-MX" dirty="0" err="1"/>
                        <a:t>Xenko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DirectX9+, </a:t>
                      </a:r>
                      <a:r>
                        <a:rPr lang="es-MX" dirty="0" err="1"/>
                        <a:t>Vulkan</a:t>
                      </a:r>
                      <a:endParaRPr lang="es-MX" dirty="0"/>
                    </a:p>
                    <a:p>
                      <a:r>
                        <a:rPr lang="es-MX" dirty="0"/>
                        <a:t>OpenGL 3.0+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Manual de 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895908"/>
                  </a:ext>
                </a:extLst>
              </a:tr>
              <a:tr h="844525">
                <a:tc>
                  <a:txBody>
                    <a:bodyPr/>
                    <a:lstStyle/>
                    <a:p>
                      <a:r>
                        <a:rPr lang="es-MX" dirty="0"/>
                        <a:t>Armory3D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ZLib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DirectX11, Open GL 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Haxe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Manual de 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86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21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6AE3-E9CD-46D6-A1B4-A68FB51E0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14"/>
            <a:ext cx="9144000" cy="524925"/>
          </a:xfrm>
        </p:spPr>
        <p:txBody>
          <a:bodyPr>
            <a:normAutofit fontScale="90000"/>
          </a:bodyPr>
          <a:lstStyle/>
          <a:p>
            <a:r>
              <a:rPr lang="es-MX" sz="4000" dirty="0"/>
              <a:t>Framework </a:t>
            </a:r>
            <a:r>
              <a:rPr lang="es-MX" sz="4000" dirty="0" err="1"/>
              <a:t>Jouyeuse</a:t>
            </a:r>
            <a:endParaRPr lang="es-MX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C3FAE-8DAE-4513-A05B-2CD6B0784AF4}"/>
              </a:ext>
            </a:extLst>
          </p:cNvPr>
          <p:cNvSpPr txBox="1"/>
          <p:nvPr/>
        </p:nvSpPr>
        <p:spPr>
          <a:xfrm>
            <a:off x="764257" y="794162"/>
            <a:ext cx="16954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Asociaciones </a:t>
            </a:r>
            <a:br>
              <a:rPr lang="es-MX" b="1" dirty="0"/>
            </a:br>
            <a:r>
              <a:rPr lang="es-MX" b="1" dirty="0"/>
              <a:t>Clave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Equipo de </a:t>
            </a:r>
            <a:br>
              <a:rPr lang="es-MX" sz="1600" dirty="0"/>
            </a:br>
            <a:r>
              <a:rPr lang="es-MX" sz="1600" dirty="0"/>
              <a:t>desarrollo de</a:t>
            </a:r>
            <a:br>
              <a:rPr lang="es-MX" sz="1600" dirty="0"/>
            </a:br>
            <a:r>
              <a:rPr lang="es-MX" sz="1600" dirty="0"/>
              <a:t>Godot </a:t>
            </a:r>
            <a:r>
              <a:rPr lang="es-MX" sz="1600" dirty="0" err="1"/>
              <a:t>Engine</a:t>
            </a: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Github</a:t>
            </a: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Gumroad</a:t>
            </a: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Patreon</a:t>
            </a: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Readthedocs</a:t>
            </a:r>
            <a:endParaRPr lang="es-MX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352CB1-4973-4272-8AA6-841F785E6F70}"/>
              </a:ext>
            </a:extLst>
          </p:cNvPr>
          <p:cNvCxnSpPr/>
          <p:nvPr/>
        </p:nvCxnSpPr>
        <p:spPr>
          <a:xfrm>
            <a:off x="2488538" y="794162"/>
            <a:ext cx="0" cy="394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E338-6B11-49A3-A53C-D7A9359ED436}"/>
              </a:ext>
            </a:extLst>
          </p:cNvPr>
          <p:cNvCxnSpPr>
            <a:cxnSpLocks/>
          </p:cNvCxnSpPr>
          <p:nvPr/>
        </p:nvCxnSpPr>
        <p:spPr>
          <a:xfrm flipV="1">
            <a:off x="764257" y="4734838"/>
            <a:ext cx="107933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D2317D-3E68-4F2C-9D83-0204F08F5D6B}"/>
              </a:ext>
            </a:extLst>
          </p:cNvPr>
          <p:cNvSpPr txBox="1"/>
          <p:nvPr/>
        </p:nvSpPr>
        <p:spPr>
          <a:xfrm>
            <a:off x="2478555" y="797898"/>
            <a:ext cx="20301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Actividades</a:t>
            </a:r>
            <a:br>
              <a:rPr lang="es-MX" b="1" dirty="0"/>
            </a:br>
            <a:r>
              <a:rPr lang="es-MX" b="1" dirty="0"/>
              <a:t>Clave</a:t>
            </a:r>
          </a:p>
          <a:p>
            <a:r>
              <a:rPr lang="es-MX" sz="1600" dirty="0"/>
              <a:t>Programar librerías</a:t>
            </a:r>
          </a:p>
          <a:p>
            <a:r>
              <a:rPr lang="es-MX" sz="1600" dirty="0"/>
              <a:t>Crear herramientas</a:t>
            </a:r>
          </a:p>
          <a:p>
            <a:r>
              <a:rPr lang="es-MX" sz="1600" dirty="0"/>
              <a:t>Documentar ejemplos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ED290C-BAC3-45DA-9267-60BE781F87E4}"/>
              </a:ext>
            </a:extLst>
          </p:cNvPr>
          <p:cNvCxnSpPr>
            <a:cxnSpLocks/>
          </p:cNvCxnSpPr>
          <p:nvPr/>
        </p:nvCxnSpPr>
        <p:spPr>
          <a:xfrm>
            <a:off x="2488538" y="2827131"/>
            <a:ext cx="2120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34DBC4-CFBA-46F5-97A4-9E4105B15EA2}"/>
              </a:ext>
            </a:extLst>
          </p:cNvPr>
          <p:cNvSpPr txBox="1"/>
          <p:nvPr/>
        </p:nvSpPr>
        <p:spPr>
          <a:xfrm>
            <a:off x="2505554" y="2828434"/>
            <a:ext cx="160492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Recursos</a:t>
            </a:r>
            <a:br>
              <a:rPr lang="es-MX" b="1" dirty="0"/>
            </a:br>
            <a:r>
              <a:rPr lang="es-MX" b="1" dirty="0"/>
              <a:t>Clave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Godot </a:t>
            </a:r>
            <a:r>
              <a:rPr lang="es-MX" sz="1600" dirty="0" err="1"/>
              <a:t>Engine</a:t>
            </a: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Sphinx</a:t>
            </a:r>
            <a:r>
              <a:rPr lang="es-MX" sz="1600" dirty="0"/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5FF8B3-52BD-43D9-B96E-4D0CABC22807}"/>
              </a:ext>
            </a:extLst>
          </p:cNvPr>
          <p:cNvCxnSpPr/>
          <p:nvPr/>
        </p:nvCxnSpPr>
        <p:spPr>
          <a:xfrm>
            <a:off x="4609106" y="794162"/>
            <a:ext cx="0" cy="394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04E683-7988-4BE7-AE37-8BC2A8057846}"/>
              </a:ext>
            </a:extLst>
          </p:cNvPr>
          <p:cNvSpPr txBox="1"/>
          <p:nvPr/>
        </p:nvSpPr>
        <p:spPr>
          <a:xfrm>
            <a:off x="4621599" y="773789"/>
            <a:ext cx="22932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/>
              <a:t>Propuesta </a:t>
            </a:r>
          </a:p>
          <a:p>
            <a:pPr algn="just"/>
            <a:r>
              <a:rPr lang="es-MX" b="1" dirty="0"/>
              <a:t>de valor</a:t>
            </a:r>
          </a:p>
          <a:p>
            <a:r>
              <a:rPr lang="es-MX" sz="1600" dirty="0"/>
              <a:t>Conjunto de herramientas gratuito</a:t>
            </a:r>
          </a:p>
          <a:p>
            <a:pPr algn="just"/>
            <a:r>
              <a:rPr lang="es-MX" sz="1600" dirty="0"/>
              <a:t>para crear video juegos</a:t>
            </a:r>
          </a:p>
          <a:p>
            <a:pPr algn="just"/>
            <a:r>
              <a:rPr lang="es-MX" sz="1600" dirty="0"/>
              <a:t>sin conocimientos </a:t>
            </a:r>
          </a:p>
          <a:p>
            <a:pPr algn="just"/>
            <a:r>
              <a:rPr lang="es-MX" sz="1600" dirty="0"/>
              <a:t>de programación, </a:t>
            </a:r>
          </a:p>
          <a:p>
            <a:pPr algn="just"/>
            <a:r>
              <a:rPr lang="es-MX" sz="1600" dirty="0"/>
              <a:t>Intuitivo, ligero, con</a:t>
            </a:r>
          </a:p>
          <a:p>
            <a:pPr algn="just"/>
            <a:r>
              <a:rPr lang="es-MX" sz="1600" dirty="0"/>
              <a:t>documentación clara y </a:t>
            </a:r>
          </a:p>
          <a:p>
            <a:pPr algn="just"/>
            <a:r>
              <a:rPr lang="es-MX" sz="1600" dirty="0"/>
              <a:t>con opción de </a:t>
            </a:r>
          </a:p>
          <a:p>
            <a:pPr algn="just"/>
            <a:r>
              <a:rPr lang="es-MX" sz="1600" dirty="0"/>
              <a:t>ser extendido o </a:t>
            </a:r>
          </a:p>
          <a:p>
            <a:pPr algn="just"/>
            <a:r>
              <a:rPr lang="es-MX" sz="1600" dirty="0"/>
              <a:t>modificado.</a:t>
            </a:r>
            <a:endParaRPr lang="es-MX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3C16C5-043B-4CA6-B133-4BB62EEA52ED}"/>
              </a:ext>
            </a:extLst>
          </p:cNvPr>
          <p:cNvCxnSpPr>
            <a:cxnSpLocks/>
          </p:cNvCxnSpPr>
          <p:nvPr/>
        </p:nvCxnSpPr>
        <p:spPr>
          <a:xfrm>
            <a:off x="6918808" y="794162"/>
            <a:ext cx="0" cy="394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271AD9-1004-490C-A096-5AE9A102D4DA}"/>
              </a:ext>
            </a:extLst>
          </p:cNvPr>
          <p:cNvSpPr txBox="1"/>
          <p:nvPr/>
        </p:nvSpPr>
        <p:spPr>
          <a:xfrm>
            <a:off x="6992333" y="773789"/>
            <a:ext cx="20181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Relaciones</a:t>
            </a:r>
          </a:p>
          <a:p>
            <a:r>
              <a:rPr lang="es-MX" b="1" dirty="0"/>
              <a:t>Con clientes</a:t>
            </a:r>
            <a:br>
              <a:rPr lang="es-MX" b="1" dirty="0"/>
            </a:br>
            <a:r>
              <a:rPr lang="es-MX" sz="1600" dirty="0"/>
              <a:t>Herramientas básicas de forma gratuita, </a:t>
            </a:r>
          </a:p>
          <a:p>
            <a:r>
              <a:rPr lang="es-MX" sz="1600" dirty="0"/>
              <a:t>también se ofrece</a:t>
            </a:r>
          </a:p>
          <a:p>
            <a:r>
              <a:rPr lang="es-MX" sz="1600" dirty="0"/>
              <a:t>una versión </a:t>
            </a:r>
          </a:p>
          <a:p>
            <a:r>
              <a:rPr lang="es-MX" sz="1600" dirty="0"/>
              <a:t>optimizada de </a:t>
            </a:r>
          </a:p>
          <a:p>
            <a:r>
              <a:rPr lang="es-MX" sz="1600" dirty="0"/>
              <a:t>forma comercial, </a:t>
            </a:r>
          </a:p>
          <a:p>
            <a:r>
              <a:rPr lang="es-MX" sz="1600" dirty="0"/>
              <a:t>con soporte técnico.</a:t>
            </a:r>
            <a:endParaRPr lang="es-MX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96CE2-2DBA-4E33-8B81-3A8BBB9755FC}"/>
              </a:ext>
            </a:extLst>
          </p:cNvPr>
          <p:cNvSpPr txBox="1"/>
          <p:nvPr/>
        </p:nvSpPr>
        <p:spPr>
          <a:xfrm>
            <a:off x="9135637" y="4731088"/>
            <a:ext cx="227107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Canales</a:t>
            </a:r>
          </a:p>
          <a:p>
            <a:r>
              <a:rPr lang="es-MX" sz="1600" dirty="0"/>
              <a:t>Promoción vía Anuncios</a:t>
            </a:r>
          </a:p>
          <a:p>
            <a:r>
              <a:rPr lang="es-MX" sz="1600" dirty="0"/>
              <a:t>dirigidos de Google y </a:t>
            </a:r>
          </a:p>
          <a:p>
            <a:r>
              <a:rPr lang="es-MX" sz="1600" dirty="0"/>
              <a:t>Facebook. </a:t>
            </a:r>
          </a:p>
          <a:p>
            <a:r>
              <a:rPr lang="es-MX" sz="1600" dirty="0"/>
              <a:t>Distribución vía </a:t>
            </a:r>
            <a:r>
              <a:rPr lang="es-MX" sz="1600" dirty="0" err="1"/>
              <a:t>Github</a:t>
            </a:r>
            <a:r>
              <a:rPr lang="es-MX" sz="1600" dirty="0"/>
              <a:t> y </a:t>
            </a:r>
          </a:p>
          <a:p>
            <a:r>
              <a:rPr lang="es-MX" sz="1600" dirty="0" err="1"/>
              <a:t>Gumroad</a:t>
            </a:r>
            <a:r>
              <a:rPr lang="es-MX" sz="1600" dirty="0"/>
              <a:t>.</a:t>
            </a:r>
          </a:p>
          <a:p>
            <a:endParaRPr lang="es-MX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E9A2AA-8AED-4E8B-AED3-202949E7D744}"/>
              </a:ext>
            </a:extLst>
          </p:cNvPr>
          <p:cNvCxnSpPr>
            <a:cxnSpLocks/>
          </p:cNvCxnSpPr>
          <p:nvPr/>
        </p:nvCxnSpPr>
        <p:spPr>
          <a:xfrm>
            <a:off x="9039376" y="794162"/>
            <a:ext cx="0" cy="57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B3446B-7327-4B47-A914-CD0D6CC9AABA}"/>
              </a:ext>
            </a:extLst>
          </p:cNvPr>
          <p:cNvSpPr txBox="1"/>
          <p:nvPr/>
        </p:nvSpPr>
        <p:spPr>
          <a:xfrm>
            <a:off x="9166876" y="773789"/>
            <a:ext cx="188352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Segmentos de</a:t>
            </a:r>
          </a:p>
          <a:p>
            <a:r>
              <a:rPr lang="es-MX" b="1" dirty="0"/>
              <a:t>clientes</a:t>
            </a:r>
          </a:p>
          <a:p>
            <a:r>
              <a:rPr lang="es-MX" sz="1600" dirty="0"/>
              <a:t>Personas con </a:t>
            </a:r>
          </a:p>
          <a:p>
            <a:r>
              <a:rPr lang="es-MX" sz="1600" dirty="0"/>
              <a:t>cualquier nivel de</a:t>
            </a:r>
          </a:p>
          <a:p>
            <a:r>
              <a:rPr lang="es-MX" sz="1600" dirty="0"/>
              <a:t>conocimiento sobre </a:t>
            </a:r>
          </a:p>
          <a:p>
            <a:r>
              <a:rPr lang="es-MX" sz="1600" dirty="0"/>
              <a:t>desarrollo de </a:t>
            </a:r>
          </a:p>
          <a:p>
            <a:r>
              <a:rPr lang="es-MX" sz="1600" dirty="0"/>
              <a:t>videojuegos, </a:t>
            </a:r>
          </a:p>
          <a:p>
            <a:r>
              <a:rPr lang="es-MX" sz="1600" dirty="0"/>
              <a:t>interesados en ello. </a:t>
            </a:r>
            <a:br>
              <a:rPr lang="es-MX" sz="1600" dirty="0"/>
            </a:br>
            <a:endParaRPr lang="es-MX" sz="1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2CC6DE2-5344-4E61-BA8D-1652B3D6B48A}"/>
              </a:ext>
            </a:extLst>
          </p:cNvPr>
          <p:cNvCxnSpPr>
            <a:cxnSpLocks/>
          </p:cNvCxnSpPr>
          <p:nvPr/>
        </p:nvCxnSpPr>
        <p:spPr>
          <a:xfrm>
            <a:off x="764257" y="794162"/>
            <a:ext cx="0" cy="57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218578-3309-429D-B91F-86D2A4F23AAB}"/>
              </a:ext>
            </a:extLst>
          </p:cNvPr>
          <p:cNvCxnSpPr>
            <a:cxnSpLocks/>
          </p:cNvCxnSpPr>
          <p:nvPr/>
        </p:nvCxnSpPr>
        <p:spPr>
          <a:xfrm>
            <a:off x="11561523" y="794162"/>
            <a:ext cx="0" cy="57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D2F9C0-4182-4856-AE21-7F7234E3E5FB}"/>
              </a:ext>
            </a:extLst>
          </p:cNvPr>
          <p:cNvCxnSpPr>
            <a:cxnSpLocks/>
          </p:cNvCxnSpPr>
          <p:nvPr/>
        </p:nvCxnSpPr>
        <p:spPr>
          <a:xfrm>
            <a:off x="768207" y="794162"/>
            <a:ext cx="10797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B4792E-C184-482F-910B-45F9A3342A8A}"/>
              </a:ext>
            </a:extLst>
          </p:cNvPr>
          <p:cNvCxnSpPr>
            <a:cxnSpLocks/>
          </p:cNvCxnSpPr>
          <p:nvPr/>
        </p:nvCxnSpPr>
        <p:spPr>
          <a:xfrm>
            <a:off x="768207" y="6501008"/>
            <a:ext cx="10797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2C55F6-FEC1-4B71-868F-487D49845DBE}"/>
              </a:ext>
            </a:extLst>
          </p:cNvPr>
          <p:cNvCxnSpPr>
            <a:cxnSpLocks/>
          </p:cNvCxnSpPr>
          <p:nvPr/>
        </p:nvCxnSpPr>
        <p:spPr>
          <a:xfrm>
            <a:off x="4609106" y="4718564"/>
            <a:ext cx="0" cy="176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30DB326-808D-4EC5-BC2D-E3FD13666814}"/>
              </a:ext>
            </a:extLst>
          </p:cNvPr>
          <p:cNvSpPr txBox="1"/>
          <p:nvPr/>
        </p:nvSpPr>
        <p:spPr>
          <a:xfrm>
            <a:off x="764257" y="4734837"/>
            <a:ext cx="39715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Estructura de costos</a:t>
            </a:r>
          </a:p>
          <a:p>
            <a:r>
              <a:rPr lang="es-MX" sz="1600" dirty="0"/>
              <a:t>$100 mensuales en electricidad, </a:t>
            </a:r>
          </a:p>
          <a:p>
            <a:r>
              <a:rPr lang="es-MX" sz="1600" dirty="0"/>
              <a:t>$500 en gastos de vida por persona,</a:t>
            </a:r>
          </a:p>
          <a:p>
            <a:r>
              <a:rPr lang="es-MX" sz="1600" dirty="0"/>
              <a:t>$120 en anuncios de Facebook, $400 máximo</a:t>
            </a:r>
          </a:p>
          <a:p>
            <a:r>
              <a:rPr lang="es-MX" sz="1600" dirty="0"/>
              <a:t>en anuncios de Google. (Al mes). </a:t>
            </a:r>
          </a:p>
          <a:p>
            <a:r>
              <a:rPr lang="es-MX" sz="1600" dirty="0"/>
              <a:t>Mínimo de 6 meses de desarrollo. </a:t>
            </a:r>
            <a:endParaRPr lang="es-MX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BCAE14-41C7-4566-AA5D-48F3B700BF97}"/>
              </a:ext>
            </a:extLst>
          </p:cNvPr>
          <p:cNvSpPr txBox="1"/>
          <p:nvPr/>
        </p:nvSpPr>
        <p:spPr>
          <a:xfrm>
            <a:off x="4609105" y="4734837"/>
            <a:ext cx="447936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Fuentes de ingresos</a:t>
            </a:r>
          </a:p>
          <a:p>
            <a:r>
              <a:rPr lang="es-MX" sz="1600" dirty="0"/>
              <a:t>Suscripción vía </a:t>
            </a:r>
            <a:r>
              <a:rPr lang="es-MX" sz="1600" dirty="0" err="1"/>
              <a:t>Patreon</a:t>
            </a:r>
            <a:r>
              <a:rPr lang="es-MX" sz="1600" dirty="0"/>
              <a:t>, ofreciendo soporte técnico</a:t>
            </a:r>
          </a:p>
          <a:p>
            <a:r>
              <a:rPr lang="es-MX" sz="1600" dirty="0"/>
              <a:t>y licencia para uso de la versión optimizada, con un </a:t>
            </a:r>
          </a:p>
          <a:p>
            <a:r>
              <a:rPr lang="es-MX" sz="1600" dirty="0"/>
              <a:t>Coste de 25 USD por actualización de versión.</a:t>
            </a:r>
          </a:p>
          <a:p>
            <a:endParaRPr lang="es-MX" b="1" dirty="0"/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140460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91C7A-741B-4022-88CB-89CA2520C4F4}"/>
              </a:ext>
            </a:extLst>
          </p:cNvPr>
          <p:cNvSpPr txBox="1"/>
          <p:nvPr/>
        </p:nvSpPr>
        <p:spPr>
          <a:xfrm>
            <a:off x="5029200" y="3429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007BE01-DED0-4FA3-B163-4932CBE8E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66867"/>
            <a:ext cx="11734800" cy="452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32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  <a:endParaRPr kumimoji="0" lang="en-US" altLang="es-MX" sz="3200" b="0" i="0" u="none" strike="noStrike" cap="none" normalizeH="0" baseline="0" dirty="0">
              <a:ln>
                <a:noFill/>
              </a:ln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MX" sz="3200" b="0" i="0" u="none" strike="noStrike" cap="none" normalizeH="0" baseline="0" dirty="0">
              <a:ln>
                <a:noFill/>
              </a:ln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Niall, M. (2015, Junio 26). </a:t>
            </a:r>
            <a:r>
              <a:rPr kumimoji="0" lang="en-US" altLang="es-MX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America's Favorite Video Game Genres [Infographic]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Recuperado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de Forbes: 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https://www.forbes.com/sites/unicefusa/2019/01/24/in-photos-10-classrooms-from-around-the-world/#77901ff11748</a:t>
            </a:r>
            <a:endParaRPr kumimoji="0" lang="en-US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Statista. (2018, Mayo). </a:t>
            </a:r>
            <a:r>
              <a:rPr kumimoji="0" lang="en-US" altLang="es-MX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Genre breakdown of video game sales in the United States in 2017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Recuperado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de Statista: 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https://www.statista.com/statistics/189592/breakdown-of-us-video-game-sales-2009-by-genre/</a:t>
            </a:r>
            <a:endParaRPr kumimoji="0" lang="en-US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Tom, W. (2018, Abril 30). </a:t>
            </a:r>
            <a:r>
              <a:rPr kumimoji="0" lang="en-US" altLang="es-MX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Global Games Market Revenues 2018 | Per Region &amp; Segment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Recuperado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kumimoji="0" lang="en-US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Newzoo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https://newzoo.com/insights/articles/global-games-market-reaches-137-9-billion-in-2018-mobile-games-take-half</a:t>
            </a:r>
            <a:endParaRPr kumimoji="0" lang="en-US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323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9745405-913A-44DF-B302-A06546B0E9D9}"/>
              </a:ext>
            </a:extLst>
          </p:cNvPr>
          <p:cNvGrpSpPr/>
          <p:nvPr/>
        </p:nvGrpSpPr>
        <p:grpSpPr>
          <a:xfrm>
            <a:off x="924280" y="1937297"/>
            <a:ext cx="9593022" cy="4254421"/>
            <a:chOff x="1359709" y="1734097"/>
            <a:chExt cx="8026736" cy="3559787"/>
          </a:xfrm>
        </p:grpSpPr>
        <p:cxnSp>
          <p:nvCxnSpPr>
            <p:cNvPr id="2" name="Connector: Curved 1">
              <a:extLst>
                <a:ext uri="{FF2B5EF4-FFF2-40B4-BE49-F238E27FC236}">
                  <a16:creationId xmlns:a16="http://schemas.microsoft.com/office/drawing/2014/main" id="{C3E38097-B1BF-49AD-8684-D8BA69587FFE}"/>
                </a:ext>
              </a:extLst>
            </p:cNvPr>
            <p:cNvCxnSpPr>
              <a:cxnSpLocks/>
              <a:stCxn id="8" idx="3"/>
              <a:endCxn id="5" idx="0"/>
            </p:cNvCxnSpPr>
            <p:nvPr/>
          </p:nvCxnSpPr>
          <p:spPr>
            <a:xfrm>
              <a:off x="2480024" y="2706731"/>
              <a:ext cx="3157009" cy="72226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41508B-0CDD-4B86-B5F0-E64B4F29167E}"/>
                </a:ext>
              </a:extLst>
            </p:cNvPr>
            <p:cNvSpPr txBox="1"/>
            <p:nvPr/>
          </p:nvSpPr>
          <p:spPr>
            <a:xfrm>
              <a:off x="2837802" y="1734097"/>
              <a:ext cx="1120315" cy="84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200" dirty="0"/>
                <a:t>Interacción con interfaces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200" dirty="0"/>
                <a:t>Modelos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200" dirty="0"/>
                <a:t>Sonidos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200" dirty="0"/>
                <a:t>Comandos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6BE8054-7F9C-471A-8215-5EE6BB3A9CA0}"/>
                </a:ext>
              </a:extLst>
            </p:cNvPr>
            <p:cNvGrpSpPr/>
            <p:nvPr/>
          </p:nvGrpSpPr>
          <p:grpSpPr>
            <a:xfrm>
              <a:off x="5036234" y="3429000"/>
              <a:ext cx="1201598" cy="1201598"/>
              <a:chOff x="2588456" y="800492"/>
              <a:chExt cx="1594338" cy="159433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F51BA3B-86DA-42E5-AA01-3ECDD834B661}"/>
                  </a:ext>
                </a:extLst>
              </p:cNvPr>
              <p:cNvSpPr/>
              <p:nvPr/>
            </p:nvSpPr>
            <p:spPr>
              <a:xfrm>
                <a:off x="2588456" y="800492"/>
                <a:ext cx="1594338" cy="159433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EDA76-4E76-4265-AC1F-1098C77193F0}"/>
                  </a:ext>
                </a:extLst>
              </p:cNvPr>
              <p:cNvSpPr txBox="1"/>
              <p:nvPr/>
            </p:nvSpPr>
            <p:spPr>
              <a:xfrm>
                <a:off x="2852501" y="1306471"/>
                <a:ext cx="1066247" cy="512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200" dirty="0"/>
                  <a:t>Framework </a:t>
                </a:r>
                <a:r>
                  <a:rPr lang="es-MX" sz="1200" dirty="0" err="1"/>
                  <a:t>Joyeuse</a:t>
                </a:r>
                <a:endParaRPr lang="es-MX" sz="12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4C282D-5937-41BE-901F-429E4C26D030}"/>
                  </a:ext>
                </a:extLst>
              </p:cNvPr>
              <p:cNvSpPr txBox="1"/>
              <p:nvPr/>
            </p:nvSpPr>
            <p:spPr>
              <a:xfrm>
                <a:off x="3207435" y="935676"/>
                <a:ext cx="443133" cy="307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200" dirty="0"/>
                  <a:t>P0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3ED905-660F-408B-8978-EF4BBC1465B0}"/>
                </a:ext>
              </a:extLst>
            </p:cNvPr>
            <p:cNvSpPr txBox="1"/>
            <p:nvPr/>
          </p:nvSpPr>
          <p:spPr>
            <a:xfrm>
              <a:off x="1359709" y="2565093"/>
              <a:ext cx="1120315" cy="283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Usuario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44DB5E-B230-4B85-B63D-54A056A73866}"/>
                </a:ext>
              </a:extLst>
            </p:cNvPr>
            <p:cNvSpPr txBox="1"/>
            <p:nvPr/>
          </p:nvSpPr>
          <p:spPr>
            <a:xfrm>
              <a:off x="8266130" y="3049841"/>
              <a:ext cx="1120315" cy="283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Godot</a:t>
              </a: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B864F233-8F79-40F8-966D-5AE257E84FA4}"/>
                </a:ext>
              </a:extLst>
            </p:cNvPr>
            <p:cNvCxnSpPr>
              <a:cxnSpLocks/>
              <a:stCxn id="5" idx="0"/>
              <a:endCxn id="9" idx="1"/>
            </p:cNvCxnSpPr>
            <p:nvPr/>
          </p:nvCxnSpPr>
          <p:spPr>
            <a:xfrm rot="5400000" flipH="1" flipV="1">
              <a:off x="6832822" y="1995692"/>
              <a:ext cx="237521" cy="262909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ABB6B243-3A1C-4A3E-9ED0-D683C83B88DF}"/>
                </a:ext>
              </a:extLst>
            </p:cNvPr>
            <p:cNvCxnSpPr>
              <a:cxnSpLocks/>
              <a:stCxn id="5" idx="4"/>
              <a:endCxn id="8" idx="2"/>
            </p:cNvCxnSpPr>
            <p:nvPr/>
          </p:nvCxnSpPr>
          <p:spPr>
            <a:xfrm rot="5400000" flipH="1">
              <a:off x="2887336" y="1880902"/>
              <a:ext cx="1782228" cy="3717167"/>
            </a:xfrm>
            <a:prstGeom prst="curvedConnector3">
              <a:avLst>
                <a:gd name="adj1" fmla="val -107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87E25A78-257E-4FF4-B3CA-AE7028ADB77C}"/>
                </a:ext>
              </a:extLst>
            </p:cNvPr>
            <p:cNvCxnSpPr>
              <a:cxnSpLocks/>
              <a:stCxn id="9" idx="2"/>
              <a:endCxn id="5" idx="4"/>
            </p:cNvCxnSpPr>
            <p:nvPr/>
          </p:nvCxnSpPr>
          <p:spPr>
            <a:xfrm rot="5400000">
              <a:off x="6582921" y="2387232"/>
              <a:ext cx="1297480" cy="3189254"/>
            </a:xfrm>
            <a:prstGeom prst="curvedConnector3">
              <a:avLst>
                <a:gd name="adj1" fmla="val 1147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B63186-A247-45EC-A2C3-7C0CDC194C83}"/>
                </a:ext>
              </a:extLst>
            </p:cNvPr>
            <p:cNvSpPr txBox="1"/>
            <p:nvPr/>
          </p:nvSpPr>
          <p:spPr>
            <a:xfrm>
              <a:off x="6554969" y="2597391"/>
              <a:ext cx="1253505" cy="3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200" dirty="0"/>
                <a:t>Parámetros de compilación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953292-DF08-4587-91C4-3129A76B79DA}"/>
                </a:ext>
              </a:extLst>
            </p:cNvPr>
            <p:cNvSpPr txBox="1"/>
            <p:nvPr/>
          </p:nvSpPr>
          <p:spPr>
            <a:xfrm>
              <a:off x="2817975" y="4907597"/>
              <a:ext cx="1360130" cy="3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200" dirty="0"/>
                <a:t>Interfaces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200" dirty="0"/>
                <a:t>Juego distribuible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EFA6C3-173C-4BDB-91D5-B2DC5252E101}"/>
                </a:ext>
              </a:extLst>
            </p:cNvPr>
            <p:cNvSpPr txBox="1"/>
            <p:nvPr/>
          </p:nvSpPr>
          <p:spPr>
            <a:xfrm>
              <a:off x="6799132" y="4907597"/>
              <a:ext cx="1360130" cy="23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200" dirty="0"/>
                <a:t>Juego compilado</a:t>
              </a:r>
            </a:p>
          </p:txBody>
        </p:sp>
      </p:grpSp>
      <p:sp>
        <p:nvSpPr>
          <p:cNvPr id="44" name="Title 43">
            <a:extLst>
              <a:ext uri="{FF2B5EF4-FFF2-40B4-BE49-F238E27FC236}">
                <a16:creationId xmlns:a16="http://schemas.microsoft.com/office/drawing/2014/main" id="{21DDD185-BB11-4886-8430-E7C34E96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206" y="417529"/>
            <a:ext cx="7729728" cy="1188720"/>
          </a:xfrm>
        </p:spPr>
        <p:txBody>
          <a:bodyPr/>
          <a:lstStyle/>
          <a:p>
            <a:r>
              <a:rPr lang="es-MX" dirty="0"/>
              <a:t>Diagrama </a:t>
            </a:r>
            <a:r>
              <a:rPr lang="es-MX"/>
              <a:t>de contexto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3049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27D941A-C2C2-4E21-9015-A529B410D6DB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85451" y="723632"/>
            <a:ext cx="1675671" cy="626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FDCFC3-69AC-4ADB-8F19-BF1514FFD838}"/>
              </a:ext>
            </a:extLst>
          </p:cNvPr>
          <p:cNvSpPr txBox="1"/>
          <p:nvPr/>
        </p:nvSpPr>
        <p:spPr>
          <a:xfrm>
            <a:off x="485336" y="213584"/>
            <a:ext cx="11203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Interacción con interfaces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FF92BC2-030E-48F2-B3C2-D9422CF39E91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44839" y="2874775"/>
            <a:ext cx="3291840" cy="6837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F17CD6-314B-4ECD-89AF-F0215300F82C}"/>
              </a:ext>
            </a:extLst>
          </p:cNvPr>
          <p:cNvSpPr txBox="1"/>
          <p:nvPr/>
        </p:nvSpPr>
        <p:spPr>
          <a:xfrm>
            <a:off x="215704" y="2020848"/>
            <a:ext cx="1120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Modelos 3D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BD6CB1-EAD9-4655-9EC6-3DC4AC564B1E}"/>
              </a:ext>
            </a:extLst>
          </p:cNvPr>
          <p:cNvSpPr txBox="1"/>
          <p:nvPr/>
        </p:nvSpPr>
        <p:spPr>
          <a:xfrm>
            <a:off x="215704" y="3091446"/>
            <a:ext cx="1120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Sonidos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8CA8AB7-0F58-45E9-977B-8990E1C9F49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55854" y="3558555"/>
            <a:ext cx="3080825" cy="5021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DF2A0C3-52E8-435A-AD9E-AD57FC331E9A}"/>
              </a:ext>
            </a:extLst>
          </p:cNvPr>
          <p:cNvCxnSpPr>
            <a:cxnSpLocks/>
            <a:stCxn id="4" idx="2"/>
          </p:cNvCxnSpPr>
          <p:nvPr/>
        </p:nvCxnSpPr>
        <p:spPr>
          <a:xfrm rot="10800000">
            <a:off x="714203" y="5002420"/>
            <a:ext cx="2049193" cy="2791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A9C769-132B-4B6E-BE1E-4D994FA192C6}"/>
              </a:ext>
            </a:extLst>
          </p:cNvPr>
          <p:cNvSpPr txBox="1"/>
          <p:nvPr/>
        </p:nvSpPr>
        <p:spPr>
          <a:xfrm>
            <a:off x="775861" y="4557958"/>
            <a:ext cx="1120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Interfaces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CD95780-7F7F-483C-ACF4-CF6C2A80E5D7}"/>
              </a:ext>
            </a:extLst>
          </p:cNvPr>
          <p:cNvCxnSpPr>
            <a:cxnSpLocks/>
            <a:stCxn id="34" idx="4"/>
            <a:endCxn id="4" idx="6"/>
          </p:cNvCxnSpPr>
          <p:nvPr/>
        </p:nvCxnSpPr>
        <p:spPr>
          <a:xfrm rot="5400000">
            <a:off x="3519671" y="2320143"/>
            <a:ext cx="3406747" cy="25161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6438343-4796-40D2-AF24-A298DC4DAD2A}"/>
              </a:ext>
            </a:extLst>
          </p:cNvPr>
          <p:cNvSpPr txBox="1"/>
          <p:nvPr/>
        </p:nvSpPr>
        <p:spPr>
          <a:xfrm>
            <a:off x="4753073" y="213584"/>
            <a:ext cx="1120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Interacción interpretada</a:t>
            </a:r>
            <a:br>
              <a:rPr lang="es-MX" sz="1050" dirty="0"/>
            </a:br>
            <a:r>
              <a:rPr lang="es-MX" sz="1050" dirty="0"/>
              <a:t>(botones a variables)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A82E2E2-4117-4F66-A970-20615D981396}"/>
              </a:ext>
            </a:extLst>
          </p:cNvPr>
          <p:cNvCxnSpPr>
            <a:cxnSpLocks/>
            <a:stCxn id="12" idx="7"/>
            <a:endCxn id="34" idx="4"/>
          </p:cNvCxnSpPr>
          <p:nvPr/>
        </p:nvCxnSpPr>
        <p:spPr>
          <a:xfrm rot="5400000" flipH="1" flipV="1">
            <a:off x="4892249" y="1544880"/>
            <a:ext cx="1258905" cy="19187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95BD032-D15B-4AE9-9C9C-3854B327C38D}"/>
              </a:ext>
            </a:extLst>
          </p:cNvPr>
          <p:cNvSpPr txBox="1"/>
          <p:nvPr/>
        </p:nvSpPr>
        <p:spPr>
          <a:xfrm>
            <a:off x="4511404" y="2056090"/>
            <a:ext cx="15514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Ficheros ordenados (Modelos y sonidos)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8CED6953-7C4C-4343-8910-F369B70ED7D6}"/>
              </a:ext>
            </a:extLst>
          </p:cNvPr>
          <p:cNvCxnSpPr>
            <a:cxnSpLocks/>
            <a:stCxn id="2" idx="6"/>
            <a:endCxn id="35" idx="1"/>
          </p:cNvCxnSpPr>
          <p:nvPr/>
        </p:nvCxnSpPr>
        <p:spPr>
          <a:xfrm>
            <a:off x="3662720" y="723632"/>
            <a:ext cx="2217576" cy="3019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D7A4C0B1-81E0-4AB3-9915-3F9E96E2570A}"/>
              </a:ext>
            </a:extLst>
          </p:cNvPr>
          <p:cNvCxnSpPr>
            <a:cxnSpLocks/>
            <a:stCxn id="34" idx="4"/>
            <a:endCxn id="43" idx="1"/>
          </p:cNvCxnSpPr>
          <p:nvPr/>
        </p:nvCxnSpPr>
        <p:spPr>
          <a:xfrm rot="5400000" flipH="1" flipV="1">
            <a:off x="6712807" y="572412"/>
            <a:ext cx="1070696" cy="1534121"/>
          </a:xfrm>
          <a:prstGeom prst="curvedConnector4">
            <a:avLst>
              <a:gd name="adj1" fmla="val -21351"/>
              <a:gd name="adj2" fmla="val 69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582082B-0DBF-4B5C-A1FC-73EAE045A367}"/>
              </a:ext>
            </a:extLst>
          </p:cNvPr>
          <p:cNvGrpSpPr/>
          <p:nvPr/>
        </p:nvGrpSpPr>
        <p:grpSpPr>
          <a:xfrm>
            <a:off x="2461122" y="122833"/>
            <a:ext cx="1201598" cy="1201598"/>
            <a:chOff x="2588456" y="800492"/>
            <a:chExt cx="1594338" cy="15943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004F2FD-3E00-4446-84E3-95A5FC78905D}"/>
                </a:ext>
              </a:extLst>
            </p:cNvPr>
            <p:cNvSpPr/>
            <p:nvPr/>
          </p:nvSpPr>
          <p:spPr>
            <a:xfrm>
              <a:off x="2588456" y="800492"/>
              <a:ext cx="1594338" cy="159433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5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75A1EC-4975-4233-95D6-ECE4910E3958}"/>
                </a:ext>
              </a:extLst>
            </p:cNvPr>
            <p:cNvSpPr txBox="1"/>
            <p:nvPr/>
          </p:nvSpPr>
          <p:spPr>
            <a:xfrm>
              <a:off x="2752579" y="1274495"/>
              <a:ext cx="1266092" cy="571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Interpretar</a:t>
              </a:r>
            </a:p>
            <a:p>
              <a:r>
                <a:rPr lang="es-MX" sz="1050" dirty="0"/>
                <a:t>interacción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EE1DBA-443D-4BEC-A64D-57BF1F002352}"/>
                </a:ext>
              </a:extLst>
            </p:cNvPr>
            <p:cNvSpPr txBox="1"/>
            <p:nvPr/>
          </p:nvSpPr>
          <p:spPr>
            <a:xfrm>
              <a:off x="3207435" y="1009069"/>
              <a:ext cx="617608" cy="336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1A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2598773-EA3C-4B39-A4FD-48833E5BF55E}"/>
              </a:ext>
            </a:extLst>
          </p:cNvPr>
          <p:cNvGrpSpPr/>
          <p:nvPr/>
        </p:nvGrpSpPr>
        <p:grpSpPr>
          <a:xfrm>
            <a:off x="5880296" y="667023"/>
            <a:ext cx="1201598" cy="1207798"/>
            <a:chOff x="5880296" y="667023"/>
            <a:chExt cx="1594338" cy="16025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27B23A-6AC2-41B7-AFED-1D91BACD2E8F}"/>
                </a:ext>
              </a:extLst>
            </p:cNvPr>
            <p:cNvSpPr/>
            <p:nvPr/>
          </p:nvSpPr>
          <p:spPr>
            <a:xfrm>
              <a:off x="5880296" y="675249"/>
              <a:ext cx="1594338" cy="159433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941F43A-CEAA-4FB3-8994-8220AF0FE2E1}"/>
                </a:ext>
              </a:extLst>
            </p:cNvPr>
            <p:cNvGrpSpPr/>
            <p:nvPr/>
          </p:nvGrpSpPr>
          <p:grpSpPr>
            <a:xfrm>
              <a:off x="5880296" y="667023"/>
              <a:ext cx="1594338" cy="706537"/>
              <a:chOff x="5880296" y="667023"/>
              <a:chExt cx="1594338" cy="70653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730BB8-CBA5-413C-81C3-DBE65B56FB7C}"/>
                  </a:ext>
                </a:extLst>
              </p:cNvPr>
              <p:cNvSpPr txBox="1"/>
              <p:nvPr/>
            </p:nvSpPr>
            <p:spPr>
              <a:xfrm>
                <a:off x="5880296" y="911895"/>
                <a:ext cx="1594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/>
                  <a:t>Crear y modificar prefabricados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9E21EE8-9246-4D51-B71B-7CACE9C47295}"/>
                  </a:ext>
                </a:extLst>
              </p:cNvPr>
              <p:cNvSpPr txBox="1"/>
              <p:nvPr/>
            </p:nvSpPr>
            <p:spPr>
              <a:xfrm>
                <a:off x="6586023" y="667023"/>
                <a:ext cx="2297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200" dirty="0"/>
                  <a:t>2</a:t>
                </a: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9B26316-FFCA-4892-9B43-C11EC4F4C674}"/>
              </a:ext>
            </a:extLst>
          </p:cNvPr>
          <p:cNvGrpSpPr/>
          <p:nvPr/>
        </p:nvGrpSpPr>
        <p:grpSpPr>
          <a:xfrm>
            <a:off x="3536679" y="2957756"/>
            <a:ext cx="1201598" cy="1201598"/>
            <a:chOff x="3713871" y="2326054"/>
            <a:chExt cx="1594338" cy="15943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D216B9-EB6E-4644-B11F-C6A022E5AB87}"/>
                </a:ext>
              </a:extLst>
            </p:cNvPr>
            <p:cNvSpPr/>
            <p:nvPr/>
          </p:nvSpPr>
          <p:spPr>
            <a:xfrm>
              <a:off x="3713871" y="2326054"/>
              <a:ext cx="1594338" cy="159433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ED8C23F-E6C3-4933-8B11-FD20BE785C1F}"/>
                </a:ext>
              </a:extLst>
            </p:cNvPr>
            <p:cNvGrpSpPr/>
            <p:nvPr/>
          </p:nvGrpSpPr>
          <p:grpSpPr>
            <a:xfrm>
              <a:off x="3877994" y="2489413"/>
              <a:ext cx="1266092" cy="882365"/>
              <a:chOff x="3877994" y="2489413"/>
              <a:chExt cx="1266092" cy="88236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6E1A7D-2FA0-4BEE-ADB6-04F6A4434E3A}"/>
                  </a:ext>
                </a:extLst>
              </p:cNvPr>
              <p:cNvSpPr txBox="1"/>
              <p:nvPr/>
            </p:nvSpPr>
            <p:spPr>
              <a:xfrm>
                <a:off x="3877994" y="2800057"/>
                <a:ext cx="1266092" cy="571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100" dirty="0"/>
                  <a:t>Organizar ficheros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1203C6C-E83B-464F-B079-6582EAD03E2A}"/>
                  </a:ext>
                </a:extLst>
              </p:cNvPr>
              <p:cNvSpPr txBox="1"/>
              <p:nvPr/>
            </p:nvSpPr>
            <p:spPr>
              <a:xfrm>
                <a:off x="4331480" y="2489413"/>
                <a:ext cx="451534" cy="347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100" dirty="0"/>
                  <a:t>1B</a:t>
                </a: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483ED3C-42C7-4CFC-8E27-E6F0F0E1FC79}"/>
              </a:ext>
            </a:extLst>
          </p:cNvPr>
          <p:cNvGrpSpPr/>
          <p:nvPr/>
        </p:nvGrpSpPr>
        <p:grpSpPr>
          <a:xfrm>
            <a:off x="8015216" y="387021"/>
            <a:ext cx="1205133" cy="1201598"/>
            <a:chOff x="7319889" y="3016138"/>
            <a:chExt cx="1599028" cy="159433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C0CBF62-61E4-4123-A3F9-5FED850E990C}"/>
                </a:ext>
              </a:extLst>
            </p:cNvPr>
            <p:cNvSpPr/>
            <p:nvPr/>
          </p:nvSpPr>
          <p:spPr>
            <a:xfrm>
              <a:off x="7324579" y="3016138"/>
              <a:ext cx="1594338" cy="159433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302314-58A9-4F91-AC67-A417077C5446}"/>
                </a:ext>
              </a:extLst>
            </p:cNvPr>
            <p:cNvSpPr txBox="1"/>
            <p:nvPr/>
          </p:nvSpPr>
          <p:spPr>
            <a:xfrm>
              <a:off x="7319889" y="3338739"/>
              <a:ext cx="1594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Colocar</a:t>
              </a:r>
            </a:p>
            <a:p>
              <a:pPr algn="ctr"/>
              <a:r>
                <a:rPr lang="es-MX" sz="1200" dirty="0"/>
                <a:t>prefabricados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1439F43-1021-437C-8B41-AAFA33D47630}"/>
                </a:ext>
              </a:extLst>
            </p:cNvPr>
            <p:cNvSpPr txBox="1"/>
            <p:nvPr/>
          </p:nvSpPr>
          <p:spPr>
            <a:xfrm>
              <a:off x="8007839" y="3059098"/>
              <a:ext cx="229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4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00A445C-7C9E-4309-9426-D6C3EB048ED3}"/>
              </a:ext>
            </a:extLst>
          </p:cNvPr>
          <p:cNvGrpSpPr/>
          <p:nvPr/>
        </p:nvGrpSpPr>
        <p:grpSpPr>
          <a:xfrm>
            <a:off x="2763395" y="4680769"/>
            <a:ext cx="1201598" cy="1201598"/>
            <a:chOff x="2471226" y="4534052"/>
            <a:chExt cx="1594338" cy="159433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7790A6-1E1B-4404-9F55-CE897DEA8B16}"/>
                </a:ext>
              </a:extLst>
            </p:cNvPr>
            <p:cNvSpPr/>
            <p:nvPr/>
          </p:nvSpPr>
          <p:spPr>
            <a:xfrm>
              <a:off x="2471226" y="4534052"/>
              <a:ext cx="1594338" cy="159433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EBC64E-3762-468C-84D8-1035C2E84F57}"/>
                </a:ext>
              </a:extLst>
            </p:cNvPr>
            <p:cNvSpPr txBox="1"/>
            <p:nvPr/>
          </p:nvSpPr>
          <p:spPr>
            <a:xfrm>
              <a:off x="2635349" y="5008055"/>
              <a:ext cx="1266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Mostrar en editores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7C071D-3668-4436-87C8-4C76EF2B4863}"/>
                </a:ext>
              </a:extLst>
            </p:cNvPr>
            <p:cNvSpPr txBox="1"/>
            <p:nvPr/>
          </p:nvSpPr>
          <p:spPr>
            <a:xfrm>
              <a:off x="3148820" y="4638722"/>
              <a:ext cx="229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3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5700064-6D99-483C-8604-629A44443E5A}"/>
              </a:ext>
            </a:extLst>
          </p:cNvPr>
          <p:cNvGrpSpPr/>
          <p:nvPr/>
        </p:nvGrpSpPr>
        <p:grpSpPr>
          <a:xfrm>
            <a:off x="9540864" y="1474821"/>
            <a:ext cx="1205133" cy="1201598"/>
            <a:chOff x="7319889" y="3016138"/>
            <a:chExt cx="1599028" cy="159433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3ED55BE-2ED3-4D05-82D4-780F1778501B}"/>
                </a:ext>
              </a:extLst>
            </p:cNvPr>
            <p:cNvSpPr/>
            <p:nvPr/>
          </p:nvSpPr>
          <p:spPr>
            <a:xfrm>
              <a:off x="7324579" y="3016138"/>
              <a:ext cx="1594338" cy="159433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E07AB3A-A1BF-43B2-AB0F-3EAF362F43BF}"/>
                </a:ext>
              </a:extLst>
            </p:cNvPr>
            <p:cNvSpPr txBox="1"/>
            <p:nvPr/>
          </p:nvSpPr>
          <p:spPr>
            <a:xfrm>
              <a:off x="7319889" y="3338739"/>
              <a:ext cx="1594338" cy="110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Mandar instrucción de compilación a Godot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625E209-E76B-42E5-A38E-C0DE9B8F1AF0}"/>
                </a:ext>
              </a:extLst>
            </p:cNvPr>
            <p:cNvSpPr txBox="1"/>
            <p:nvPr/>
          </p:nvSpPr>
          <p:spPr>
            <a:xfrm>
              <a:off x="8007840" y="3059097"/>
              <a:ext cx="229772" cy="36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5</a:t>
              </a:r>
            </a:p>
          </p:txBody>
        </p:sp>
      </p:grp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CD17F89A-0FEA-4ED9-8464-A4C96B2A23D5}"/>
              </a:ext>
            </a:extLst>
          </p:cNvPr>
          <p:cNvCxnSpPr>
            <a:cxnSpLocks/>
            <a:stCxn id="42" idx="4"/>
            <a:endCxn id="75" idx="0"/>
          </p:cNvCxnSpPr>
          <p:nvPr/>
        </p:nvCxnSpPr>
        <p:spPr>
          <a:xfrm rot="5400000" flipH="1" flipV="1">
            <a:off x="9325475" y="768896"/>
            <a:ext cx="113798" cy="1525648"/>
          </a:xfrm>
          <a:prstGeom prst="curvedConnector5">
            <a:avLst>
              <a:gd name="adj1" fmla="val -200882"/>
              <a:gd name="adj2" fmla="val 50000"/>
              <a:gd name="adj3" fmla="val 300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AD4E6F0F-839A-4A6C-BDE4-FF9B4B6A14FF}"/>
              </a:ext>
            </a:extLst>
          </p:cNvPr>
          <p:cNvCxnSpPr>
            <a:cxnSpLocks/>
            <a:endCxn id="92" idx="6"/>
          </p:cNvCxnSpPr>
          <p:nvPr/>
        </p:nvCxnSpPr>
        <p:spPr>
          <a:xfrm rot="10800000">
            <a:off x="10580232" y="4060702"/>
            <a:ext cx="1190272" cy="5276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EDF8248-5729-4C9E-8FBB-BF03C8063CDE}"/>
              </a:ext>
            </a:extLst>
          </p:cNvPr>
          <p:cNvSpPr txBox="1"/>
          <p:nvPr/>
        </p:nvSpPr>
        <p:spPr>
          <a:xfrm>
            <a:off x="11392981" y="4090607"/>
            <a:ext cx="8835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Juego compilado</a:t>
            </a: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BD2F603A-BCF3-46DA-AFBA-31098FAC3B2D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742462" y="2133453"/>
            <a:ext cx="1102700" cy="3708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99A735F-977B-4AED-8BAD-DFC4D2560749}"/>
              </a:ext>
            </a:extLst>
          </p:cNvPr>
          <p:cNvSpPr txBox="1"/>
          <p:nvPr/>
        </p:nvSpPr>
        <p:spPr>
          <a:xfrm>
            <a:off x="10977552" y="2718229"/>
            <a:ext cx="9987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Parámetros de compilación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DF6E09C-23F1-45AC-93E3-D975A43F4045}"/>
              </a:ext>
            </a:extLst>
          </p:cNvPr>
          <p:cNvGrpSpPr/>
          <p:nvPr/>
        </p:nvGrpSpPr>
        <p:grpSpPr>
          <a:xfrm>
            <a:off x="9375099" y="3459902"/>
            <a:ext cx="1205133" cy="1201598"/>
            <a:chOff x="7319889" y="3016138"/>
            <a:chExt cx="1599028" cy="159433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9463A6F-8DF3-49B7-BB31-60D0037DF229}"/>
                </a:ext>
              </a:extLst>
            </p:cNvPr>
            <p:cNvSpPr/>
            <p:nvPr/>
          </p:nvSpPr>
          <p:spPr>
            <a:xfrm>
              <a:off x="7324579" y="3016138"/>
              <a:ext cx="1594338" cy="159433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E3A1BF0-CA55-4D2B-81D6-2A4F6B2F9528}"/>
                </a:ext>
              </a:extLst>
            </p:cNvPr>
            <p:cNvSpPr txBox="1"/>
            <p:nvPr/>
          </p:nvSpPr>
          <p:spPr>
            <a:xfrm>
              <a:off x="7319889" y="3338739"/>
              <a:ext cx="1594338" cy="85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Integrar ficheros para distribución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4E8680E-C7DB-4E50-B375-B9E2CF5D9AB9}"/>
                </a:ext>
              </a:extLst>
            </p:cNvPr>
            <p:cNvSpPr txBox="1"/>
            <p:nvPr/>
          </p:nvSpPr>
          <p:spPr>
            <a:xfrm>
              <a:off x="8007840" y="3059097"/>
              <a:ext cx="229772" cy="36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6</a:t>
              </a:r>
            </a:p>
          </p:txBody>
        </p:sp>
      </p:grp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ED2F1B2-5513-498E-A26D-DAE40E278633}"/>
              </a:ext>
            </a:extLst>
          </p:cNvPr>
          <p:cNvCxnSpPr>
            <a:cxnSpLocks/>
            <a:stCxn id="92" idx="4"/>
          </p:cNvCxnSpPr>
          <p:nvPr/>
        </p:nvCxnSpPr>
        <p:spPr>
          <a:xfrm rot="5400000">
            <a:off x="4442239" y="767728"/>
            <a:ext cx="1643423" cy="94309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FD3B2BC-314D-415A-B704-CBAF41BC4075}"/>
              </a:ext>
            </a:extLst>
          </p:cNvPr>
          <p:cNvSpPr txBox="1"/>
          <p:nvPr/>
        </p:nvSpPr>
        <p:spPr>
          <a:xfrm>
            <a:off x="7447927" y="1636780"/>
            <a:ext cx="9987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Prefabricados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F96B0F8-8BB6-4846-87BC-633626D71EE1}"/>
              </a:ext>
            </a:extLst>
          </p:cNvPr>
          <p:cNvSpPr txBox="1"/>
          <p:nvPr/>
        </p:nvSpPr>
        <p:spPr>
          <a:xfrm>
            <a:off x="9597362" y="786907"/>
            <a:ext cx="12015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Parámetros de los prefabricados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3B174CD-9E01-4E45-B504-983C80474751}"/>
              </a:ext>
            </a:extLst>
          </p:cNvPr>
          <p:cNvCxnSpPr/>
          <p:nvPr/>
        </p:nvCxnSpPr>
        <p:spPr>
          <a:xfrm>
            <a:off x="6803600" y="3286176"/>
            <a:ext cx="1093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CBCB531-E417-4B3B-B8D6-BAF52A260494}"/>
              </a:ext>
            </a:extLst>
          </p:cNvPr>
          <p:cNvCxnSpPr/>
          <p:nvPr/>
        </p:nvCxnSpPr>
        <p:spPr>
          <a:xfrm>
            <a:off x="6804549" y="3665630"/>
            <a:ext cx="1093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152885F-6886-4FA7-9042-4C8D4802EBC9}"/>
              </a:ext>
            </a:extLst>
          </p:cNvPr>
          <p:cNvSpPr txBox="1"/>
          <p:nvPr/>
        </p:nvSpPr>
        <p:spPr>
          <a:xfrm>
            <a:off x="6629527" y="3340470"/>
            <a:ext cx="147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Empaquetado PKG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0699E5E2-A9D7-49D1-B7BE-4225B6103E23}"/>
              </a:ext>
            </a:extLst>
          </p:cNvPr>
          <p:cNvCxnSpPr>
            <a:cxnSpLocks/>
            <a:stCxn id="12" idx="6"/>
            <a:endCxn id="111" idx="1"/>
          </p:cNvCxnSpPr>
          <p:nvPr/>
        </p:nvCxnSpPr>
        <p:spPr>
          <a:xfrm flipV="1">
            <a:off x="4738277" y="3478970"/>
            <a:ext cx="1891250" cy="795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6F330E5-E8BF-42D2-BB8D-6941CF7E9C90}"/>
              </a:ext>
            </a:extLst>
          </p:cNvPr>
          <p:cNvSpPr txBox="1"/>
          <p:nvPr/>
        </p:nvSpPr>
        <p:spPr>
          <a:xfrm>
            <a:off x="4886708" y="3087837"/>
            <a:ext cx="1294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Ficheros ordenados (Modelos y sonidos)</a:t>
            </a: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CB213FAE-1E16-4D08-A014-30623C46531F}"/>
              </a:ext>
            </a:extLst>
          </p:cNvPr>
          <p:cNvCxnSpPr>
            <a:cxnSpLocks/>
            <a:stCxn id="111" idx="3"/>
            <a:endCxn id="92" idx="0"/>
          </p:cNvCxnSpPr>
          <p:nvPr/>
        </p:nvCxnSpPr>
        <p:spPr>
          <a:xfrm flipV="1">
            <a:off x="8106073" y="3459902"/>
            <a:ext cx="1873360" cy="19068"/>
          </a:xfrm>
          <a:prstGeom prst="curvedConnector4">
            <a:avLst>
              <a:gd name="adj1" fmla="val 33965"/>
              <a:gd name="adj2" fmla="val 1925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1FB4BF7-05FE-4D08-A70B-78919B9EDBE2}"/>
              </a:ext>
            </a:extLst>
          </p:cNvPr>
          <p:cNvSpPr txBox="1"/>
          <p:nvPr/>
        </p:nvSpPr>
        <p:spPr>
          <a:xfrm>
            <a:off x="3906148" y="4512605"/>
            <a:ext cx="1294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Prefabricados integrando ficheros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D48DA6A-F12F-4C44-B2D5-3A6EEC7B93DF}"/>
              </a:ext>
            </a:extLst>
          </p:cNvPr>
          <p:cNvSpPr txBox="1"/>
          <p:nvPr/>
        </p:nvSpPr>
        <p:spPr>
          <a:xfrm>
            <a:off x="4803941" y="6177966"/>
            <a:ext cx="1294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Juego distribuible</a:t>
            </a:r>
          </a:p>
        </p:txBody>
      </p: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B002E4FC-27AC-4C22-86A3-0A3A0C822EA1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346838" y="1728026"/>
            <a:ext cx="2580787" cy="4288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B943D64-9378-4675-B031-E618407C1486}"/>
              </a:ext>
            </a:extLst>
          </p:cNvPr>
          <p:cNvSpPr txBox="1"/>
          <p:nvPr/>
        </p:nvSpPr>
        <p:spPr>
          <a:xfrm>
            <a:off x="198963" y="1424678"/>
            <a:ext cx="1120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Comandos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6E5A84A-352F-47C5-8081-0A8EE8E3365F}"/>
              </a:ext>
            </a:extLst>
          </p:cNvPr>
          <p:cNvGrpSpPr/>
          <p:nvPr/>
        </p:nvGrpSpPr>
        <p:grpSpPr>
          <a:xfrm>
            <a:off x="2927625" y="1556116"/>
            <a:ext cx="1201598" cy="1201598"/>
            <a:chOff x="3713871" y="2326054"/>
            <a:chExt cx="1594338" cy="1594338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28389A1-2F06-4D78-BC90-832E2920C2F9}"/>
                </a:ext>
              </a:extLst>
            </p:cNvPr>
            <p:cNvSpPr/>
            <p:nvPr/>
          </p:nvSpPr>
          <p:spPr>
            <a:xfrm>
              <a:off x="3713871" y="2326054"/>
              <a:ext cx="1594338" cy="159433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1C551FB-48E0-4B8A-8CE5-CBF2A8FBB006}"/>
                </a:ext>
              </a:extLst>
            </p:cNvPr>
            <p:cNvGrpSpPr/>
            <p:nvPr/>
          </p:nvGrpSpPr>
          <p:grpSpPr>
            <a:xfrm>
              <a:off x="3807463" y="2492645"/>
              <a:ext cx="1451301" cy="1276716"/>
              <a:chOff x="3807463" y="2492645"/>
              <a:chExt cx="1451301" cy="1276716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5FBB6EB-ED70-4E2C-B6DF-AEE7F43E598D}"/>
                  </a:ext>
                </a:extLst>
              </p:cNvPr>
              <p:cNvSpPr txBox="1"/>
              <p:nvPr/>
            </p:nvSpPr>
            <p:spPr>
              <a:xfrm>
                <a:off x="3807463" y="2748430"/>
                <a:ext cx="1451301" cy="102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100" dirty="0"/>
                  <a:t>Interpretar comandos como funciones de Godot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0F57C87-4FF4-4394-8D63-29B5EFF658CF}"/>
                  </a:ext>
                </a:extLst>
              </p:cNvPr>
              <p:cNvSpPr txBox="1"/>
              <p:nvPr/>
            </p:nvSpPr>
            <p:spPr>
              <a:xfrm>
                <a:off x="4331479" y="2492645"/>
                <a:ext cx="594697" cy="34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100" dirty="0"/>
                  <a:t>1C</a:t>
                </a:r>
              </a:p>
            </p:txBody>
          </p:sp>
        </p:grpSp>
      </p:grp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39010EB5-7B8E-4816-A0CD-8BCD3BF9A6C1}"/>
              </a:ext>
            </a:extLst>
          </p:cNvPr>
          <p:cNvCxnSpPr>
            <a:cxnSpLocks/>
            <a:stCxn id="127" idx="6"/>
            <a:endCxn id="34" idx="2"/>
          </p:cNvCxnSpPr>
          <p:nvPr/>
        </p:nvCxnSpPr>
        <p:spPr>
          <a:xfrm flipV="1">
            <a:off x="4129223" y="1274022"/>
            <a:ext cx="1751073" cy="8828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CD57D8D-76E1-4EE3-9E51-91C884E7F3DD}"/>
              </a:ext>
            </a:extLst>
          </p:cNvPr>
          <p:cNvSpPr txBox="1"/>
          <p:nvPr/>
        </p:nvSpPr>
        <p:spPr>
          <a:xfrm>
            <a:off x="4031794" y="1243127"/>
            <a:ext cx="11203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Comandos y variables propias de Godot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AA7097D-F5E9-4E15-B773-BDF0BEEA9003}"/>
              </a:ext>
            </a:extLst>
          </p:cNvPr>
          <p:cNvSpPr txBox="1"/>
          <p:nvPr/>
        </p:nvSpPr>
        <p:spPr>
          <a:xfrm>
            <a:off x="8395633" y="2611974"/>
            <a:ext cx="1294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Ficheros ordenados (Modelos y sonidos)</a:t>
            </a:r>
          </a:p>
        </p:txBody>
      </p:sp>
      <p:cxnSp>
        <p:nvCxnSpPr>
          <p:cNvPr id="153" name="Connector: Curved 152">
            <a:extLst>
              <a:ext uri="{FF2B5EF4-FFF2-40B4-BE49-F238E27FC236}">
                <a16:creationId xmlns:a16="http://schemas.microsoft.com/office/drawing/2014/main" id="{F7E085F5-E129-4E06-9D06-892212B764D4}"/>
              </a:ext>
            </a:extLst>
          </p:cNvPr>
          <p:cNvCxnSpPr>
            <a:cxnSpLocks/>
            <a:stCxn id="42" idx="4"/>
          </p:cNvCxnSpPr>
          <p:nvPr/>
        </p:nvCxnSpPr>
        <p:spPr>
          <a:xfrm rot="5400000">
            <a:off x="7167999" y="1760130"/>
            <a:ext cx="1623062" cy="12800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85FA610-4067-4E76-822E-AD6C765287A4}"/>
              </a:ext>
            </a:extLst>
          </p:cNvPr>
          <p:cNvSpPr txBox="1"/>
          <p:nvPr/>
        </p:nvSpPr>
        <p:spPr>
          <a:xfrm>
            <a:off x="6492463" y="2639107"/>
            <a:ext cx="9987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Prefabricados</a:t>
            </a:r>
          </a:p>
        </p:txBody>
      </p:sp>
    </p:spTree>
    <p:extLst>
      <p:ext uri="{BB962C8B-B14F-4D97-AF65-F5344CB8AC3E}">
        <p14:creationId xmlns:p14="http://schemas.microsoft.com/office/powerpoint/2010/main" val="131838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6915-DA09-4FEE-B743-3C5EE812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807E-43B1-4B3F-98D2-43199B046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r>
              <a:rPr lang="es-MX" dirty="0"/>
              <a:t>Proveer herramientas que faciliten la creación de video juegos, para acercar a personas sin conocimientos de programación al desarrollo de video juegos, ya sean artistas, estudiantes, profesores o aficionados. Todo esto, buscando diversificar la industria de los videojuegos y aumentar el conocimiento de programación en la sociedad al ofrecer una introducción amena, intuitiva y que acerque al usuario paulatinamente.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1593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082E-506A-4523-892F-494C666F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374" y="391729"/>
            <a:ext cx="7729728" cy="1188720"/>
          </a:xfrm>
        </p:spPr>
        <p:txBody>
          <a:bodyPr/>
          <a:lstStyle/>
          <a:p>
            <a:r>
              <a:rPr lang="es-MX" dirty="0"/>
              <a:t>Estructura de Desglose de Trabajo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3FB94C-9E60-435B-96D4-C92F6C68129E}"/>
              </a:ext>
            </a:extLst>
          </p:cNvPr>
          <p:cNvGrpSpPr/>
          <p:nvPr/>
        </p:nvGrpSpPr>
        <p:grpSpPr>
          <a:xfrm>
            <a:off x="838200" y="1791222"/>
            <a:ext cx="10297287" cy="3741689"/>
            <a:chOff x="561580" y="1690688"/>
            <a:chExt cx="10702178" cy="41618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BDFE16-6E4A-4CE2-8E33-D2191ACF175B}"/>
                </a:ext>
              </a:extLst>
            </p:cNvPr>
            <p:cNvSpPr txBox="1"/>
            <p:nvPr/>
          </p:nvSpPr>
          <p:spPr>
            <a:xfrm>
              <a:off x="4901851" y="1690688"/>
              <a:ext cx="23882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Proyecto</a:t>
              </a:r>
            </a:p>
            <a:p>
              <a:pPr algn="ctr"/>
              <a:r>
                <a:rPr lang="es-MX" sz="1600" dirty="0"/>
                <a:t>Framework </a:t>
              </a:r>
              <a:r>
                <a:rPr lang="es-MX" sz="1600" dirty="0" err="1"/>
                <a:t>Joyeuse</a:t>
              </a:r>
              <a:endParaRPr lang="es-MX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4B0444-D2AF-45AC-B620-6488EB6651AD}"/>
                </a:ext>
              </a:extLst>
            </p:cNvPr>
            <p:cNvSpPr txBox="1"/>
            <p:nvPr/>
          </p:nvSpPr>
          <p:spPr>
            <a:xfrm>
              <a:off x="910966" y="3049083"/>
              <a:ext cx="2388298" cy="584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1</a:t>
              </a:r>
            </a:p>
            <a:p>
              <a:pPr algn="ctr"/>
              <a:r>
                <a:rPr lang="es-MX" sz="1600" dirty="0"/>
                <a:t>Documentación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61D982-13C9-4A29-83D0-9451B8F8F0C2}"/>
                </a:ext>
              </a:extLst>
            </p:cNvPr>
            <p:cNvSpPr txBox="1"/>
            <p:nvPr/>
          </p:nvSpPr>
          <p:spPr>
            <a:xfrm>
              <a:off x="8000600" y="3049082"/>
              <a:ext cx="2388298" cy="584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2</a:t>
              </a:r>
            </a:p>
            <a:p>
              <a:pPr algn="ctr"/>
              <a:r>
                <a:rPr lang="es-MX" sz="1600" dirty="0"/>
                <a:t>Herramientas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73193DE-FC94-4231-91D3-1FDBFFBC3BCA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5400000">
              <a:off x="3713748" y="666830"/>
              <a:ext cx="773621" cy="39908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F714DD-3D66-4725-AA48-4900EE0EFD75}"/>
                </a:ext>
              </a:extLst>
            </p:cNvPr>
            <p:cNvSpPr txBox="1"/>
            <p:nvPr/>
          </p:nvSpPr>
          <p:spPr>
            <a:xfrm>
              <a:off x="2105115" y="5202100"/>
              <a:ext cx="1559492" cy="650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1.2</a:t>
              </a:r>
            </a:p>
            <a:p>
              <a:pPr algn="ctr"/>
              <a:r>
                <a:rPr lang="es-MX" sz="1600" dirty="0"/>
                <a:t>Sitio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39B9CB-A41D-40BD-A6AB-E2F88DFEEB38}"/>
                </a:ext>
              </a:extLst>
            </p:cNvPr>
            <p:cNvSpPr txBox="1"/>
            <p:nvPr/>
          </p:nvSpPr>
          <p:spPr>
            <a:xfrm>
              <a:off x="561580" y="5202100"/>
              <a:ext cx="1843417" cy="650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1.1</a:t>
              </a:r>
            </a:p>
            <a:p>
              <a:pPr algn="ctr"/>
              <a:r>
                <a:rPr lang="es-MX" sz="1600" dirty="0"/>
                <a:t>Redactar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721A9DB8-0208-4CFF-A706-2D420E5659B6}"/>
                </a:ext>
              </a:extLst>
            </p:cNvPr>
            <p:cNvCxnSpPr>
              <a:cxnSpLocks/>
              <a:stCxn id="6" idx="2"/>
              <a:endCxn id="25" idx="0"/>
            </p:cNvCxnSpPr>
            <p:nvPr/>
          </p:nvCxnSpPr>
          <p:spPr>
            <a:xfrm rot="5400000">
              <a:off x="1010082" y="4107066"/>
              <a:ext cx="1568242" cy="6218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FC1D3849-D01F-4B54-A586-54E374F7CD38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1710867" y="4028105"/>
              <a:ext cx="1568242" cy="7797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319928-95BA-4154-9370-3007C26006E1}"/>
                </a:ext>
              </a:extLst>
            </p:cNvPr>
            <p:cNvSpPr txBox="1"/>
            <p:nvPr/>
          </p:nvSpPr>
          <p:spPr>
            <a:xfrm>
              <a:off x="8604335" y="4896175"/>
              <a:ext cx="1314192" cy="650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2.2</a:t>
              </a:r>
            </a:p>
            <a:p>
              <a:pPr algn="ctr"/>
              <a:r>
                <a:rPr lang="es-MX" sz="1600" dirty="0"/>
                <a:t>Bibliotecas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5024DE-8F5A-4BEE-BE20-AD10E8F35B2C}"/>
                </a:ext>
              </a:extLst>
            </p:cNvPr>
            <p:cNvSpPr txBox="1"/>
            <p:nvPr/>
          </p:nvSpPr>
          <p:spPr>
            <a:xfrm>
              <a:off x="7290148" y="4896175"/>
              <a:ext cx="1314190" cy="584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2.1</a:t>
              </a:r>
            </a:p>
            <a:p>
              <a:pPr algn="ctr"/>
              <a:r>
                <a:rPr lang="es-MX" sz="1600" dirty="0"/>
                <a:t>Interfaz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79D64AEA-C655-42D6-91E6-820D41F7007A}"/>
                </a:ext>
              </a:extLst>
            </p:cNvPr>
            <p:cNvCxnSpPr>
              <a:cxnSpLocks/>
              <a:stCxn id="8" idx="2"/>
              <a:endCxn id="33" idx="0"/>
            </p:cNvCxnSpPr>
            <p:nvPr/>
          </p:nvCxnSpPr>
          <p:spPr>
            <a:xfrm rot="5400000">
              <a:off x="7939838" y="3641263"/>
              <a:ext cx="1262319" cy="12475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1D175D4B-29A9-481A-9087-E6143E7632E3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 rot="16200000" flipH="1">
              <a:off x="8596931" y="4231674"/>
              <a:ext cx="1262319" cy="666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C5AFF61-22E9-4D6F-9297-8D9035335008}"/>
                </a:ext>
              </a:extLst>
            </p:cNvPr>
            <p:cNvSpPr txBox="1"/>
            <p:nvPr/>
          </p:nvSpPr>
          <p:spPr>
            <a:xfrm>
              <a:off x="9807284" y="4896175"/>
              <a:ext cx="1456474" cy="650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2.3</a:t>
              </a:r>
            </a:p>
            <a:p>
              <a:pPr algn="ctr"/>
              <a:r>
                <a:rPr lang="es-MX" sz="1600" dirty="0"/>
                <a:t>Prefabricados</a:t>
              </a:r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27EED60-1240-4116-A5C9-FA6E08E11AA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7306237" y="1173961"/>
            <a:ext cx="695518" cy="2981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01A05DF-C687-4E97-963B-0973FF612DFA}"/>
              </a:ext>
            </a:extLst>
          </p:cNvPr>
          <p:cNvCxnSpPr>
            <a:cxnSpLocks/>
            <a:stCxn id="8" idx="2"/>
            <a:endCxn id="73" idx="0"/>
          </p:cNvCxnSpPr>
          <p:nvPr/>
        </p:nvCxnSpPr>
        <p:spPr>
          <a:xfrm rot="16200000" flipH="1">
            <a:off x="9222338" y="3460633"/>
            <a:ext cx="1134880" cy="1290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82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42DA-6A98-4873-BF32-0310B8D1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839432"/>
            <a:ext cx="7729728" cy="1188720"/>
          </a:xfrm>
        </p:spPr>
        <p:txBody>
          <a:bodyPr/>
          <a:lstStyle/>
          <a:p>
            <a:r>
              <a:rPr lang="es-MX" dirty="0"/>
              <a:t>Actividades</a:t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62FD1E42-687A-488C-AD5C-AA55294D09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068905"/>
              </p:ext>
            </p:extLst>
          </p:nvPr>
        </p:nvGraphicFramePr>
        <p:xfrm>
          <a:off x="838198" y="2902863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96273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78696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928044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486572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48879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600" dirty="0"/>
                        <a:t>1.1 </a:t>
                      </a:r>
                    </a:p>
                    <a:p>
                      <a:r>
                        <a:rPr lang="es-MX" sz="1600" dirty="0"/>
                        <a:t>Redactar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1.2 </a:t>
                      </a:r>
                    </a:p>
                    <a:p>
                      <a:r>
                        <a:rPr lang="es-MX" sz="1600" dirty="0"/>
                        <a:t>Sitio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2.1 </a:t>
                      </a:r>
                    </a:p>
                    <a:p>
                      <a:r>
                        <a:rPr lang="es-MX" sz="1600" dirty="0"/>
                        <a:t>Interfaz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2.2</a:t>
                      </a:r>
                    </a:p>
                    <a:p>
                      <a:r>
                        <a:rPr lang="es-MX" sz="1600" dirty="0" err="1"/>
                        <a:t>Bibiliotecas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2.3 Prefabricados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89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/>
                        <a:t>Interpretar comentarios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Establecer repositorio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Diseño basado en 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Programar funciones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Usar librerías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97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/>
                        <a:t>Ejemplos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Compilar con </a:t>
                      </a:r>
                      <a:r>
                        <a:rPr lang="es-MX" sz="1600" dirty="0" err="1"/>
                        <a:t>Sphinx</a:t>
                      </a:r>
                      <a:endParaRPr lang="es-MX" sz="1600" dirty="0"/>
                    </a:p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Programar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Comentarios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7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/>
                        <a:t>Tutoriales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Distribuir en </a:t>
                      </a:r>
                      <a:r>
                        <a:rPr lang="es-MX" sz="1600" dirty="0" err="1"/>
                        <a:t>ReadTheDocs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Integrar librerías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Portar a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83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Emplear integración continua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6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1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ABA97A-CB68-4B21-87DB-A95B41EFBA65}"/>
              </a:ext>
            </a:extLst>
          </p:cNvPr>
          <p:cNvSpPr/>
          <p:nvPr/>
        </p:nvSpPr>
        <p:spPr>
          <a:xfrm>
            <a:off x="4306659" y="1666323"/>
            <a:ext cx="963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/>
              <a:t>Interpretar </a:t>
            </a:r>
          </a:p>
          <a:p>
            <a:r>
              <a:rPr lang="es-MX" sz="1200" dirty="0"/>
              <a:t>comentarios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598FB-0816-4E41-9056-5830D192203C}"/>
              </a:ext>
            </a:extLst>
          </p:cNvPr>
          <p:cNvSpPr/>
          <p:nvPr/>
        </p:nvSpPr>
        <p:spPr>
          <a:xfrm>
            <a:off x="2181459" y="1666322"/>
            <a:ext cx="872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s-MX" sz="1200" dirty="0"/>
              <a:t>Establecer </a:t>
            </a:r>
          </a:p>
          <a:p>
            <a:pPr lvl="0">
              <a:defRPr/>
            </a:pPr>
            <a:r>
              <a:rPr lang="es-MX" sz="1200" dirty="0"/>
              <a:t>repositorio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38AE2A-46E2-4AE7-84C0-7A68FBCA79A2}"/>
              </a:ext>
            </a:extLst>
          </p:cNvPr>
          <p:cNvSpPr/>
          <p:nvPr/>
        </p:nvSpPr>
        <p:spPr>
          <a:xfrm>
            <a:off x="2237732" y="3628136"/>
            <a:ext cx="1099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/>
              <a:t>Diseño basado</a:t>
            </a:r>
          </a:p>
          <a:p>
            <a:r>
              <a:rPr lang="es-MX" sz="1200" dirty="0"/>
              <a:t> en UX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F8997-D4E6-4ADC-ADF8-2C3B71819DAC}"/>
              </a:ext>
            </a:extLst>
          </p:cNvPr>
          <p:cNvSpPr/>
          <p:nvPr/>
        </p:nvSpPr>
        <p:spPr>
          <a:xfrm>
            <a:off x="2273442" y="2766862"/>
            <a:ext cx="877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/>
              <a:t>Programar </a:t>
            </a:r>
          </a:p>
          <a:p>
            <a:r>
              <a:rPr lang="es-MX" sz="1200" dirty="0"/>
              <a:t>funciones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80FE56-3B6E-4BBE-81EF-4DA66C92DC5A}"/>
              </a:ext>
            </a:extLst>
          </p:cNvPr>
          <p:cNvSpPr/>
          <p:nvPr/>
        </p:nvSpPr>
        <p:spPr>
          <a:xfrm>
            <a:off x="4262480" y="4334493"/>
            <a:ext cx="1008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/>
              <a:t>Usar librerías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A1156-A513-4C75-95F5-45FE6B3F3D6F}"/>
              </a:ext>
            </a:extLst>
          </p:cNvPr>
          <p:cNvSpPr/>
          <p:nvPr/>
        </p:nvSpPr>
        <p:spPr>
          <a:xfrm>
            <a:off x="5883360" y="1758660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/>
              <a:t>Ejemplos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0C4D21-AACF-4F81-9701-56D31A0DD8DD}"/>
              </a:ext>
            </a:extLst>
          </p:cNvPr>
          <p:cNvSpPr/>
          <p:nvPr/>
        </p:nvSpPr>
        <p:spPr>
          <a:xfrm>
            <a:off x="7714015" y="1758660"/>
            <a:ext cx="8203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Tutoriales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50DE-E38C-4C5C-A83B-692F1EFAD8CB}"/>
              </a:ext>
            </a:extLst>
          </p:cNvPr>
          <p:cNvSpPr/>
          <p:nvPr/>
        </p:nvSpPr>
        <p:spPr>
          <a:xfrm>
            <a:off x="8689191" y="1758658"/>
            <a:ext cx="1457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s-MX" sz="1200" dirty="0"/>
              <a:t>Compilar con </a:t>
            </a:r>
            <a:r>
              <a:rPr lang="es-MX" sz="1200" dirty="0" err="1"/>
              <a:t>Sphinx</a:t>
            </a:r>
            <a:endParaRPr lang="es-MX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C99006-D342-4630-A990-89DA06E9006C}"/>
              </a:ext>
            </a:extLst>
          </p:cNvPr>
          <p:cNvSpPr/>
          <p:nvPr/>
        </p:nvSpPr>
        <p:spPr>
          <a:xfrm>
            <a:off x="10519212" y="1666324"/>
            <a:ext cx="10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s-MX" sz="1200" dirty="0"/>
              <a:t>Distribuir en</a:t>
            </a:r>
          </a:p>
          <a:p>
            <a:pPr lvl="0">
              <a:defRPr/>
            </a:pPr>
            <a:r>
              <a:rPr lang="es-MX" sz="1200" dirty="0" err="1"/>
              <a:t>ReadTheDocs</a:t>
            </a:r>
            <a:endParaRPr lang="es-MX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20F988-D15B-4179-AEDB-4CBB2B645B6B}"/>
              </a:ext>
            </a:extLst>
          </p:cNvPr>
          <p:cNvSpPr/>
          <p:nvPr/>
        </p:nvSpPr>
        <p:spPr>
          <a:xfrm>
            <a:off x="4069349" y="3730831"/>
            <a:ext cx="15386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/>
              <a:t>Programar elementos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39443B-C01C-40C1-8452-4764A806A573}"/>
              </a:ext>
            </a:extLst>
          </p:cNvPr>
          <p:cNvSpPr/>
          <p:nvPr/>
        </p:nvSpPr>
        <p:spPr>
          <a:xfrm>
            <a:off x="5883360" y="3720468"/>
            <a:ext cx="1213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/>
              <a:t>Integrar librerías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E63B16-EC5D-4B70-89FC-A916C4FE42FE}"/>
              </a:ext>
            </a:extLst>
          </p:cNvPr>
          <p:cNvSpPr/>
          <p:nvPr/>
        </p:nvSpPr>
        <p:spPr>
          <a:xfrm>
            <a:off x="4323698" y="2850170"/>
            <a:ext cx="9812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/>
              <a:t>Comentarios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7994C-57DC-42A9-9962-C9656F503249}"/>
              </a:ext>
            </a:extLst>
          </p:cNvPr>
          <p:cNvSpPr/>
          <p:nvPr/>
        </p:nvSpPr>
        <p:spPr>
          <a:xfrm>
            <a:off x="5883360" y="2859194"/>
            <a:ext cx="9535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/>
              <a:t>Portar a C++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097DDF-2FBB-47E1-A11A-4409903036D5}"/>
              </a:ext>
            </a:extLst>
          </p:cNvPr>
          <p:cNvSpPr txBox="1"/>
          <p:nvPr/>
        </p:nvSpPr>
        <p:spPr>
          <a:xfrm>
            <a:off x="696699" y="1605539"/>
            <a:ext cx="90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1.1</a:t>
            </a:r>
          </a:p>
          <a:p>
            <a:pPr algn="ctr"/>
            <a:r>
              <a:rPr lang="es-MX" sz="1200" dirty="0"/>
              <a:t>Redactar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DA4F3B-9BA9-4C1A-B359-73024609EB89}"/>
              </a:ext>
            </a:extLst>
          </p:cNvPr>
          <p:cNvSpPr txBox="1"/>
          <p:nvPr/>
        </p:nvSpPr>
        <p:spPr>
          <a:xfrm>
            <a:off x="713545" y="3499998"/>
            <a:ext cx="8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2.1</a:t>
            </a:r>
          </a:p>
          <a:p>
            <a:pPr algn="ctr"/>
            <a:r>
              <a:rPr lang="es-MX" sz="1200" dirty="0"/>
              <a:t>Interfaz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B958AC-8C03-4226-A705-401C8980392D}"/>
              </a:ext>
            </a:extLst>
          </p:cNvPr>
          <p:cNvSpPr txBox="1"/>
          <p:nvPr/>
        </p:nvSpPr>
        <p:spPr>
          <a:xfrm>
            <a:off x="603950" y="4214144"/>
            <a:ext cx="110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2.3</a:t>
            </a:r>
          </a:p>
          <a:p>
            <a:pPr algn="ctr"/>
            <a:r>
              <a:rPr lang="es-MX" sz="1200" dirty="0"/>
              <a:t>Prefabricados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AA44DC-99D7-4C16-AE0D-337B3143F4D5}"/>
              </a:ext>
            </a:extLst>
          </p:cNvPr>
          <p:cNvCxnSpPr>
            <a:stCxn id="9" idx="3"/>
            <a:endCxn id="19" idx="1"/>
          </p:cNvCxnSpPr>
          <p:nvPr/>
        </p:nvCxnSpPr>
        <p:spPr>
          <a:xfrm flipV="1">
            <a:off x="3151375" y="2988670"/>
            <a:ext cx="1172323" cy="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19DA20C-CB22-4D86-BCC9-814BC79C07E3}"/>
              </a:ext>
            </a:extLst>
          </p:cNvPr>
          <p:cNvCxnSpPr>
            <a:stCxn id="19" idx="3"/>
            <a:endCxn id="6" idx="1"/>
          </p:cNvCxnSpPr>
          <p:nvPr/>
        </p:nvCxnSpPr>
        <p:spPr>
          <a:xfrm flipH="1" flipV="1">
            <a:off x="4306659" y="1897156"/>
            <a:ext cx="998333" cy="1091514"/>
          </a:xfrm>
          <a:prstGeom prst="bentConnector5">
            <a:avLst>
              <a:gd name="adj1" fmla="val -22898"/>
              <a:gd name="adj2" fmla="val 45770"/>
              <a:gd name="adj3" fmla="val 122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7F1D64-59B0-4BDF-A1E9-DC0A9C859A51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3053493" y="1897155"/>
            <a:ext cx="1253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E184E3-FB78-4065-963D-F226A2C270D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304992" y="2988670"/>
            <a:ext cx="578368" cy="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F21314-6567-49BE-A380-7AA6621611E7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5270641" y="1897156"/>
            <a:ext cx="612719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AB20F8-C4CD-4676-BE0C-FB8A730486F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673961" y="1897160"/>
            <a:ext cx="1040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65FEF2-1A15-461B-A6A9-6434D1607C3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8534400" y="1897158"/>
            <a:ext cx="1547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CACB801-F5DC-4962-B5F7-BEB060A9B48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10147154" y="1897157"/>
            <a:ext cx="372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C44DDC-B6F6-4AEC-BD03-ABDB6C3EAADA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3337713" y="3858969"/>
            <a:ext cx="731636" cy="1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946B09-C8B8-452F-A258-BC4EDA5DED95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5608040" y="3858968"/>
            <a:ext cx="275320" cy="1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28C4C7B-105E-439E-85D1-8F2E94C01179}"/>
              </a:ext>
            </a:extLst>
          </p:cNvPr>
          <p:cNvSpPr txBox="1"/>
          <p:nvPr/>
        </p:nvSpPr>
        <p:spPr>
          <a:xfrm>
            <a:off x="713545" y="2873832"/>
            <a:ext cx="8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2.2</a:t>
            </a:r>
          </a:p>
          <a:p>
            <a:pPr algn="ctr"/>
            <a:r>
              <a:rPr lang="es-MX" sz="1200" dirty="0"/>
              <a:t>Bibliotecas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F044-476A-47B1-9C9D-952D14E2A44D}"/>
              </a:ext>
            </a:extLst>
          </p:cNvPr>
          <p:cNvSpPr txBox="1"/>
          <p:nvPr/>
        </p:nvSpPr>
        <p:spPr>
          <a:xfrm>
            <a:off x="713545" y="2182192"/>
            <a:ext cx="8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1.2</a:t>
            </a:r>
          </a:p>
          <a:p>
            <a:pPr algn="ctr"/>
            <a:r>
              <a:rPr lang="es-MX" sz="1200" dirty="0"/>
              <a:t>Sitio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9DADB61-378E-47B8-90C1-1A0F34B5377F}"/>
              </a:ext>
            </a:extLst>
          </p:cNvPr>
          <p:cNvCxnSpPr>
            <a:cxnSpLocks/>
            <a:stCxn id="37" idx="3"/>
            <a:endCxn id="7" idx="2"/>
          </p:cNvCxnSpPr>
          <p:nvPr/>
        </p:nvCxnSpPr>
        <p:spPr>
          <a:xfrm flipV="1">
            <a:off x="1603091" y="2127987"/>
            <a:ext cx="1014385" cy="285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D0DDCD6-52C0-4A74-9C95-A42EE65BF341}"/>
              </a:ext>
            </a:extLst>
          </p:cNvPr>
          <p:cNvCxnSpPr>
            <a:cxnSpLocks/>
            <a:stCxn id="23" idx="0"/>
            <a:endCxn id="6" idx="0"/>
          </p:cNvCxnSpPr>
          <p:nvPr/>
        </p:nvCxnSpPr>
        <p:spPr>
          <a:xfrm rot="16200000" flipH="1">
            <a:off x="2938880" y="-183446"/>
            <a:ext cx="60784" cy="3638755"/>
          </a:xfrm>
          <a:prstGeom prst="bentConnector3">
            <a:avLst>
              <a:gd name="adj1" fmla="val -376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7B89203-4D59-4CC2-9A05-699929C592B6}"/>
              </a:ext>
            </a:extLst>
          </p:cNvPr>
          <p:cNvCxnSpPr>
            <a:cxnSpLocks/>
            <a:stCxn id="36" idx="3"/>
            <a:endCxn id="9" idx="1"/>
          </p:cNvCxnSpPr>
          <p:nvPr/>
        </p:nvCxnSpPr>
        <p:spPr>
          <a:xfrm flipV="1">
            <a:off x="1603091" y="2997695"/>
            <a:ext cx="670351" cy="106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265ECF8-8457-491B-9A4B-C0AFF7B80084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1603091" y="3730831"/>
            <a:ext cx="634641" cy="128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0C0E20A-6D7A-45C5-810A-79EE843EF894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>
            <a:off x="1712686" y="4444977"/>
            <a:ext cx="2549794" cy="28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2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1302-6699-411D-A7AC-33D65D09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661A-3953-411B-A0C6-804C2A93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Ser el estándar global para el desarrollo de videojuegos, solicitado tanto por usuarios novatos como grandes empresas, jugando un papel importante en la construcción del futuro de la industria. 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50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628D86-E81B-4050-85DF-6EFB1B3A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mercado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31593-5C38-4521-87BC-1D1ACBC95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769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7551CD-31E3-47D5-8461-D4DD7DD1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6477"/>
            <a:ext cx="7729728" cy="454056"/>
          </a:xfrm>
        </p:spPr>
        <p:txBody>
          <a:bodyPr>
            <a:normAutofit fontScale="90000"/>
          </a:bodyPr>
          <a:lstStyle/>
          <a:p>
            <a:r>
              <a:rPr lang="es-MX" dirty="0"/>
              <a:t>Porcentaje de ganancias (2014)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DB4B07-9CBC-4FAD-A159-6754146D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6C77AB83-6FE5-4062-8BAD-618D16354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32" y="866338"/>
            <a:ext cx="8209936" cy="584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7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7551CD-31E3-47D5-8461-D4DD7DD1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6477"/>
            <a:ext cx="7729728" cy="454056"/>
          </a:xfrm>
        </p:spPr>
        <p:txBody>
          <a:bodyPr>
            <a:normAutofit fontScale="90000"/>
          </a:bodyPr>
          <a:lstStyle/>
          <a:p>
            <a:r>
              <a:rPr lang="es-MX" dirty="0"/>
              <a:t>Porcentaje de ganancias (2017)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DB4B07-9CBC-4FAD-A159-6754146D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7F689-CDC5-4F54-B90B-7E793B20A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" t="3827" b="2628"/>
          <a:stretch/>
        </p:blipFill>
        <p:spPr>
          <a:xfrm>
            <a:off x="1696065" y="996247"/>
            <a:ext cx="8799870" cy="56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9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397061-2CA3-4AB9-844B-B3F17E549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0BFE5-A770-4811-9697-F39E5AEC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20400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 err="1">
                <a:solidFill>
                  <a:srgbClr val="262626"/>
                </a:solidFill>
              </a:rPr>
              <a:t>Ganancias</a:t>
            </a:r>
            <a:r>
              <a:rPr lang="en-US" sz="3200" dirty="0">
                <a:solidFill>
                  <a:srgbClr val="262626"/>
                </a:solidFill>
              </a:rPr>
              <a:t> por </a:t>
            </a:r>
            <a:r>
              <a:rPr lang="en-US" sz="3200" dirty="0" err="1">
                <a:solidFill>
                  <a:srgbClr val="262626"/>
                </a:solidFill>
              </a:rPr>
              <a:t>Región</a:t>
            </a:r>
            <a:endParaRPr lang="en-US" sz="3200" dirty="0">
              <a:solidFill>
                <a:srgbClr val="262626"/>
              </a:solidFill>
            </a:endParaRPr>
          </a:p>
        </p:txBody>
      </p:sp>
      <p:pic>
        <p:nvPicPr>
          <p:cNvPr id="7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D5EFC54F-5950-4E77-B8F7-28E06C0E6EC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59"/>
          <a:stretch/>
        </p:blipFill>
        <p:spPr>
          <a:xfrm>
            <a:off x="1409700" y="287451"/>
            <a:ext cx="9372600" cy="463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4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4397061-2CA3-4AB9-844B-B3F17E549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EA9747-3667-4CF0-A78D-6980CDA2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436" y="5176684"/>
            <a:ext cx="6821128" cy="1371600"/>
          </a:xfrm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en-US" sz="2000" dirty="0">
                <a:solidFill>
                  <a:srgbClr val="262626"/>
                </a:solidFill>
              </a:rPr>
              <a:t>+6.45% </a:t>
            </a:r>
            <a:r>
              <a:rPr lang="en-US" sz="2000" dirty="0" err="1">
                <a:solidFill>
                  <a:srgbClr val="262626"/>
                </a:solidFill>
              </a:rPr>
              <a:t>crecimiento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anual</a:t>
            </a:r>
            <a:r>
              <a:rPr lang="en-US" sz="2000" dirty="0">
                <a:solidFill>
                  <a:srgbClr val="262626"/>
                </a:solidFill>
              </a:rPr>
              <a:t>; 9.54 mil </a:t>
            </a:r>
            <a:r>
              <a:rPr lang="en-US" sz="2000" dirty="0" err="1">
                <a:solidFill>
                  <a:srgbClr val="262626"/>
                </a:solidFill>
              </a:rPr>
              <a:t>millones</a:t>
            </a:r>
            <a:r>
              <a:rPr lang="en-US" sz="2000" dirty="0">
                <a:solidFill>
                  <a:srgbClr val="262626"/>
                </a:solidFill>
              </a:rPr>
              <a:t> de </a:t>
            </a:r>
            <a:r>
              <a:rPr lang="en-US" sz="2000" dirty="0" err="1">
                <a:solidFill>
                  <a:srgbClr val="262626"/>
                </a:solidFill>
              </a:rPr>
              <a:t>dólares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en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ganancias</a:t>
            </a:r>
            <a:r>
              <a:rPr lang="en-US" sz="2000" dirty="0">
                <a:solidFill>
                  <a:srgbClr val="262626"/>
                </a:solidFill>
              </a:rPr>
              <a:t>, </a:t>
            </a:r>
            <a:r>
              <a:rPr lang="en-US" sz="2000" dirty="0" err="1">
                <a:solidFill>
                  <a:srgbClr val="262626"/>
                </a:solidFill>
              </a:rPr>
              <a:t>Proyectados</a:t>
            </a:r>
            <a:r>
              <a:rPr lang="en-US" sz="2000" dirty="0">
                <a:solidFill>
                  <a:srgbClr val="262626"/>
                </a:solidFill>
              </a:rPr>
              <a:t> para 2019</a:t>
            </a:r>
          </a:p>
        </p:txBody>
      </p:sp>
      <p:pic>
        <p:nvPicPr>
          <p:cNvPr id="14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65A7646-6E75-4832-BFC9-EED6E647BBE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3"/>
          <a:stretch/>
        </p:blipFill>
        <p:spPr bwMode="auto">
          <a:xfrm>
            <a:off x="1091542" y="74745"/>
            <a:ext cx="10008916" cy="476901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430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628D86-E81B-4050-85DF-6EFB1B3A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Antecedentes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31593-5C38-4521-87BC-1D1ACBC95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33316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12265</TotalTime>
  <Words>856</Words>
  <Application>Microsoft Office PowerPoint</Application>
  <PresentationFormat>Widescreen</PresentationFormat>
  <Paragraphs>282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Parcel</vt:lpstr>
      <vt:lpstr>Joyeuse</vt:lpstr>
      <vt:lpstr>Misión</vt:lpstr>
      <vt:lpstr>Visión</vt:lpstr>
      <vt:lpstr>El mercado</vt:lpstr>
      <vt:lpstr>Porcentaje de ganancias (2014)</vt:lpstr>
      <vt:lpstr>Porcentaje de ganancias (2017)</vt:lpstr>
      <vt:lpstr>Ganancias por Región</vt:lpstr>
      <vt:lpstr>+6.45% crecimiento anual; 9.54 mil millones de dólares en ganancias, Proyectados para 2019</vt:lpstr>
      <vt:lpstr>Antecedentes</vt:lpstr>
      <vt:lpstr>PowerPoint Presentation</vt:lpstr>
      <vt:lpstr>PowerPoint Presentation</vt:lpstr>
      <vt:lpstr>Comparación: trabajos relacionados</vt:lpstr>
      <vt:lpstr>Patentes relacionadas</vt:lpstr>
      <vt:lpstr>Engines modernos</vt:lpstr>
      <vt:lpstr>Comparación</vt:lpstr>
      <vt:lpstr>Framework Jouyeuse</vt:lpstr>
      <vt:lpstr>PowerPoint Presentation</vt:lpstr>
      <vt:lpstr>Diagrama de contexto</vt:lpstr>
      <vt:lpstr>PowerPoint Presentation</vt:lpstr>
      <vt:lpstr>Estructura de Desglose de Trabajo</vt:lpstr>
      <vt:lpstr>Actividades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Joyeuse</dc:title>
  <dc:creator>Yael Atletl Bueno</dc:creator>
  <cp:lastModifiedBy>Yael Atletl Bueno</cp:lastModifiedBy>
  <cp:revision>48</cp:revision>
  <dcterms:created xsi:type="dcterms:W3CDTF">2019-01-30T06:15:12Z</dcterms:created>
  <dcterms:modified xsi:type="dcterms:W3CDTF">2019-02-28T02:04:43Z</dcterms:modified>
</cp:coreProperties>
</file>