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61" r:id="rId5"/>
    <p:sldId id="263" r:id="rId6"/>
    <p:sldId id="259" r:id="rId7"/>
    <p:sldId id="274" r:id="rId8"/>
    <p:sldId id="275" r:id="rId9"/>
    <p:sldId id="276" r:id="rId10"/>
    <p:sldId id="277" r:id="rId11"/>
    <p:sldId id="264" r:id="rId12"/>
    <p:sldId id="260" r:id="rId13"/>
    <p:sldId id="265" r:id="rId14"/>
    <p:sldId id="266" r:id="rId15"/>
    <p:sldId id="267" r:id="rId16"/>
    <p:sldId id="257" r:id="rId17"/>
    <p:sldId id="258" r:id="rId18"/>
    <p:sldId id="268" r:id="rId19"/>
    <p:sldId id="269" r:id="rId20"/>
    <p:sldId id="270" r:id="rId21"/>
    <p:sldId id="271" r:id="rId22"/>
    <p:sldId id="272" r:id="rId23"/>
    <p:sldId id="27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yksp\Downloads\Framework%20Joyeuse%20(respuesta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yksp\Downloads\Framework%20Joyeuse%20(respuesta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[Framework Joyeuse (respuestas).xlsx]Sheet1!PivotTable5</c:name>
    <c:fmtId val="3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7"/>
                <c:pt idx="0">
                  <c:v>Aisa</c:v>
                </c:pt>
                <c:pt idx="1">
                  <c:v>Australia</c:v>
                </c:pt>
                <c:pt idx="2">
                  <c:v>European countries not in EU</c:v>
                </c:pt>
                <c:pt idx="3">
                  <c:v>European Union</c:v>
                </c:pt>
                <c:pt idx="4">
                  <c:v>Latin America</c:v>
                </c:pt>
                <c:pt idx="5">
                  <c:v>Russia</c:v>
                </c:pt>
                <c:pt idx="6">
                  <c:v>United States/Canada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11</c:v>
                </c:pt>
                <c:pt idx="4">
                  <c:v>4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B-4FCC-A33D-9BF5B20AA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7617352"/>
        <c:axId val="557619976"/>
      </c:barChart>
      <c:catAx>
        <c:axId val="557617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57619976"/>
        <c:crosses val="autoZero"/>
        <c:auto val="1"/>
        <c:lblAlgn val="ctr"/>
        <c:lblOffset val="100"/>
        <c:noMultiLvlLbl val="0"/>
      </c:catAx>
      <c:valAx>
        <c:axId val="557619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57617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A1-4826-99F7-13FE5999AF6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A1-4826-99F7-13FE5999AF6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A1-4826-99F7-13FE5999AF6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A1-4826-99F7-13FE5999AF6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A1-4826-99F7-13FE5999AF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A1-4826-99F7-13FE5999AF6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D19-4199-B430-F6FA43FA361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D19-4199-B430-F6FA43FA361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D19-4199-B430-F6FA43FA361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D19-4199-B430-F6FA43FA361A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D19-4199-B430-F6FA43FA36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19-4199-B430-F6FA43FA361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401-42B0-B6DC-A895F497CCD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401-42B0-B6DC-A895F497CCD5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401-42B0-B6DC-A895F497CCD5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401-42B0-B6DC-A895F497CCD5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401-42B0-B6DC-A895F497CC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01-42B0-B6DC-A895F497CCD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B64-4926-91D7-2E27676CFB0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B64-4926-91D7-2E27676CFB0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B64-4926-91D7-2E27676CFB0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B64-4926-91D7-2E27676CFB0A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B64-4926-91D7-2E27676CFB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11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B64-4926-91D7-2E27676CFB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19C-4B9D-81ED-446C0BB11E6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19C-4B9D-81ED-446C0BB11E6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19C-4B9D-81ED-446C0BB11E6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19C-4B9D-81ED-446C0BB11E69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19C-4B9D-81ED-446C0BB11E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9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19C-4B9D-81ED-446C0BB11E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445767195767194"/>
          <c:y val="4.0054985232301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37049754197391993"/>
          <c:y val="0.25424968594077296"/>
          <c:w val="0.30502343457067865"/>
          <c:h val="0.7105067792637936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5B8-41F7-9CFF-BEB9F77A648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5B8-41F7-9CFF-BEB9F77A648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5B8-41F7-9CFF-BEB9F77A648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5B8-41F7-9CFF-BEB9F77A6487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5B8-41F7-9CFF-BEB9F77A64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Totalmente en desacuerdo</c:v>
                </c:pt>
                <c:pt idx="1">
                  <c:v>En desacuerdo</c:v>
                </c:pt>
                <c:pt idx="2">
                  <c:v>Ni de acuerdo ni en desacuerdo</c:v>
                </c:pt>
                <c:pt idx="3">
                  <c:v>De acuerdo</c:v>
                </c:pt>
                <c:pt idx="4">
                  <c:v>Totalmente de acuerdo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B8-41F7-9CFF-BEB9F77A648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9E-449C-BC80-26A463AB65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9E-449C-BC80-26A463AB65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D9E-449C-BC80-26A463AB65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D9E-449C-BC80-26A463AB65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D9E-449C-BC80-26A463AB65E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D9E-449C-BC80-26A463AB65E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D9E-449C-BC80-26A463AB65E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D9E-449C-BC80-26A463AB65E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9D9E-449C-BC80-26A463AB65E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9D9E-449C-BC80-26A463AB65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Sheet1!$A$2:$A$11</c:f>
              <c:numCache>
                <c:formatCode>0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5</c:v>
                </c:pt>
                <c:pt idx="7">
                  <c:v>6</c:v>
                </c:pt>
                <c:pt idx="8">
                  <c:v>10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D9E-449C-BC80-26A463AB65E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F10-4856-9E63-668F9CAB1B7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10-4856-9E63-668F9CAB1B7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F10-4856-9E63-668F9CAB1B7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F10-4856-9E63-668F9CAB1B74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F10-4856-9E63-668F9CAB1B74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F10-4856-9E63-668F9CAB1B74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F10-4856-9E63-668F9CAB1B74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F10-4856-9E63-668F9CAB1B74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9F10-4856-9E63-668F9CAB1B74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9F10-4856-9E63-668F9CAB1B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Sheet1!$A$2:$A$11</c:f>
              <c:numCache>
                <c:formatCode>0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7</c:v>
                </c:pt>
                <c:pt idx="7">
                  <c:v>4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F10-4856-9E63-668F9CAB1B7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Todo en uno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A74-400A-A433-873444A3E24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A74-400A-A433-873444A3E24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A74-400A-A433-873444A3E24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A74-400A-A433-873444A3E24B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A74-400A-A433-873444A3E2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10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74-400A-A433-873444A3E24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Separados por utilidad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673-459B-BAE1-8588E08B2E8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673-459B-BAE1-8588E08B2E8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673-459B-BAE1-8588E08B2E8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673-459B-BAE1-8588E08B2E89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673-459B-BAE1-8588E08B2E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6</c:v>
                </c:pt>
                <c:pt idx="3">
                  <c:v>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73-459B-BAE1-8588E08B2E8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[Framework Joyeuse (respuestas).xlsx]Sheet4!PivotTable27</c:name>
    <c:fmtId val="3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2726062401490723E-2"/>
          <c:y val="4.7240532909696598E-2"/>
          <c:w val="0.95141253874802356"/>
          <c:h val="0.9072768018091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Sheet4!$A$2:$A$8</c:f>
              <c:strCache>
                <c:ptCount val="7"/>
                <c:pt idx="0">
                  <c:v>11-15</c:v>
                </c:pt>
                <c:pt idx="1">
                  <c:v>15-20</c:v>
                </c:pt>
                <c:pt idx="2">
                  <c:v>20-25</c:v>
                </c:pt>
                <c:pt idx="3">
                  <c:v>25-30</c:v>
                </c:pt>
                <c:pt idx="4">
                  <c:v>30-35</c:v>
                </c:pt>
                <c:pt idx="5">
                  <c:v>35-40</c:v>
                </c:pt>
                <c:pt idx="6">
                  <c:v>40-45</c:v>
                </c:pt>
              </c:strCache>
            </c:strRef>
          </c:cat>
          <c:val>
            <c:numRef>
              <c:f>Sheet4!$B$2:$B$8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8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67-4CC5-B65D-C49A2C695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372648"/>
        <c:axId val="564372976"/>
      </c:barChart>
      <c:catAx>
        <c:axId val="56437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4372976"/>
        <c:crosses val="autoZero"/>
        <c:auto val="1"/>
        <c:lblAlgn val="ctr"/>
        <c:lblOffset val="100"/>
        <c:noMultiLvlLbl val="0"/>
      </c:catAx>
      <c:valAx>
        <c:axId val="56437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437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Todo separado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015-4BC8-931B-A8EDC1077CB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015-4BC8-931B-A8EDC1077CB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015-4BC8-931B-A8EDC1077CB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015-4BC8-931B-A8EDC1077CB5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015-4BC8-931B-A8EDC1077C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015-4BC8-931B-A8EDC1077CB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Sheet1!$A$2:$A$11</c:f>
              <c:numCache>
                <c:formatCode>0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7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3-413F-9A41-6F72ACBAD5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A55-4EE8-805A-7C8468B787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A55-4EE8-805A-7C8468B787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A55-4EE8-805A-7C8468B787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A55-4EE8-805A-7C8468B787E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A55-4EE8-805A-7C8468B787E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A55-4EE8-805A-7C8468B787E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A55-4EE8-805A-7C8468B787E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A55-4EE8-805A-7C8468B787E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A55-4EE8-805A-7C8468B787E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A55-4EE8-805A-7C8468B787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Sheet1!$A$2:$A$11</c:f>
              <c:numCache>
                <c:formatCode>0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A55-4EE8-805A-7C8468B787E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98-4025-9EE8-D7F173248F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98-4025-9EE8-D7F173248F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198-4025-9EE8-D7F173248F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198-4025-9EE8-D7F173248F2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198-4025-9EE8-D7F173248F2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198-4025-9EE8-D7F173248F2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198-4025-9EE8-D7F173248F2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198-4025-9EE8-D7F173248F2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198-4025-9EE8-D7F173248F2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198-4025-9EE8-D7F173248F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Sheet1!$A$2:$A$11</c:f>
              <c:numCache>
                <c:formatCode>0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7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198-4025-9EE8-D7F173248F2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193-427C-899C-8D5CD2FFFA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193-427C-899C-8D5CD2FFFA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193-427C-899C-8D5CD2FFFA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193-427C-899C-8D5CD2FFFAC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193-427C-899C-8D5CD2FFFAC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193-427C-899C-8D5CD2FFFAC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E193-427C-899C-8D5CD2FFFAC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E193-427C-899C-8D5CD2FFFAC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E193-427C-899C-8D5CD2FFFAC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E193-427C-899C-8D5CD2FFFA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Sheet1!$A$2:$A$11</c:f>
              <c:numCache>
                <c:formatCode>0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193-427C-899C-8D5CD2FFFAC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8FA-4CD4-8D05-F3FD4487B8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8FA-4CD4-8D05-F3FD4487B8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8FA-4CD4-8D05-F3FD4487B8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8FA-4CD4-8D05-F3FD4487B81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8FA-4CD4-8D05-F3FD4487B81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8FA-4CD4-8D05-F3FD4487B81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8FA-4CD4-8D05-F3FD4487B81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8FA-4CD4-8D05-F3FD4487B81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B8FA-4CD4-8D05-F3FD4487B81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B8FA-4CD4-8D05-F3FD4487B8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Sheet1!$A$2:$A$11</c:f>
              <c:numCache>
                <c:formatCode>0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7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8FA-4CD4-8D05-F3FD4487B8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990-4773-909F-AD4AFAEA13B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990-4773-909F-AD4AFAEA13B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990-4773-909F-AD4AFAEA13B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990-4773-909F-AD4AFAEA13B4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990-4773-909F-AD4AFAEA13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7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990-4773-909F-AD4AFAEA13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Frecuencia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1D-419E-B48A-B7ED3FC2D10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D1D-419E-B48A-B7ED3FC2D10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D1D-419E-B48A-B7ED3FC2D103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D1D-419E-B48A-B7ED3FC2D103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D1D-419E-B48A-B7ED3FC2D1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Nada</c:v>
                </c:pt>
                <c:pt idx="1">
                  <c:v>Poco</c:v>
                </c:pt>
                <c:pt idx="2">
                  <c:v>Algo</c:v>
                </c:pt>
                <c:pt idx="3">
                  <c:v>Mucho</c:v>
                </c:pt>
                <c:pt idx="4">
                  <c:v>Demasiado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1D-419E-B48A-B7ED3FC2D10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004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3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8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93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105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2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0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30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56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4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69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87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9CA9-BFE6-416A-ACC5-CFF472A0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Encuesta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3151-29BD-45AF-A466-AE215A369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Dirigida a usuarios de Godot </a:t>
            </a:r>
            <a:r>
              <a:rPr lang="es-MX" dirty="0" err="1"/>
              <a:t>Engine</a:t>
            </a:r>
            <a:br>
              <a:rPr lang="es-MX" dirty="0"/>
            </a:br>
            <a:r>
              <a:rPr lang="es-MX" dirty="0"/>
              <a:t>(Comunidad internacional)</a:t>
            </a:r>
          </a:p>
        </p:txBody>
      </p:sp>
    </p:spTree>
    <p:extLst>
      <p:ext uri="{BB962C8B-B14F-4D97-AF65-F5344CB8AC3E}">
        <p14:creationId xmlns:p14="http://schemas.microsoft.com/office/powerpoint/2010/main" val="310200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/>
          </a:bodyPr>
          <a:lstStyle/>
          <a:p>
            <a:r>
              <a:rPr lang="es-MX" dirty="0"/>
              <a:t> Con respecto al tiempo total de desarrollo, ¿Qué fracción del tiempo utiliza para crear efectos visuales o partículas?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5BFECA-441A-4BF6-BD0C-4ED9BFC0C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381266"/>
              </p:ext>
            </p:extLst>
          </p:nvPr>
        </p:nvGraphicFramePr>
        <p:xfrm>
          <a:off x="2032000" y="2433711"/>
          <a:ext cx="8128000" cy="450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35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BB0AF-DCCA-4C75-B4A3-0F9C5751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juego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78CB-50F3-479F-B067-96E04B684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01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904-F221-4E01-8AD5-1054C3F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inclinado estaría a crear un juego estilo </a:t>
            </a:r>
            <a:r>
              <a:rPr lang="es-MX" dirty="0" err="1"/>
              <a:t>Shoot</a:t>
            </a:r>
            <a:r>
              <a:rPr lang="es-MX" dirty="0"/>
              <a:t>-em-up?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DB93-2E8C-421F-9253-0E94043D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 </a:t>
            </a:r>
          </a:p>
          <a:p>
            <a:r>
              <a:rPr lang="es-MX" dirty="0"/>
              <a:t>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F4AB7C-B72A-4225-AC8C-C54200CB4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595322"/>
              </p:ext>
            </p:extLst>
          </p:nvPr>
        </p:nvGraphicFramePr>
        <p:xfrm>
          <a:off x="4647156" y="2455100"/>
          <a:ext cx="5562948" cy="4241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697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904-F221-4E01-8AD5-1054C3F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inclinado estaría a crear un juego de disparos táctico?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DB93-2E8C-421F-9253-0E94043D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 </a:t>
            </a:r>
          </a:p>
          <a:p>
            <a:r>
              <a:rPr lang="es-MX" dirty="0"/>
              <a:t>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F0C804-3504-4446-B07A-F754FA29F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58204"/>
              </p:ext>
            </p:extLst>
          </p:nvPr>
        </p:nvGraphicFramePr>
        <p:xfrm>
          <a:off x="4647156" y="2455101"/>
          <a:ext cx="5562948" cy="4269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253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904-F221-4E01-8AD5-1054C3F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inclinado estaría a crear un juego de un solo jugador únicamente?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DB93-2E8C-421F-9253-0E94043D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 </a:t>
            </a:r>
          </a:p>
          <a:p>
            <a:r>
              <a:rPr lang="es-MX" dirty="0"/>
              <a:t>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C73921-57BA-40D7-AB4E-BEE1D1F47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687550"/>
              </p:ext>
            </p:extLst>
          </p:nvPr>
        </p:nvGraphicFramePr>
        <p:xfrm>
          <a:off x="4647156" y="2455100"/>
          <a:ext cx="5562948" cy="4241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25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904-F221-4E01-8AD5-1054C3F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inclinado estaría a crear un juego con multijugador únicamente?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DB93-2E8C-421F-9253-0E94043D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 </a:t>
            </a:r>
          </a:p>
          <a:p>
            <a:r>
              <a:rPr lang="es-MX" dirty="0"/>
              <a:t>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1A043D-79FF-4B13-8B50-2684E40F8E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44912"/>
              </p:ext>
            </p:extLst>
          </p:nvPr>
        </p:nvGraphicFramePr>
        <p:xfrm>
          <a:off x="4647156" y="2455101"/>
          <a:ext cx="5562948" cy="4283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84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251-0D02-4EE8-972B-285DC55F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útil o interesante te resulta la vista en 1ª persona?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274E-6380-448D-B17F-4C3142A8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</a:t>
            </a:r>
          </a:p>
          <a:p>
            <a:r>
              <a:rPr lang="es-MX" dirty="0"/>
              <a:t>Muy 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  <a:p>
            <a:endParaRPr lang="es-MX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9CA2D3-F14D-45FE-BF93-3F665E4C5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992521"/>
              </p:ext>
            </p:extLst>
          </p:nvPr>
        </p:nvGraphicFramePr>
        <p:xfrm>
          <a:off x="4647156" y="2455101"/>
          <a:ext cx="5562948" cy="418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54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251-0D02-4EE8-972B-285DC55F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útil o interesante te resulta la vista en 3ª persona?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274E-6380-448D-B17F-4C3142A8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</a:t>
            </a:r>
          </a:p>
          <a:p>
            <a:r>
              <a:rPr lang="es-MX" dirty="0"/>
              <a:t>Muy 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  <a:p>
            <a:endParaRPr lang="es-MX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76053A-578E-41BF-9098-A34B20076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176805"/>
              </p:ext>
            </p:extLst>
          </p:nvPr>
        </p:nvGraphicFramePr>
        <p:xfrm>
          <a:off x="4647156" y="2455101"/>
          <a:ext cx="5562948" cy="418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391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0914D-5F88-4814-A5B2-6EFA7B79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Facilidad de uso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1744-24C1-478C-8B7E-68B2643F5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26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390167-BB06-4D95-BC26-FC6EE5BE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tanto utilizaría un editor de personajes?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9B065-3C66-4E09-A164-099D2741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80570"/>
            <a:ext cx="9601200" cy="3186830"/>
          </a:xfrm>
        </p:spPr>
        <p:txBody>
          <a:bodyPr/>
          <a:lstStyle/>
          <a:p>
            <a:r>
              <a:rPr lang="es-MX" dirty="0"/>
              <a:t>Nunca</a:t>
            </a:r>
          </a:p>
          <a:p>
            <a:r>
              <a:rPr lang="es-MX" dirty="0"/>
              <a:t>Raramente</a:t>
            </a:r>
          </a:p>
          <a:p>
            <a:r>
              <a:rPr lang="es-MX" dirty="0"/>
              <a:t>Ocasionalmente</a:t>
            </a:r>
          </a:p>
          <a:p>
            <a:r>
              <a:rPr lang="es-MX" dirty="0"/>
              <a:t>Frecuentemente</a:t>
            </a:r>
          </a:p>
          <a:p>
            <a:r>
              <a:rPr lang="es-MX" dirty="0"/>
              <a:t>Muy frecuentemente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6C81BE-6F32-4A2C-9183-3B05D9198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863750"/>
              </p:ext>
            </p:extLst>
          </p:nvPr>
        </p:nvGraphicFramePr>
        <p:xfrm>
          <a:off x="3237346" y="2084056"/>
          <a:ext cx="8382568" cy="4379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108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A0BD-E186-4623-849A-E1336B3F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¿De dónde eres?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D18E23-7626-4CA7-99EA-AA729092AD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936990"/>
              </p:ext>
            </p:extLst>
          </p:nvPr>
        </p:nvGraphicFramePr>
        <p:xfrm>
          <a:off x="1111347" y="1589649"/>
          <a:ext cx="10689069" cy="490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631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091E-4AF7-4FD5-B383-5CB5B51A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Usted considera que puede entender mejor las cosas cuando las observa: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EB9D15-2464-49F0-B6D3-92D8F63FF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534"/>
              </p:ext>
            </p:extLst>
          </p:nvPr>
        </p:nvGraphicFramePr>
        <p:xfrm>
          <a:off x="1674055" y="2171700"/>
          <a:ext cx="9601200" cy="412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182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13EF-3854-4739-A02A-0250E84F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Tomando en cuenta el editor por defecto de Godot, califique la facilidad de uso de 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5561-2AA0-461C-9E8C-9445D331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86416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1 – Dificultad de uso elevada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9</a:t>
            </a:r>
          </a:p>
          <a:p>
            <a:r>
              <a:rPr lang="es-MX" dirty="0"/>
              <a:t>10 – Muy fácil de utilizar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AA17A8-54C5-4E62-A29E-302629326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053838"/>
              </p:ext>
            </p:extLst>
          </p:nvPr>
        </p:nvGraphicFramePr>
        <p:xfrm>
          <a:off x="3655646" y="2171700"/>
          <a:ext cx="8128000" cy="468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172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13EF-3854-4739-A02A-0250E84F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Tomando en cuenta el editor por defecto de Godot, califique la facilidad de uso de los </a:t>
            </a:r>
            <a:r>
              <a:rPr lang="es-MX" dirty="0" err="1"/>
              <a:t>plugins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5561-2AA0-461C-9E8C-9445D331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4515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1 – Dificultad de uso elevada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9</a:t>
            </a:r>
          </a:p>
          <a:p>
            <a:r>
              <a:rPr lang="es-MX" dirty="0"/>
              <a:t>10 – Muy fácil de utilizar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BA390E-ED17-4DBA-BF00-21240C370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662775"/>
              </p:ext>
            </p:extLst>
          </p:nvPr>
        </p:nvGraphicFramePr>
        <p:xfrm>
          <a:off x="3052689" y="2171700"/>
          <a:ext cx="8730957" cy="4580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28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13EF-3854-4739-A02A-0250E84F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Nivel de integración de herramientas preferido: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5561-2AA0-461C-9E8C-9445D331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Todo en uno (Un solo ejecutable para todas las herramientas)</a:t>
            </a:r>
          </a:p>
          <a:p>
            <a:pPr lvl="1"/>
            <a:r>
              <a:rPr lang="es-MX" dirty="0"/>
              <a:t>1 - 5</a:t>
            </a:r>
          </a:p>
          <a:p>
            <a:r>
              <a:rPr lang="es-MX" dirty="0"/>
              <a:t>Separados por utilidad (Varios ejecutables, con varias herramientas)</a:t>
            </a:r>
          </a:p>
          <a:p>
            <a:pPr lvl="1"/>
            <a:r>
              <a:rPr lang="es-MX" dirty="0"/>
              <a:t>1-5</a:t>
            </a:r>
          </a:p>
          <a:p>
            <a:r>
              <a:rPr lang="es-MX" dirty="0"/>
              <a:t>Cada herramienta como programa Stand-</a:t>
            </a:r>
            <a:r>
              <a:rPr lang="es-MX" dirty="0" err="1"/>
              <a:t>alone</a:t>
            </a:r>
            <a:r>
              <a:rPr lang="es-MX" dirty="0"/>
              <a:t> (Varios ejecutables con una herramienta) </a:t>
            </a:r>
          </a:p>
          <a:p>
            <a:pPr lvl="1"/>
            <a:r>
              <a:rPr lang="es-MX" dirty="0"/>
              <a:t>1-5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F77FA-31A7-40DE-9ECC-3DF8CD73AA89}"/>
              </a:ext>
            </a:extLst>
          </p:cNvPr>
          <p:cNvSpPr txBox="1"/>
          <p:nvPr/>
        </p:nvSpPr>
        <p:spPr>
          <a:xfrm>
            <a:off x="1496291" y="6345382"/>
            <a:ext cx="445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Nota: Cada punto es una pregunta diferente</a:t>
            </a:r>
          </a:p>
        </p:txBody>
      </p:sp>
    </p:spTree>
    <p:extLst>
      <p:ext uri="{BB962C8B-B14F-4D97-AF65-F5344CB8AC3E}">
        <p14:creationId xmlns:p14="http://schemas.microsoft.com/office/powerpoint/2010/main" val="293964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43BF50-1993-4866-84E6-44CCDB2C3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107864"/>
              </p:ext>
            </p:extLst>
          </p:nvPr>
        </p:nvGraphicFramePr>
        <p:xfrm>
          <a:off x="102815" y="1694689"/>
          <a:ext cx="5562948" cy="389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063DF7-BCF3-4E50-960C-1AED15BA0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89201"/>
              </p:ext>
            </p:extLst>
          </p:nvPr>
        </p:nvGraphicFramePr>
        <p:xfrm>
          <a:off x="3789027" y="1694689"/>
          <a:ext cx="5562948" cy="389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AA1F9C-0D9F-4324-8528-20A61367A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564152"/>
              </p:ext>
            </p:extLst>
          </p:nvPr>
        </p:nvGraphicFramePr>
        <p:xfrm>
          <a:off x="7277815" y="1694689"/>
          <a:ext cx="5562948" cy="389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3668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A0BD-E186-4623-849A-E1336B3F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edad tienes?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24DBD8-152D-4C33-8073-E96E5913D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056902"/>
              </p:ext>
            </p:extLst>
          </p:nvPr>
        </p:nvGraphicFramePr>
        <p:xfrm>
          <a:off x="2092570" y="1730327"/>
          <a:ext cx="8006860" cy="4804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489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4E42-2CCE-4279-9D14-8362F8B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013C-1FD1-4D2A-83B0-90BAAC44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Tiempo de desarrollo</a:t>
            </a:r>
          </a:p>
          <a:p>
            <a:r>
              <a:rPr lang="es-MX" dirty="0"/>
              <a:t>Tipo de juego a desarrollar</a:t>
            </a:r>
          </a:p>
          <a:p>
            <a:r>
              <a:rPr lang="es-MX" dirty="0"/>
              <a:t>Facilidad de uso de herramientas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15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F22AF-602F-4069-A1FE-ACC66AB4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Tiempo de desarrollo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6701B-D96F-42B8-A392-29509A090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62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 fontScale="90000"/>
          </a:bodyPr>
          <a:lstStyle/>
          <a:p>
            <a:r>
              <a:rPr lang="es-MX" dirty="0"/>
              <a:t> Con respecto al tiempo total de desarrollo, ¿Qué fracción del tiempo toma crear componentes genéricos que podrías encontrar en otros juegos?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37C1E3B-CB48-4CB5-9A2D-2616AB21D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206712"/>
              </p:ext>
            </p:extLst>
          </p:nvPr>
        </p:nvGraphicFramePr>
        <p:xfrm>
          <a:off x="2032000" y="2588455"/>
          <a:ext cx="8128000" cy="4193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38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/>
          </a:bodyPr>
          <a:lstStyle/>
          <a:p>
            <a:r>
              <a:rPr lang="es-MX" dirty="0"/>
              <a:t> Con respecto al tiempo total de desarrollo, ¿Qué fracción del tiempo utiliza para organizar los archivos del proyecto?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F3E839E-09C3-49E7-8350-BB598A50F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092316"/>
              </p:ext>
            </p:extLst>
          </p:nvPr>
        </p:nvGraphicFramePr>
        <p:xfrm>
          <a:off x="2032000" y="2475914"/>
          <a:ext cx="8128000" cy="441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524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/>
          </a:bodyPr>
          <a:lstStyle/>
          <a:p>
            <a:r>
              <a:rPr lang="es-MX" dirty="0"/>
              <a:t> Con respecto al tiempo total de desarrollo, ¿Qué fracción del tiempo utiliza para crear nuevos enemigos o personajes?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B2C5F0-4B7D-473D-BD96-4262DC57C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46733"/>
              </p:ext>
            </p:extLst>
          </p:nvPr>
        </p:nvGraphicFramePr>
        <p:xfrm>
          <a:off x="2032000" y="2518117"/>
          <a:ext cx="8128000" cy="433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49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/>
          </a:bodyPr>
          <a:lstStyle/>
          <a:p>
            <a:r>
              <a:rPr lang="es-MX" dirty="0"/>
              <a:t> Con respecto al tiempo total de desarrollo, ¿Qué fracción del tiempo utiliza para crear niveles?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74EE7EC-7F31-4117-AA5B-1B570B8AA5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373367"/>
              </p:ext>
            </p:extLst>
          </p:nvPr>
        </p:nvGraphicFramePr>
        <p:xfrm>
          <a:off x="2032000" y="2504049"/>
          <a:ext cx="8128000" cy="436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93052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220</TotalTime>
  <Words>443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Franklin Gothic Book</vt:lpstr>
      <vt:lpstr>Crop</vt:lpstr>
      <vt:lpstr>Encuesta</vt:lpstr>
      <vt:lpstr>¿De dónde eres?</vt:lpstr>
      <vt:lpstr>¿Qué edad tienes?</vt:lpstr>
      <vt:lpstr>Dimensiones</vt:lpstr>
      <vt:lpstr>Tiempo de desarrollo</vt:lpstr>
      <vt:lpstr> Con respecto al tiempo total de desarrollo, ¿Qué fracción del tiempo toma crear componentes genéricos que podrías encontrar en otros juegos? </vt:lpstr>
      <vt:lpstr> Con respecto al tiempo total de desarrollo, ¿Qué fracción del tiempo utiliza para organizar los archivos del proyecto? </vt:lpstr>
      <vt:lpstr> Con respecto al tiempo total de desarrollo, ¿Qué fracción del tiempo utiliza para crear nuevos enemigos o personajes? </vt:lpstr>
      <vt:lpstr> Con respecto al tiempo total de desarrollo, ¿Qué fracción del tiempo utiliza para crear niveles? </vt:lpstr>
      <vt:lpstr> Con respecto al tiempo total de desarrollo, ¿Qué fracción del tiempo utiliza para crear efectos visuales o partículas? </vt:lpstr>
      <vt:lpstr>Tipo de juego </vt:lpstr>
      <vt:lpstr>¿Qué tan inclinado estaría a crear un juego estilo Shoot-em-up?</vt:lpstr>
      <vt:lpstr>¿Qué tan inclinado estaría a crear un juego de disparos táctico?</vt:lpstr>
      <vt:lpstr>¿Qué tan inclinado estaría a crear un juego de un solo jugador únicamente?</vt:lpstr>
      <vt:lpstr>¿Qué tan inclinado estaría a crear un juego con multijugador únicamente?</vt:lpstr>
      <vt:lpstr>¿Qué tan útil o interesante te resulta la vista en 1ª persona?</vt:lpstr>
      <vt:lpstr>¿Qué tan útil o interesante te resulta la vista en 3ª persona?</vt:lpstr>
      <vt:lpstr>Facilidad de uso</vt:lpstr>
      <vt:lpstr>¿Qué tanto utilizaría un editor de personajes?</vt:lpstr>
      <vt:lpstr>Usted considera que puede entender mejor las cosas cuando las observa:</vt:lpstr>
      <vt:lpstr>Tomando en cuenta el editor por defecto de Godot, califique la facilidad de uso de este</vt:lpstr>
      <vt:lpstr>Tomando en cuenta el editor por defecto de Godot, califique la facilidad de uso de los plugins</vt:lpstr>
      <vt:lpstr>Nivel de integración de herramientas preferido: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Encuesta</dc:title>
  <dc:creator>Yael Atletl Bueno</dc:creator>
  <cp:lastModifiedBy>Yael Atletl Bueno</cp:lastModifiedBy>
  <cp:revision>23</cp:revision>
  <dcterms:created xsi:type="dcterms:W3CDTF">2019-03-13T17:15:13Z</dcterms:created>
  <dcterms:modified xsi:type="dcterms:W3CDTF">2019-03-22T18:03:55Z</dcterms:modified>
</cp:coreProperties>
</file>