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9" r:id="rId3"/>
    <p:sldId id="265" r:id="rId4"/>
    <p:sldId id="269" r:id="rId5"/>
    <p:sldId id="267" r:id="rId6"/>
    <p:sldId id="268" r:id="rId7"/>
    <p:sldId id="26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Objects="1">
      <p:cViewPr varScale="1">
        <p:scale>
          <a:sx n="56" d="100"/>
          <a:sy n="56" d="100"/>
        </p:scale>
        <p:origin x="72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t>2020. 01. 28.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38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38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2020. 01. 28.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1"/>
          <p:cNvSpPr txBox="1">
            <a:spLocks/>
          </p:cNvSpPr>
          <p:nvPr userDrawn="1"/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700075" cy="936104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2020. 01. 28.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2020. 01. 28.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1"/>
          <p:cNvSpPr txBox="1">
            <a:spLocks/>
          </p:cNvSpPr>
          <p:nvPr userDrawn="1"/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46902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2020. 01. 28.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2020. 01. 28.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447989" y="1628800"/>
            <a:ext cx="5111750" cy="46910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7" name="Kép helye 2"/>
          <p:cNvSpPr>
            <a:spLocks noGrp="1"/>
          </p:cNvSpPr>
          <p:nvPr>
            <p:ph type="pic" idx="13"/>
          </p:nvPr>
        </p:nvSpPr>
        <p:spPr>
          <a:xfrm>
            <a:off x="5724128" y="1633102"/>
            <a:ext cx="3240360" cy="46910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617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2020. 01. 28.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412043" cy="864096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42877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2020. 01. 28.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4419600" cy="1143000"/>
          </a:xfrm>
        </p:spPr>
        <p:txBody>
          <a:bodyPr anchor="t">
            <a:noAutofit/>
          </a:bodyPr>
          <a:lstStyle>
            <a:lvl1pPr algn="l">
              <a:defRPr sz="44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hu-HU" dirty="0"/>
              <a:t>Prezentáció Címe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495800" y="3886200"/>
            <a:ext cx="4343400" cy="914400"/>
          </a:xfrm>
        </p:spPr>
        <p:txBody>
          <a:bodyPr wrap="square" anchor="t"/>
          <a:lstStyle>
            <a:lvl1pPr marL="514350" indent="-514350" algn="l">
              <a:spcAft>
                <a:spcPts val="600"/>
              </a:spcAft>
              <a:buFontTx/>
              <a:buNone/>
              <a:defRPr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</a:lstStyle>
          <a:p>
            <a:pPr lvl="0"/>
            <a:r>
              <a:rPr lang="hu-HU" dirty="0"/>
              <a:t>Click to edit Alcím</a:t>
            </a:r>
          </a:p>
          <a:p>
            <a:pPr lvl="0"/>
            <a:endParaRPr lang="hu-H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t>2020. 01. 28.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70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 cap="all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7564" y="476672"/>
            <a:ext cx="7848872" cy="2736304"/>
          </a:xfrm>
        </p:spPr>
        <p:txBody>
          <a:bodyPr/>
          <a:lstStyle/>
          <a:p>
            <a:r>
              <a:rPr lang="en" dirty="0"/>
              <a:t>Music Generation and Sound Processing in a Functional Programming Paradigm</a:t>
            </a:r>
            <a:endParaRPr lang="hu-HU" dirty="0"/>
          </a:p>
        </p:txBody>
      </p:sp>
      <p:sp>
        <p:nvSpPr>
          <p:cNvPr id="3" name="Google Shape;87;p13">
            <a:extLst>
              <a:ext uri="{FF2B5EF4-FFF2-40B4-BE49-F238E27FC236}">
                <a16:creationId xmlns:a16="http://schemas.microsoft.com/office/drawing/2014/main" id="{42B97C17-8470-49E6-A159-E8AC87C24AA6}"/>
              </a:ext>
            </a:extLst>
          </p:cNvPr>
          <p:cNvSpPr txBox="1">
            <a:spLocks noGrp="1"/>
          </p:cNvSpPr>
          <p:nvPr/>
        </p:nvSpPr>
        <p:spPr>
          <a:xfrm>
            <a:off x="647564" y="3794871"/>
            <a:ext cx="2883600" cy="1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dirty="0">
                <a:solidFill>
                  <a:schemeClr val="bg1"/>
                </a:solidFill>
              </a:rPr>
              <a:t>Giorgi Botkoveli</a:t>
            </a:r>
            <a:endParaRPr dirty="0">
              <a:solidFill>
                <a:schemeClr val="bg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dirty="0">
                <a:solidFill>
                  <a:schemeClr val="bg1"/>
                </a:solidFill>
              </a:rPr>
              <a:t>Cenikj Nikola</a:t>
            </a:r>
            <a:endParaRPr dirty="0">
              <a:solidFill>
                <a:schemeClr val="bg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dirty="0">
                <a:solidFill>
                  <a:schemeClr val="bg1"/>
                </a:solidFill>
              </a:rPr>
              <a:t>Abdin Hossameldin</a:t>
            </a:r>
            <a:endParaRPr dirty="0">
              <a:solidFill>
                <a:schemeClr val="bg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dirty="0">
                <a:solidFill>
                  <a:schemeClr val="bg1"/>
                </a:solidFill>
              </a:rPr>
              <a:t>Beka Grdzelishvili</a:t>
            </a:r>
            <a:endParaRPr dirty="0">
              <a:solidFill>
                <a:schemeClr val="bg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dirty="0">
                <a:solidFill>
                  <a:schemeClr val="bg1"/>
                </a:solidFill>
              </a:rPr>
              <a:t>Evan Sitt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Google Shape;88;p13">
            <a:extLst>
              <a:ext uri="{FF2B5EF4-FFF2-40B4-BE49-F238E27FC236}">
                <a16:creationId xmlns:a16="http://schemas.microsoft.com/office/drawing/2014/main" id="{EF968172-9418-427E-BBC2-1EA49C268C03}"/>
              </a:ext>
            </a:extLst>
          </p:cNvPr>
          <p:cNvSpPr txBox="1"/>
          <p:nvPr/>
        </p:nvSpPr>
        <p:spPr>
          <a:xfrm>
            <a:off x="3531165" y="3794870"/>
            <a:ext cx="2264971" cy="136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❖"/>
            </a:pPr>
            <a:r>
              <a:rPr lang="en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Sylaj Tringa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❖"/>
            </a:pPr>
            <a:r>
              <a:rPr lang="en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Su Xiaotian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❖"/>
            </a:pPr>
            <a:r>
              <a:rPr lang="en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Szumi Xie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❖"/>
            </a:pPr>
            <a:r>
              <a:rPr lang="en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Viktória Zsók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❖"/>
            </a:pPr>
            <a:r>
              <a:rPr lang="en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Tsinadze Zurab</a:t>
            </a:r>
            <a:endParaRPr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6977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11560" y="260648"/>
            <a:ext cx="4412043" cy="864096"/>
          </a:xfrm>
        </p:spPr>
        <p:txBody>
          <a:bodyPr/>
          <a:lstStyle/>
          <a:p>
            <a:r>
              <a:rPr lang="en" dirty="0"/>
              <a:t>Digital Synthesis</a:t>
            </a:r>
            <a:endParaRPr lang="hu-HU" dirty="0"/>
          </a:p>
        </p:txBody>
      </p:sp>
      <p:sp>
        <p:nvSpPr>
          <p:cNvPr id="7" name="Google Shape;94;p14">
            <a:extLst>
              <a:ext uri="{FF2B5EF4-FFF2-40B4-BE49-F238E27FC236}">
                <a16:creationId xmlns:a16="http://schemas.microsoft.com/office/drawing/2014/main" id="{32CE31A0-88CC-4601-AE09-F5BB333F4784}"/>
              </a:ext>
            </a:extLst>
          </p:cNvPr>
          <p:cNvSpPr txBox="1">
            <a:spLocks noGrp="1"/>
          </p:cNvSpPr>
          <p:nvPr/>
        </p:nvSpPr>
        <p:spPr>
          <a:xfrm>
            <a:off x="611560" y="1653087"/>
            <a:ext cx="4412042" cy="4248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First pioneered in 1957 with a punch card controlled analog synthesizer using 750 vacuum tubes.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Popularized in the music of the 1980’s by the Yamaha DX7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Extensively popular today across many disciplines.</a:t>
            </a:r>
            <a:endParaRPr sz="20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2000" dirty="0"/>
              <a:t>Music</a:t>
            </a:r>
            <a:endParaRPr sz="20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2000" dirty="0"/>
              <a:t>Telecommunications</a:t>
            </a:r>
            <a:endParaRPr sz="20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2000" dirty="0"/>
              <a:t>Speech Translation</a:t>
            </a:r>
            <a:endParaRPr sz="2000" dirty="0"/>
          </a:p>
        </p:txBody>
      </p:sp>
      <p:pic>
        <p:nvPicPr>
          <p:cNvPr id="8" name="Google Shape;95;p14">
            <a:extLst>
              <a:ext uri="{FF2B5EF4-FFF2-40B4-BE49-F238E27FC236}">
                <a16:creationId xmlns:a16="http://schemas.microsoft.com/office/drawing/2014/main" id="{D160F5A5-FD74-4D04-B612-E4556C1393F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072" y="2298448"/>
            <a:ext cx="3456384" cy="226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9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11560" y="325522"/>
            <a:ext cx="4412043" cy="864096"/>
          </a:xfrm>
        </p:spPr>
        <p:txBody>
          <a:bodyPr/>
          <a:lstStyle/>
          <a:p>
            <a:r>
              <a:rPr lang="en" dirty="0"/>
              <a:t>Additive Synthesis</a:t>
            </a:r>
            <a:endParaRPr lang="hu-HU" dirty="0"/>
          </a:p>
        </p:txBody>
      </p:sp>
      <p:sp>
        <p:nvSpPr>
          <p:cNvPr id="7" name="Google Shape;102;p15">
            <a:extLst>
              <a:ext uri="{FF2B5EF4-FFF2-40B4-BE49-F238E27FC236}">
                <a16:creationId xmlns:a16="http://schemas.microsoft.com/office/drawing/2014/main" id="{922C277E-EAA0-44F6-A2FA-05CE0530D223}"/>
              </a:ext>
            </a:extLst>
          </p:cNvPr>
          <p:cNvSpPr txBox="1">
            <a:spLocks noGrp="1"/>
          </p:cNvSpPr>
          <p:nvPr/>
        </p:nvSpPr>
        <p:spPr>
          <a:xfrm>
            <a:off x="447989" y="1844824"/>
            <a:ext cx="5142061" cy="381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Summation of input wave signals to create a new output signal.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Synthesizing a Fourier series by weighted summation of harmonics of the basic sine wave can generate all waves imaginable.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Limited only by processing power.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Resulting waveforms can be stored into waveform tables.</a:t>
            </a:r>
            <a:endParaRPr sz="2000" dirty="0"/>
          </a:p>
        </p:txBody>
      </p:sp>
      <p:pic>
        <p:nvPicPr>
          <p:cNvPr id="8" name="Google Shape;103;p15">
            <a:extLst>
              <a:ext uri="{FF2B5EF4-FFF2-40B4-BE49-F238E27FC236}">
                <a16:creationId xmlns:a16="http://schemas.microsoft.com/office/drawing/2014/main" id="{3604CA6A-9E26-44BD-8D08-0FA47AA85E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39494" y="2300130"/>
            <a:ext cx="2826375" cy="226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984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75C3D90-E43A-4FEF-86A3-2E1DEF7E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332656"/>
            <a:ext cx="5348147" cy="864096"/>
          </a:xfrm>
        </p:spPr>
        <p:txBody>
          <a:bodyPr>
            <a:normAutofit/>
          </a:bodyPr>
          <a:lstStyle/>
          <a:p>
            <a:r>
              <a:rPr lang="en-US" dirty="0"/>
              <a:t>Wavetable Lookup Synthesis</a:t>
            </a:r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F71D9BC2-5F79-47FD-9D7B-DE024E52EAB5}"/>
              </a:ext>
            </a:extLst>
          </p:cNvPr>
          <p:cNvSpPr txBox="1">
            <a:spLocks/>
          </p:cNvSpPr>
          <p:nvPr/>
        </p:nvSpPr>
        <p:spPr>
          <a:xfrm>
            <a:off x="431923" y="2145420"/>
            <a:ext cx="4644134" cy="32277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1150"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GB" sz="2000" dirty="0">
                <a:solidFill>
                  <a:schemeClr val="accent1"/>
                </a:solidFill>
                <a:latin typeface="Lato" panose="020B0604020202020204" charset="0"/>
              </a:rPr>
              <a:t>Waveform values stored into a lookup table.</a:t>
            </a:r>
          </a:p>
          <a:p>
            <a:pPr marL="914400" lvl="1" indent="-298450">
              <a:spcBef>
                <a:spcPts val="0"/>
              </a:spcBef>
              <a:buSzPts val="1100"/>
              <a:buFont typeface="Arial" panose="020B0604020202020204" pitchFamily="34" charset="0"/>
              <a:buChar char="○"/>
            </a:pPr>
            <a:r>
              <a:rPr lang="en-GB" sz="2000" dirty="0">
                <a:solidFill>
                  <a:schemeClr val="accent1"/>
                </a:solidFill>
                <a:latin typeface="Lato" panose="020B0604020202020204" charset="0"/>
              </a:rPr>
              <a:t>Typically a single period is stored.</a:t>
            </a:r>
          </a:p>
          <a:p>
            <a:pPr marL="914400" lvl="1" indent="-298450">
              <a:spcBef>
                <a:spcPts val="0"/>
              </a:spcBef>
              <a:buSzPts val="1100"/>
              <a:buFont typeface="Arial" panose="020B0604020202020204" pitchFamily="34" charset="0"/>
              <a:buChar char="○"/>
            </a:pPr>
            <a:r>
              <a:rPr lang="en-GB" sz="2000" dirty="0">
                <a:solidFill>
                  <a:schemeClr val="accent1"/>
                </a:solidFill>
                <a:latin typeface="Lato" panose="020B0604020202020204" charset="0"/>
              </a:rPr>
              <a:t>Can store complex waveforms.</a:t>
            </a:r>
          </a:p>
          <a:p>
            <a:pPr marL="457200" indent="-311150"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GB" sz="2000" dirty="0">
                <a:solidFill>
                  <a:schemeClr val="accent1"/>
                </a:solidFill>
                <a:latin typeface="Lato" panose="020B0604020202020204" charset="0"/>
              </a:rPr>
              <a:t>Ease of access based on frequency.</a:t>
            </a:r>
          </a:p>
          <a:p>
            <a:pPr marL="457200" indent="-311150"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GB" sz="2000" dirty="0">
                <a:solidFill>
                  <a:schemeClr val="accent1"/>
                </a:solidFill>
                <a:latin typeface="Lato" panose="020B0604020202020204" charset="0"/>
              </a:rPr>
              <a:t>Faster and more efficient synthesis method.</a:t>
            </a:r>
          </a:p>
        </p:txBody>
      </p:sp>
      <p:pic>
        <p:nvPicPr>
          <p:cNvPr id="8" name="Google Shape;111;p16">
            <a:extLst>
              <a:ext uri="{FF2B5EF4-FFF2-40B4-BE49-F238E27FC236}">
                <a16:creationId xmlns:a16="http://schemas.microsoft.com/office/drawing/2014/main" id="{1E039C9F-B9F1-404E-93B4-6094E7B7086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0518" y="2475738"/>
            <a:ext cx="3055521" cy="2567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397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D3D90FD-179C-4B6E-9A72-2611600E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99789"/>
            <a:ext cx="4412043" cy="864096"/>
          </a:xfrm>
        </p:spPr>
        <p:txBody>
          <a:bodyPr/>
          <a:lstStyle/>
          <a:p>
            <a:r>
              <a:rPr lang="en" dirty="0"/>
              <a:t>ADSR Envelope</a:t>
            </a:r>
            <a:endParaRPr lang="en-US" dirty="0"/>
          </a:p>
        </p:txBody>
      </p:sp>
      <p:sp>
        <p:nvSpPr>
          <p:cNvPr id="7" name="Google Shape;118;p17">
            <a:extLst>
              <a:ext uri="{FF2B5EF4-FFF2-40B4-BE49-F238E27FC236}">
                <a16:creationId xmlns:a16="http://schemas.microsoft.com/office/drawing/2014/main" id="{3AC24EB4-00A4-413C-B04B-8FB3178413D1}"/>
              </a:ext>
            </a:extLst>
          </p:cNvPr>
          <p:cNvSpPr txBox="1">
            <a:spLocks/>
          </p:cNvSpPr>
          <p:nvPr/>
        </p:nvSpPr>
        <p:spPr>
          <a:xfrm>
            <a:off x="0" y="1844824"/>
            <a:ext cx="5023603" cy="47133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1150"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GB" sz="1800" dirty="0">
                <a:solidFill>
                  <a:schemeClr val="accent1"/>
                </a:solidFill>
                <a:latin typeface="Lato" panose="020B0604020202020204" charset="0"/>
              </a:rPr>
              <a:t>Applies dampening/expansion to different stages of a sound.</a:t>
            </a:r>
          </a:p>
          <a:p>
            <a:pPr marL="914400" lvl="1" indent="-298450">
              <a:spcBef>
                <a:spcPts val="0"/>
              </a:spcBef>
              <a:buSzPts val="1100"/>
              <a:buFont typeface="Arial" panose="020B0604020202020204" pitchFamily="34" charset="0"/>
              <a:buChar char="○"/>
            </a:pPr>
            <a:r>
              <a:rPr lang="en-GB" sz="1800" dirty="0">
                <a:solidFill>
                  <a:schemeClr val="accent1"/>
                </a:solidFill>
                <a:latin typeface="Lato" panose="020B0604020202020204" charset="0"/>
              </a:rPr>
              <a:t>Attack - Modifies sound from 0 to max amplitude from </a:t>
            </a:r>
            <a:r>
              <a:rPr lang="en-GB" sz="1800" dirty="0" err="1">
                <a:solidFill>
                  <a:schemeClr val="accent1"/>
                </a:solidFill>
                <a:latin typeface="Lato" panose="020B0604020202020204" charset="0"/>
              </a:rPr>
              <a:t>noteOn</a:t>
            </a:r>
            <a:r>
              <a:rPr lang="en-GB" sz="1800" dirty="0">
                <a:solidFill>
                  <a:schemeClr val="accent1"/>
                </a:solidFill>
                <a:latin typeface="Lato" panose="020B0604020202020204" charset="0"/>
              </a:rPr>
              <a:t>.</a:t>
            </a:r>
          </a:p>
          <a:p>
            <a:pPr marL="914400" lvl="1" indent="-298450">
              <a:spcBef>
                <a:spcPts val="0"/>
              </a:spcBef>
              <a:buSzPts val="1100"/>
              <a:buFont typeface="Arial" panose="020B0604020202020204" pitchFamily="34" charset="0"/>
              <a:buChar char="○"/>
            </a:pPr>
            <a:r>
              <a:rPr lang="en-GB" sz="1800" dirty="0">
                <a:solidFill>
                  <a:schemeClr val="accent1"/>
                </a:solidFill>
                <a:latin typeface="Lato" panose="020B0604020202020204" charset="0"/>
              </a:rPr>
              <a:t>Decay - Modifies sound from max amplitude to Sustain level after Attack phase.</a:t>
            </a:r>
          </a:p>
          <a:p>
            <a:pPr marL="914400" lvl="1" indent="-298450">
              <a:spcBef>
                <a:spcPts val="0"/>
              </a:spcBef>
              <a:buSzPts val="1100"/>
              <a:buFont typeface="Arial" panose="020B0604020202020204" pitchFamily="34" charset="0"/>
              <a:buChar char="○"/>
            </a:pPr>
            <a:r>
              <a:rPr lang="en-GB" sz="1800" dirty="0">
                <a:solidFill>
                  <a:schemeClr val="accent1"/>
                </a:solidFill>
                <a:latin typeface="Lato" panose="020B0604020202020204" charset="0"/>
              </a:rPr>
              <a:t>Sustain - Level of max amplitude to hold constant after Decay phase.</a:t>
            </a:r>
          </a:p>
          <a:p>
            <a:pPr marL="914400" lvl="1" indent="-298450">
              <a:spcBef>
                <a:spcPts val="0"/>
              </a:spcBef>
              <a:buSzPts val="1100"/>
              <a:buFont typeface="Arial" panose="020B0604020202020204" pitchFamily="34" charset="0"/>
              <a:buChar char="○"/>
            </a:pPr>
            <a:r>
              <a:rPr lang="en-GB" sz="1800" dirty="0">
                <a:solidFill>
                  <a:schemeClr val="accent1"/>
                </a:solidFill>
                <a:latin typeface="Lato" panose="020B0604020202020204" charset="0"/>
              </a:rPr>
              <a:t>Release - Modifies sound from Sustain level to 0 after </a:t>
            </a:r>
            <a:r>
              <a:rPr lang="en-GB" sz="1800" dirty="0" err="1">
                <a:solidFill>
                  <a:schemeClr val="accent1"/>
                </a:solidFill>
                <a:latin typeface="Lato" panose="020B0604020202020204" charset="0"/>
              </a:rPr>
              <a:t>noteOff</a:t>
            </a:r>
            <a:r>
              <a:rPr lang="en-GB" sz="1800" dirty="0">
                <a:solidFill>
                  <a:schemeClr val="accent1"/>
                </a:solidFill>
                <a:latin typeface="Lato" panose="020B0604020202020204" charset="0"/>
              </a:rPr>
              <a:t>.</a:t>
            </a:r>
          </a:p>
          <a:p>
            <a:pPr marL="457200" indent="-311150"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GB" sz="1800" dirty="0">
                <a:solidFill>
                  <a:schemeClr val="accent1"/>
                </a:solidFill>
                <a:latin typeface="Lato" panose="020B0604020202020204" charset="0"/>
              </a:rPr>
              <a:t>Drastically alters a sound’s character.</a:t>
            </a:r>
          </a:p>
          <a:p>
            <a:pPr marL="457200" indent="-311150"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GB" sz="1800" dirty="0">
                <a:solidFill>
                  <a:schemeClr val="accent1"/>
                </a:solidFill>
                <a:latin typeface="Lato" panose="020B0604020202020204" charset="0"/>
              </a:rPr>
              <a:t>Can be extended to a DAHDSR Envelope.</a:t>
            </a:r>
          </a:p>
        </p:txBody>
      </p:sp>
      <p:pic>
        <p:nvPicPr>
          <p:cNvPr id="8" name="Google Shape;119;p17">
            <a:extLst>
              <a:ext uri="{FF2B5EF4-FFF2-40B4-BE49-F238E27FC236}">
                <a16:creationId xmlns:a16="http://schemas.microsoft.com/office/drawing/2014/main" id="{6A1D1C15-4D18-426A-BD0D-1EC1BA2A090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072" y="2564904"/>
            <a:ext cx="3610571" cy="2166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85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057E593-A623-446D-BB06-223AA9A6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9" y="299789"/>
            <a:ext cx="3008314" cy="864096"/>
          </a:xfrm>
        </p:spPr>
        <p:txBody>
          <a:bodyPr/>
          <a:lstStyle/>
          <a:p>
            <a:r>
              <a:rPr lang="en-US" dirty="0"/>
              <a:t>MIDI</a:t>
            </a:r>
          </a:p>
        </p:txBody>
      </p:sp>
      <p:sp>
        <p:nvSpPr>
          <p:cNvPr id="5" name="Google Shape;126;p18">
            <a:extLst>
              <a:ext uri="{FF2B5EF4-FFF2-40B4-BE49-F238E27FC236}">
                <a16:creationId xmlns:a16="http://schemas.microsoft.com/office/drawing/2014/main" id="{79C9B437-1583-405C-9AD2-456101B30315}"/>
              </a:ext>
            </a:extLst>
          </p:cNvPr>
          <p:cNvSpPr txBox="1">
            <a:spLocks/>
          </p:cNvSpPr>
          <p:nvPr/>
        </p:nvSpPr>
        <p:spPr>
          <a:xfrm>
            <a:off x="323527" y="1626603"/>
            <a:ext cx="5256585" cy="521744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1150"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GB" sz="2000" dirty="0">
                <a:solidFill>
                  <a:schemeClr val="accent1"/>
                </a:solidFill>
                <a:latin typeface="Lato" panose="020B0604020202020204" charset="0"/>
              </a:rPr>
              <a:t>Stands for “Musical Instrument Digital Interface”</a:t>
            </a:r>
          </a:p>
          <a:p>
            <a:pPr marL="914400" lvl="1" indent="-298450">
              <a:spcBef>
                <a:spcPts val="0"/>
              </a:spcBef>
              <a:buSzPts val="1100"/>
              <a:buFont typeface="Arial" panose="020B0604020202020204" pitchFamily="34" charset="0"/>
              <a:buChar char="○"/>
            </a:pPr>
            <a:r>
              <a:rPr lang="en-GB" sz="2000" i="1" dirty="0">
                <a:solidFill>
                  <a:schemeClr val="accent1"/>
                </a:solidFill>
                <a:latin typeface="Lato" panose="020B0604020202020204" charset="0"/>
              </a:rPr>
              <a:t>“Technical standard that describes a communications protocol, digital interface, and electrical connectors that connect a wide variety of electronic musical instruments, computers, and related audio devices for playing, editing and recording music.”</a:t>
            </a:r>
          </a:p>
          <a:p>
            <a:pPr marL="457200" indent="-311150"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GB" sz="2000" dirty="0">
                <a:solidFill>
                  <a:schemeClr val="accent1"/>
                </a:solidFill>
                <a:latin typeface="Lato" panose="020B0604020202020204" charset="0"/>
              </a:rPr>
              <a:t>Contains detailed instructions  that can be interpreted into musical notation.</a:t>
            </a:r>
          </a:p>
          <a:p>
            <a:pPr marL="457200" indent="-311150"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GB" sz="2000" dirty="0">
                <a:solidFill>
                  <a:schemeClr val="accent1"/>
                </a:solidFill>
                <a:latin typeface="Lato" panose="020B0604020202020204" charset="0"/>
              </a:rPr>
              <a:t>Can further contain other detailed information for synthesizer standards such as General MIDI (GM)</a:t>
            </a:r>
          </a:p>
        </p:txBody>
      </p:sp>
      <p:pic>
        <p:nvPicPr>
          <p:cNvPr id="6" name="Google Shape;128;p18">
            <a:extLst>
              <a:ext uri="{FF2B5EF4-FFF2-40B4-BE49-F238E27FC236}">
                <a16:creationId xmlns:a16="http://schemas.microsoft.com/office/drawing/2014/main" id="{462F9D33-E2E7-4588-B278-C818AE6CB9C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76147" y="2622675"/>
            <a:ext cx="3544325" cy="1612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6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3DA06DA-F1AC-43AB-852A-CCA9AA9F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19" y="299789"/>
            <a:ext cx="5708187" cy="864096"/>
          </a:xfrm>
        </p:spPr>
        <p:txBody>
          <a:bodyPr/>
          <a:lstStyle/>
          <a:p>
            <a:r>
              <a:rPr lang="en" dirty="0"/>
              <a:t>Waveform Audio File Format</a:t>
            </a:r>
            <a:endParaRPr lang="en-US" dirty="0"/>
          </a:p>
        </p:txBody>
      </p:sp>
      <p:sp>
        <p:nvSpPr>
          <p:cNvPr id="6" name="Google Shape;134;p19">
            <a:extLst>
              <a:ext uri="{FF2B5EF4-FFF2-40B4-BE49-F238E27FC236}">
                <a16:creationId xmlns:a16="http://schemas.microsoft.com/office/drawing/2014/main" id="{41CE741F-0117-40B6-8CA8-58C88ABAA399}"/>
              </a:ext>
            </a:extLst>
          </p:cNvPr>
          <p:cNvSpPr txBox="1">
            <a:spLocks/>
          </p:cNvSpPr>
          <p:nvPr/>
        </p:nvSpPr>
        <p:spPr>
          <a:xfrm>
            <a:off x="448863" y="2078875"/>
            <a:ext cx="5708187" cy="293430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1150"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US" sz="2400" dirty="0">
                <a:solidFill>
                  <a:schemeClr val="accent1"/>
                </a:solidFill>
                <a:latin typeface="Lato" panose="020B0604020202020204" charset="0"/>
              </a:rPr>
              <a:t> An audio file format standard, developed by Microsoft and IBM, for storing an audio bitstream on PCs. </a:t>
            </a:r>
          </a:p>
          <a:p>
            <a:pPr marL="914400" lvl="1" indent="-298450">
              <a:spcBef>
                <a:spcPts val="0"/>
              </a:spcBef>
              <a:buSzPts val="1100"/>
              <a:buFont typeface="Arial" panose="020B0604020202020204" pitchFamily="34" charset="0"/>
              <a:buChar char="○"/>
            </a:pPr>
            <a:r>
              <a:rPr lang="en-US" sz="2400" dirty="0">
                <a:solidFill>
                  <a:schemeClr val="accent1"/>
                </a:solidFill>
                <a:latin typeface="Lato" panose="020B0604020202020204" charset="0"/>
              </a:rPr>
              <a:t>Resource Interchange File Format (RIFF) bitstream format</a:t>
            </a:r>
          </a:p>
          <a:p>
            <a:pPr marL="914400" lvl="1" indent="-298450">
              <a:spcBef>
                <a:spcPts val="0"/>
              </a:spcBef>
              <a:buSzPts val="1100"/>
              <a:buFont typeface="Arial" panose="020B0604020202020204" pitchFamily="34" charset="0"/>
              <a:buChar char="○"/>
            </a:pPr>
            <a:r>
              <a:rPr lang="en-US" sz="2400" dirty="0">
                <a:solidFill>
                  <a:schemeClr val="accent1"/>
                </a:solidFill>
                <a:latin typeface="Lato" panose="020B0604020202020204" charset="0"/>
              </a:rPr>
              <a:t>Pulse Code Modulation (PCM) Encoding</a:t>
            </a:r>
          </a:p>
          <a:p>
            <a:pPr marL="914400" lvl="1" indent="-298450">
              <a:spcBef>
                <a:spcPts val="0"/>
              </a:spcBef>
              <a:buSzPts val="1100"/>
              <a:buFont typeface="Arial" panose="020B0604020202020204" pitchFamily="34" charset="0"/>
              <a:buChar char="○"/>
            </a:pPr>
            <a:r>
              <a:rPr lang="en-US" sz="2400" dirty="0">
                <a:solidFill>
                  <a:schemeClr val="accent1"/>
                </a:solidFill>
                <a:latin typeface="Lato" panose="020B0604020202020204" charset="0"/>
              </a:rPr>
              <a:t>Uncompressed, universally supported.</a:t>
            </a:r>
          </a:p>
        </p:txBody>
      </p:sp>
      <p:pic>
        <p:nvPicPr>
          <p:cNvPr id="7" name="Google Shape;135;p19">
            <a:extLst>
              <a:ext uri="{FF2B5EF4-FFF2-40B4-BE49-F238E27FC236}">
                <a16:creationId xmlns:a16="http://schemas.microsoft.com/office/drawing/2014/main" id="{993DB83C-D379-42B1-800B-99079CCD33C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57000" y="2078875"/>
            <a:ext cx="2261150" cy="226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34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43608" y="1412776"/>
            <a:ext cx="4419600" cy="2232248"/>
          </a:xfrm>
        </p:spPr>
        <p:txBody>
          <a:bodyPr/>
          <a:lstStyle/>
          <a:p>
            <a:r>
              <a:rPr lang="en-US" dirty="0"/>
              <a:t>THANK YOU FOR YOUR ATTENTION!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043608" y="3501008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400" b="1" dirty="0" err="1">
                <a:solidFill>
                  <a:schemeClr val="bg1"/>
                </a:solidFill>
              </a:rPr>
              <a:t>This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work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was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supported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by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the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construction</a:t>
            </a:r>
            <a:r>
              <a:rPr lang="hu-HU" sz="1400" b="1" dirty="0">
                <a:solidFill>
                  <a:schemeClr val="bg1"/>
                </a:solidFill>
              </a:rPr>
              <a:t> EFOP-3.6.3-VEKOP-16-2017-00002. The project </a:t>
            </a:r>
            <a:r>
              <a:rPr lang="hu-HU" sz="1400" b="1" dirty="0" err="1">
                <a:solidFill>
                  <a:schemeClr val="bg1"/>
                </a:solidFill>
              </a:rPr>
              <a:t>was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supported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by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the</a:t>
            </a:r>
            <a:r>
              <a:rPr lang="hu-HU" sz="1400" b="1" dirty="0">
                <a:solidFill>
                  <a:schemeClr val="bg1"/>
                </a:solidFill>
              </a:rPr>
              <a:t> European Union, </a:t>
            </a:r>
            <a:r>
              <a:rPr lang="hu-HU" sz="1400" b="1" dirty="0" err="1">
                <a:solidFill>
                  <a:schemeClr val="bg1"/>
                </a:solidFill>
              </a:rPr>
              <a:t>co-financed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by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the</a:t>
            </a:r>
            <a:r>
              <a:rPr lang="hu-HU" sz="1400" b="1" dirty="0">
                <a:solidFill>
                  <a:schemeClr val="bg1"/>
                </a:solidFill>
              </a:rPr>
              <a:t> European </a:t>
            </a:r>
            <a:r>
              <a:rPr lang="hu-HU" sz="1400" b="1" dirty="0" err="1">
                <a:solidFill>
                  <a:schemeClr val="bg1"/>
                </a:solidFill>
              </a:rPr>
              <a:t>Social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Fund</a:t>
            </a:r>
            <a:r>
              <a:rPr lang="hu-HU" sz="1400" b="1" dirty="0">
                <a:solidFill>
                  <a:schemeClr val="bg1"/>
                </a:solidFill>
              </a:rPr>
              <a:t>.</a:t>
            </a:r>
            <a:endParaRPr lang="hu-H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2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GYE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388</Words>
  <Application>Microsoft Office PowerPoint</Application>
  <PresentationFormat>全屏显示(4:3)</PresentationFormat>
  <Paragraphs>51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Lato</vt:lpstr>
      <vt:lpstr>Office-téma</vt:lpstr>
      <vt:lpstr>Music Generation and Sound Processing in a Functional Programming Paradigm</vt:lpstr>
      <vt:lpstr>Digital Synthesis</vt:lpstr>
      <vt:lpstr>Additive Synthesis</vt:lpstr>
      <vt:lpstr>Wavetable Lookup Synthesis</vt:lpstr>
      <vt:lpstr>ADSR Envelope</vt:lpstr>
      <vt:lpstr>MIDI</vt:lpstr>
      <vt:lpstr>Waveform Audio File Format</vt:lpstr>
      <vt:lpstr>THANK YOU FOR YOUR ATTENTION!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Xiaotian Su</cp:lastModifiedBy>
  <cp:revision>51</cp:revision>
  <dcterms:created xsi:type="dcterms:W3CDTF">2014-03-03T11:13:53Z</dcterms:created>
  <dcterms:modified xsi:type="dcterms:W3CDTF">2020-01-28T17:09:21Z</dcterms:modified>
</cp:coreProperties>
</file>