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93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865" autoAdjust="0"/>
  </p:normalViewPr>
  <p:slideViewPr>
    <p:cSldViewPr snapToGrid="0">
      <p:cViewPr varScale="1">
        <p:scale>
          <a:sx n="84" d="100"/>
          <a:sy n="84" d="100"/>
        </p:scale>
        <p:origin x="21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Folie mittels Klicken verschieben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latin typeface="Times New Roman"/>
              </a:rPr>
              <a:t> 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latin typeface="Times New Roman"/>
              </a:rPr>
              <a:t> 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latin typeface="Times New Roman"/>
              </a:rPr>
              <a:t> 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6A7A818-C6C7-4192-91B8-3915FE1378F4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Herzlich Willkommen zur Kundenpräsentation von Team-G. Wir stellen Ihnen jetzt das 2. Release von RBSG – Enhanced Wars vor. Wir sind …..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6A7A818-C6C7-4192-91B8-3915FE1378F4}" type="slidenum">
              <a:rPr lang="de-DE" sz="1400" b="0" strike="noStrike" spc="-1" smtClean="0">
                <a:latin typeface="Times New Roman"/>
              </a:rPr>
              <a:t>1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7269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Extra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Armeeliste an der Seite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Überarbeitetes Create Game Formular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6A7A818-C6C7-4192-91B8-3915FE1378F4}" type="slidenum">
              <a:rPr lang="de-DE" sz="1400" b="0" strike="noStrike" spc="-1" smtClean="0">
                <a:latin typeface="Times New Roman"/>
              </a:rPr>
              <a:t>11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3194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Alerts</a:t>
            </a:r>
            <a:r>
              <a:rPr lang="de-DE" dirty="0"/>
              <a:t> wurden </a:t>
            </a:r>
            <a:r>
              <a:rPr lang="de-DE" dirty="0" err="1"/>
              <a:t>aktualisisert</a:t>
            </a:r>
            <a:endParaRPr lang="de-DE" dirty="0"/>
          </a:p>
          <a:p>
            <a:r>
              <a:rPr lang="de-DE" dirty="0"/>
              <a:t>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6A7A818-C6C7-4192-91B8-3915FE1378F4}" type="slidenum">
              <a:rPr lang="de-DE" sz="1400" b="0" strike="noStrike" spc="-1" smtClean="0">
                <a:latin typeface="Times New Roman"/>
              </a:rPr>
              <a:t>12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7676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 dirty="0">
              <a:latin typeface="Arial"/>
            </a:endParaRPr>
          </a:p>
        </p:txBody>
      </p:sp>
      <p:sp>
        <p:nvSpPr>
          <p:cNvPr id="502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C551535-309F-402D-89D2-910B2C156DC1}" type="slidenum">
              <a:rPr lang="de-DE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13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505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A5D222B-29C3-4545-AE07-5DF28AF891C1}" type="slidenum">
              <a:rPr lang="de-DE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38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latin typeface="Arial"/>
              </a:rPr>
              <a:t>Loginbereich</a:t>
            </a:r>
            <a:endParaRPr lang="de-DE" sz="2000" b="0" strike="noStrike" spc="-1" dirty="0"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latin typeface="Arial"/>
              </a:rPr>
              <a:t>Lobby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latin typeface="Arial"/>
              </a:rPr>
              <a:t>Ingame / Waiting Room</a:t>
            </a:r>
          </a:p>
        </p:txBody>
      </p:sp>
      <p:sp>
        <p:nvSpPr>
          <p:cNvPr id="487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1C3E5731-83D0-4574-A722-8C958D513692}" type="slidenum">
              <a:rPr lang="de-DE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3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latin typeface="Arial"/>
              </a:rPr>
              <a:t>Login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latin typeface="Arial"/>
              </a:rPr>
              <a:t>Registrierung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latin typeface="Arial"/>
              </a:rPr>
              <a:t>Ist so geblieben</a:t>
            </a:r>
          </a:p>
        </p:txBody>
      </p:sp>
      <p:sp>
        <p:nvSpPr>
          <p:cNvPr id="490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ECBFE2D-3A17-4314-BA87-27B654E732A3}" type="slidenum">
              <a:rPr lang="de-DE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 dirty="0">
                <a:latin typeface="Arial"/>
              </a:rPr>
              <a:t>Lobby mit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latin typeface="Arial"/>
              </a:rPr>
              <a:t>Spielerliste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latin typeface="Arial"/>
              </a:rPr>
              <a:t>Spielliste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latin typeface="Arial"/>
              </a:rPr>
              <a:t>Create 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latin typeface="Arial"/>
              </a:rPr>
              <a:t>Internationalisierung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latin typeface="Arial"/>
              </a:rPr>
              <a:t>Chat Allgemein und Privat</a:t>
            </a:r>
          </a:p>
        </p:txBody>
      </p:sp>
      <p:sp>
        <p:nvSpPr>
          <p:cNvPr id="493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B287EF8A-636D-4C9C-A308-72A164DA1698}" type="slidenum">
              <a:rPr lang="de-DE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5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 dirty="0">
                <a:latin typeface="Arial"/>
              </a:rPr>
              <a:t>Rudimentäre Implementierung des Waiting Rooms / </a:t>
            </a:r>
            <a:r>
              <a:rPr lang="de-DE" sz="2000" b="0" strike="noStrike" spc="-1" dirty="0" err="1">
                <a:latin typeface="Arial"/>
              </a:rPr>
              <a:t>Ingames</a:t>
            </a:r>
            <a:r>
              <a:rPr lang="de-DE" sz="2000" b="0" strike="noStrike" spc="-1" dirty="0">
                <a:latin typeface="Arial"/>
              </a:rPr>
              <a:t> -&gt; ausgebaut</a:t>
            </a:r>
          </a:p>
          <a:p>
            <a:endParaRPr lang="de-DE" sz="2000" b="0" strike="noStrike" spc="-1" dirty="0">
              <a:latin typeface="Arial"/>
            </a:endParaRPr>
          </a:p>
        </p:txBody>
      </p:sp>
      <p:sp>
        <p:nvSpPr>
          <p:cNvPr id="496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9007612-820A-4AC5-BB49-4B84FAF99BF1}" type="slidenum">
              <a:rPr lang="de-DE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6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latin typeface="Arial"/>
              </a:rPr>
              <a:t>Anforderungen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latin typeface="Arial"/>
              </a:rPr>
              <a:t>Mind. 3 Armeen speichern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latin typeface="Arial"/>
              </a:rPr>
              <a:t>Max. 10 Einheiten pro Armee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latin typeface="Arial"/>
              </a:rPr>
              <a:t>Speichern / Laden auf </a:t>
            </a:r>
            <a:r>
              <a:rPr lang="de-DE" sz="2000" b="0" strike="noStrike" spc="-1" dirty="0" err="1">
                <a:latin typeface="Arial"/>
              </a:rPr>
              <a:t>Local</a:t>
            </a:r>
            <a:r>
              <a:rPr lang="de-DE" sz="2000" b="0" strike="noStrike" spc="-1" dirty="0">
                <a:latin typeface="Arial"/>
              </a:rPr>
              <a:t> / Serverseitig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latin typeface="Arial"/>
              </a:rPr>
              <a:t>Konfiguriern</a:t>
            </a:r>
            <a:r>
              <a:rPr lang="de-DE" sz="2000" b="0" strike="noStrike" spc="-1" dirty="0">
                <a:latin typeface="Arial"/>
              </a:rPr>
              <a:t> der Armeen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sz="2000" b="0" strike="noStrike" spc="-1" dirty="0">
              <a:latin typeface="Arial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latin typeface="Arial"/>
              </a:rPr>
              <a:t>Zeigen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latin typeface="Arial"/>
              </a:rPr>
              <a:t>Einheitenliste mit Detailview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latin typeface="Arial"/>
              </a:rPr>
              <a:t>Armeeübersicht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latin typeface="Arial"/>
              </a:rPr>
              <a:t>Armeeauswahl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latin typeface="Arial"/>
              </a:rPr>
              <a:t>Buttons erklären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latin typeface="Arial"/>
              </a:rPr>
              <a:t>Lore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000" b="0" strike="noStrike" spc="-1" dirty="0">
              <a:latin typeface="Arial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latin typeface="Arial"/>
              </a:rPr>
              <a:t>Überleiten auf Armeeeditor und Attribute View</a:t>
            </a:r>
          </a:p>
        </p:txBody>
      </p:sp>
      <p:sp>
        <p:nvSpPr>
          <p:cNvPr id="499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37811DB-8843-4C9D-B22F-6001F11934DD}" type="slidenum">
              <a:rPr lang="de-DE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7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Armeeeditor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Icons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Name</a:t>
            </a:r>
          </a:p>
          <a:p>
            <a:endParaRPr lang="de-DE" dirty="0"/>
          </a:p>
          <a:p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Attributinfo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Wird für jedes Attributtyp angezeigt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Bis jetzt ist nur ein Attributtyp hinterlegt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6A7A818-C6C7-4192-91B8-3915FE1378F4}" type="slidenum">
              <a:rPr lang="de-DE" sz="1400" b="0" strike="noStrike" spc="-1" smtClean="0">
                <a:latin typeface="Times New Roman"/>
              </a:rPr>
              <a:t>8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294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Anforderungen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Initiales Spielgeschehen anzeigen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Beitreten und Verlassen von Spielern anzeigen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Spiel verlassen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Ingame Chat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Zeigen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Spielerkasten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Spielerfarben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Wartesymbol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Wird dynamisch angezeigt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Chat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Private und Allgemein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Map</a:t>
            </a:r>
            <a:r>
              <a:rPr lang="de-DE" dirty="0"/>
              <a:t> Preview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6A7A818-C6C7-4192-91B8-3915FE1378F4}" type="slidenum">
              <a:rPr lang="de-DE" sz="1400" b="0" strike="noStrike" spc="-1" smtClean="0">
                <a:latin typeface="Times New Roman"/>
              </a:rPr>
              <a:t>9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0510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Anforderungen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Initiales Spielgeschehen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Verlassen des Spiels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Zeigen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Generierte Karte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Übergänge werden besonders generiert -&gt; darauf geht der </a:t>
            </a:r>
            <a:r>
              <a:rPr lang="de-DE" dirty="0" err="1"/>
              <a:t>Scrum</a:t>
            </a:r>
            <a:r>
              <a:rPr lang="de-DE" dirty="0"/>
              <a:t> Master noch einmal gesondert ein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Startpositionen der Einheiten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Zoomen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6A7A818-C6C7-4192-91B8-3915FE1378F4}" type="slidenum">
              <a:rPr lang="de-DE" sz="1400" b="0" strike="noStrike" spc="-1" smtClean="0">
                <a:latin typeface="Times New Roman"/>
              </a:rPr>
              <a:t>10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345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158760"/>
            <a:ext cx="7140240" cy="119664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TextShape 2"/>
          <p:cNvSpPr txBox="1"/>
          <p:nvPr/>
        </p:nvSpPr>
        <p:spPr>
          <a:xfrm>
            <a:off x="0" y="283680"/>
            <a:ext cx="709956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Roboto Black"/>
                <a:ea typeface="Roboto Black"/>
              </a:rPr>
              <a:t>RBSG – Enhanced Wars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TextShape 3"/>
          <p:cNvSpPr txBox="1"/>
          <p:nvPr/>
        </p:nvSpPr>
        <p:spPr>
          <a:xfrm>
            <a:off x="3242520" y="2403360"/>
            <a:ext cx="3897720" cy="1196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de-DE" sz="36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Team G - Release 2</a:t>
            </a:r>
            <a:r>
              <a:rPr lang="de-DE" sz="3200" b="0" strike="noStrike" spc="-1">
                <a:solidFill>
                  <a:srgbClr val="000000"/>
                </a:solidFill>
                <a:latin typeface="Roboto Light"/>
                <a:ea typeface="Roboto Light"/>
              </a:rPr>
              <a:t> </a:t>
            </a:r>
            <a:endParaRPr lang="de-DE" sz="3200" b="0" strike="noStrike" spc="-1">
              <a:latin typeface="Arial"/>
            </a:endParaRPr>
          </a:p>
        </p:txBody>
      </p:sp>
      <p:pic>
        <p:nvPicPr>
          <p:cNvPr id="47" name="Grafik 5"/>
          <p:cNvPicPr/>
          <p:nvPr/>
        </p:nvPicPr>
        <p:blipFill>
          <a:blip r:embed="rId3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48" name="Line 4"/>
          <p:cNvSpPr/>
          <p:nvPr/>
        </p:nvSpPr>
        <p:spPr>
          <a:xfrm>
            <a:off x="0" y="3270600"/>
            <a:ext cx="7140240" cy="360"/>
          </a:xfrm>
          <a:prstGeom prst="line">
            <a:avLst/>
          </a:prstGeom>
          <a:ln w="38160">
            <a:solidFill>
              <a:srgbClr val="BB86F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5"/>
          <p:cNvSpPr/>
          <p:nvPr/>
        </p:nvSpPr>
        <p:spPr>
          <a:xfrm>
            <a:off x="0" y="3782520"/>
            <a:ext cx="676080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2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Product Owner: Georg Siebert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Scrum Master : Juri Lozowoj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Ingame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Grafik 5"/>
          <p:cNvPicPr/>
          <p:nvPr/>
        </p:nvPicPr>
        <p:blipFill>
          <a:blip r:embed="rId3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5896080" y="2109960"/>
            <a:ext cx="1690200" cy="96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5018760" y="219240"/>
            <a:ext cx="2387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- The Battlefield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560880" y="2829600"/>
            <a:ext cx="556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IST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43" name="Line 6"/>
          <p:cNvSpPr/>
          <p:nvPr/>
        </p:nvSpPr>
        <p:spPr>
          <a:xfrm>
            <a:off x="449640" y="3198600"/>
            <a:ext cx="753480" cy="360"/>
          </a:xfrm>
          <a:prstGeom prst="line">
            <a:avLst/>
          </a:prstGeom>
          <a:ln>
            <a:solidFill>
              <a:srgbClr val="03DAC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4" name="Group 7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145" name="Group 8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146" name="CustomShape 9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147" name="CustomShape 10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</a:t>
                </a: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/ 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148" name="CustomShape 11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E447ABDA-1176-4D79-80FD-7F3BABB0950D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10</a:t>
              </a:fld>
              <a:endParaRPr lang="de-DE" sz="1200" b="0" strike="noStrike" spc="-1">
                <a:latin typeface="Arial"/>
              </a:endParaRPr>
            </a:p>
          </p:txBody>
        </p:sp>
      </p:grpSp>
      <p:pic>
        <p:nvPicPr>
          <p:cNvPr id="3" name="Grafik 2" descr="Ein Bild, das Gras, grün, Monitor enthält.&#10;&#10;Automatisch generierte Beschreibung">
            <a:extLst>
              <a:ext uri="{FF2B5EF4-FFF2-40B4-BE49-F238E27FC236}">
                <a16:creationId xmlns:a16="http://schemas.microsoft.com/office/drawing/2014/main" id="{C5DE885A-CB75-4B23-A60F-2C9BA4461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392" y="802469"/>
            <a:ext cx="6291215" cy="441498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Lobby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Grafik 5"/>
          <p:cNvPicPr/>
          <p:nvPr/>
        </p:nvPicPr>
        <p:blipFill>
          <a:blip r:embed="rId3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5896080" y="2109960"/>
            <a:ext cx="1690200" cy="96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4"/>
          <p:cNvSpPr/>
          <p:nvPr/>
        </p:nvSpPr>
        <p:spPr>
          <a:xfrm>
            <a:off x="5018760" y="219240"/>
            <a:ext cx="297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- Some sugar on the top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155" name="Grafik 6"/>
          <p:cNvPicPr/>
          <p:nvPr/>
        </p:nvPicPr>
        <p:blipFill>
          <a:blip r:embed="rId4"/>
          <a:stretch/>
        </p:blipFill>
        <p:spPr>
          <a:xfrm>
            <a:off x="6364440" y="1641780"/>
            <a:ext cx="3260160" cy="2869560"/>
          </a:xfrm>
          <a:prstGeom prst="rect">
            <a:avLst/>
          </a:prstGeom>
          <a:ln>
            <a:noFill/>
          </a:ln>
        </p:spPr>
      </p:pic>
      <p:grpSp>
        <p:nvGrpSpPr>
          <p:cNvPr id="156" name="Group 5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157" name="Group 6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158" name="CustomShape 7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159" name="CustomShape 8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</a:t>
                </a: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/ 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160" name="CustomShape 9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F776CF5A-5AC6-492A-97FF-1E00157AC0F6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11</a:t>
              </a:fld>
              <a:endParaRPr lang="de-DE" sz="1200" b="0" strike="noStrike" spc="-1">
                <a:latin typeface="Arial"/>
              </a:endParaRPr>
            </a:p>
          </p:txBody>
        </p:sp>
      </p:grpSp>
      <p:pic>
        <p:nvPicPr>
          <p:cNvPr id="3" name="Grafik 2" descr="Ein Bild, das Screenshot, Monitor, Bildschirm enthält.&#10;&#10;Automatisch generierte Beschreibung">
            <a:extLst>
              <a:ext uri="{FF2B5EF4-FFF2-40B4-BE49-F238E27FC236}">
                <a16:creationId xmlns:a16="http://schemas.microsoft.com/office/drawing/2014/main" id="{B9BD4191-6390-425E-A9B2-5CF1B5EF76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83" y="1243345"/>
            <a:ext cx="5324350" cy="37409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 dirty="0">
                <a:solidFill>
                  <a:srgbClr val="000000"/>
                </a:solidFill>
                <a:latin typeface="Roboto Thin"/>
                <a:ea typeface="Roboto Thin"/>
              </a:rPr>
              <a:t>Alerts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Grafik 5"/>
          <p:cNvPicPr/>
          <p:nvPr/>
        </p:nvPicPr>
        <p:blipFill>
          <a:blip r:embed="rId3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5896080" y="2109960"/>
            <a:ext cx="1690200" cy="96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4"/>
          <p:cNvSpPr/>
          <p:nvPr/>
        </p:nvSpPr>
        <p:spPr>
          <a:xfrm>
            <a:off x="5018760" y="219240"/>
            <a:ext cx="297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- Some sugar on the top</a:t>
            </a:r>
            <a:endParaRPr lang="de-DE" sz="1800" b="0" strike="noStrike" spc="-1">
              <a:latin typeface="Arial"/>
            </a:endParaRPr>
          </a:p>
        </p:txBody>
      </p:sp>
      <p:grpSp>
        <p:nvGrpSpPr>
          <p:cNvPr id="156" name="Group 5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157" name="Group 6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158" name="CustomShape 7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159" name="CustomShape 8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</a:t>
                </a: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/ 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160" name="CustomShape 9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F776CF5A-5AC6-492A-97FF-1E00157AC0F6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12</a:t>
              </a:fld>
              <a:endParaRPr lang="de-DE" sz="1200" b="0" strike="noStrike" spc="-1">
                <a:latin typeface="Arial"/>
              </a:endParaRPr>
            </a:p>
          </p:txBody>
        </p:sp>
      </p:grp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F680D75-B585-4043-9C6F-99E8758130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0" y="1965012"/>
            <a:ext cx="4376359" cy="222309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5E328D7-D3E2-4422-BC19-09B289480A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106" y="1965012"/>
            <a:ext cx="4812348" cy="222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765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Zeitaufwand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Grafik 5"/>
          <p:cNvPicPr/>
          <p:nvPr/>
        </p:nvPicPr>
        <p:blipFill>
          <a:blip r:embed="rId3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174" name="CustomShape 3"/>
          <p:cNvSpPr/>
          <p:nvPr/>
        </p:nvSpPr>
        <p:spPr>
          <a:xfrm>
            <a:off x="5018760" y="219240"/>
            <a:ext cx="28969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- Perfomance in perfection?</a:t>
            </a:r>
            <a:endParaRPr lang="de-DE" sz="1800" b="0" strike="noStrike" spc="-1">
              <a:latin typeface="Arial"/>
            </a:endParaRPr>
          </a:p>
        </p:txBody>
      </p:sp>
      <p:graphicFrame>
        <p:nvGraphicFramePr>
          <p:cNvPr id="175" name="Table 4"/>
          <p:cNvGraphicFramePr/>
          <p:nvPr>
            <p:extLst>
              <p:ext uri="{D42A27DB-BD31-4B8C-83A1-F6EECF244321}">
                <p14:modId xmlns:p14="http://schemas.microsoft.com/office/powerpoint/2010/main" val="1272750991"/>
              </p:ext>
            </p:extLst>
          </p:nvPr>
        </p:nvGraphicFramePr>
        <p:xfrm>
          <a:off x="649440" y="2025000"/>
          <a:ext cx="8310600" cy="2196720"/>
        </p:xfrm>
        <a:graphic>
          <a:graphicData uri="http://schemas.openxmlformats.org/drawingml/2006/table">
            <a:tbl>
              <a:tblPr/>
              <a:tblGrid>
                <a:gridCol w="199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12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Sprint 3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Sprint 4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2. Release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</a:rPr>
                        <a:t>Abgeschlossen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</a:rPr>
                        <a:t>89 Story Points</a:t>
                      </a:r>
                      <a:endParaRPr lang="de-DE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</a:rPr>
                        <a:t>86 Story Points</a:t>
                      </a:r>
                      <a:endParaRPr lang="de-DE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</a:rPr>
                        <a:t>177 Story Points</a:t>
                      </a:r>
                      <a:endParaRPr lang="de-DE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</a:rPr>
                        <a:t>Angefangen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</a:rPr>
                        <a:t>19 Story Points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</a:rPr>
                        <a:t>-</a:t>
                      </a:r>
                      <a:endParaRPr lang="de-DE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</a:rPr>
                        <a:t>-</a:t>
                      </a:r>
                      <a:endParaRPr lang="de-DE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</a:rPr>
                        <a:t>Verschoben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</a:rPr>
                        <a:t>22 Story Points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</a:rPr>
                        <a:t>-</a:t>
                      </a:r>
                      <a:endParaRPr lang="de-DE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</a:rPr>
                        <a:t>-</a:t>
                      </a:r>
                      <a:endParaRPr lang="de-DE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199"/>
                        </a:spcAft>
                      </a:pPr>
                      <a:r>
                        <a:rPr lang="de-DE" sz="1800" b="0" strike="noStrike" spc="-1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</a:rPr>
                        <a:t>Geplant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199"/>
                        </a:spcAft>
                      </a:pPr>
                      <a:r>
                        <a:rPr lang="de-DE" sz="1800" b="0" strike="noStrike" spc="-1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</a:rPr>
                        <a:t>130 Story Points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199"/>
                        </a:spcAft>
                      </a:pPr>
                      <a:r>
                        <a:rPr lang="de-DE" sz="1800" b="0" strike="noStrike" spc="-1" dirty="0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</a:rPr>
                        <a:t>109 Story Points</a:t>
                      </a:r>
                      <a:endParaRPr lang="de-DE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199"/>
                        </a:spcAft>
                      </a:pPr>
                      <a:r>
                        <a:rPr lang="de-DE" sz="1800" b="0" strike="noStrike" spc="-1" dirty="0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</a:rPr>
                        <a:t>239 Story Points</a:t>
                      </a:r>
                      <a:endParaRPr lang="de-DE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</a:pPr>
                      <a:r>
                        <a:rPr lang="de-DE" sz="1800" b="0" strike="noStrike" spc="-1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</a:rPr>
                        <a:t>Zeit Insgesamt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9"/>
                        </a:spcBef>
                      </a:pPr>
                      <a:r>
                        <a:rPr lang="de-DE" sz="1800" b="0" strike="noStrike" spc="-1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</a:rPr>
                        <a:t>105,15 h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9"/>
                        </a:spcBef>
                      </a:pPr>
                      <a:r>
                        <a:rPr lang="de-DE" sz="1800" b="0" strike="noStrike" spc="-1" dirty="0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</a:rPr>
                        <a:t>85,75h</a:t>
                      </a:r>
                      <a:endParaRPr lang="de-DE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9"/>
                        </a:spcBef>
                      </a:pPr>
                      <a:r>
                        <a:rPr lang="de-DE" sz="1800" b="0" strike="noStrike" spc="-1" dirty="0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</a:rPr>
                        <a:t>190,9h</a:t>
                      </a:r>
                      <a:endParaRPr lang="de-DE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6" name="Line 5"/>
          <p:cNvSpPr/>
          <p:nvPr/>
        </p:nvSpPr>
        <p:spPr>
          <a:xfrm>
            <a:off x="641160" y="2382690"/>
            <a:ext cx="8311320" cy="360"/>
          </a:xfrm>
          <a:prstGeom prst="line">
            <a:avLst/>
          </a:prstGeom>
          <a:ln>
            <a:solidFill>
              <a:srgbClr val="03DAC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Line 6"/>
          <p:cNvSpPr/>
          <p:nvPr/>
        </p:nvSpPr>
        <p:spPr>
          <a:xfrm>
            <a:off x="633240" y="3866865"/>
            <a:ext cx="8327160" cy="360"/>
          </a:xfrm>
          <a:prstGeom prst="line">
            <a:avLst/>
          </a:prstGeom>
          <a:ln>
            <a:solidFill>
              <a:srgbClr val="03DAC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DE" dirty="0"/>
          </a:p>
        </p:txBody>
      </p:sp>
      <p:grpSp>
        <p:nvGrpSpPr>
          <p:cNvPr id="178" name="Group 7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179" name="Group 8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180" name="CustomShape 9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181" name="CustomShape 10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</a:t>
                </a: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/ 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182" name="CustomShape 11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853CE18D-2432-4D24-9791-0CA6A7CAFA74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13</a:t>
              </a:fld>
              <a:endParaRPr lang="de-DE" sz="1200" b="0" strike="noStrike" spc="-1">
                <a:latin typeface="Arial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Projektverlauf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Grafik 5"/>
          <p:cNvPicPr/>
          <p:nvPr/>
        </p:nvPicPr>
        <p:blipFill>
          <a:blip r:embed="rId2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186" name="CustomShape 3"/>
          <p:cNvSpPr/>
          <p:nvPr/>
        </p:nvSpPr>
        <p:spPr>
          <a:xfrm>
            <a:off x="5565960" y="219240"/>
            <a:ext cx="14781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The G-Team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187" name="Grafik 31"/>
          <p:cNvPicPr/>
          <p:nvPr/>
        </p:nvPicPr>
        <p:blipFill>
          <a:blip r:embed="rId3"/>
          <a:stretch/>
        </p:blipFill>
        <p:spPr>
          <a:xfrm>
            <a:off x="6019560" y="3751560"/>
            <a:ext cx="1142640" cy="1142640"/>
          </a:xfrm>
          <a:prstGeom prst="rect">
            <a:avLst/>
          </a:prstGeom>
          <a:ln>
            <a:noFill/>
          </a:ln>
        </p:spPr>
      </p:pic>
      <p:pic>
        <p:nvPicPr>
          <p:cNvPr id="188" name="Grafik 33"/>
          <p:cNvPicPr/>
          <p:nvPr/>
        </p:nvPicPr>
        <p:blipFill>
          <a:blip r:embed="rId4"/>
          <a:stretch/>
        </p:blipFill>
        <p:spPr>
          <a:xfrm>
            <a:off x="6019560" y="1041480"/>
            <a:ext cx="1142640" cy="1142640"/>
          </a:xfrm>
          <a:prstGeom prst="rect">
            <a:avLst/>
          </a:prstGeom>
          <a:ln>
            <a:noFill/>
          </a:ln>
        </p:spPr>
      </p:pic>
      <p:pic>
        <p:nvPicPr>
          <p:cNvPr id="189" name="Grafik 35"/>
          <p:cNvPicPr/>
          <p:nvPr/>
        </p:nvPicPr>
        <p:blipFill>
          <a:blip r:embed="rId5"/>
          <a:stretch/>
        </p:blipFill>
        <p:spPr>
          <a:xfrm>
            <a:off x="2918160" y="1041480"/>
            <a:ext cx="1142640" cy="1142640"/>
          </a:xfrm>
          <a:prstGeom prst="rect">
            <a:avLst/>
          </a:prstGeom>
          <a:ln>
            <a:noFill/>
          </a:ln>
        </p:spPr>
      </p:pic>
      <p:pic>
        <p:nvPicPr>
          <p:cNvPr id="190" name="Grafik 37"/>
          <p:cNvPicPr/>
          <p:nvPr/>
        </p:nvPicPr>
        <p:blipFill>
          <a:blip r:embed="rId6"/>
          <a:stretch/>
        </p:blipFill>
        <p:spPr>
          <a:xfrm>
            <a:off x="2918160" y="3751560"/>
            <a:ext cx="1142640" cy="1142640"/>
          </a:xfrm>
          <a:prstGeom prst="rect">
            <a:avLst/>
          </a:prstGeom>
          <a:ln>
            <a:noFill/>
          </a:ln>
        </p:spPr>
      </p:pic>
      <p:pic>
        <p:nvPicPr>
          <p:cNvPr id="191" name="Grafik 39"/>
          <p:cNvPicPr/>
          <p:nvPr/>
        </p:nvPicPr>
        <p:blipFill>
          <a:blip r:embed="rId7"/>
          <a:stretch/>
        </p:blipFill>
        <p:spPr>
          <a:xfrm>
            <a:off x="956160" y="2263680"/>
            <a:ext cx="1142640" cy="1142640"/>
          </a:xfrm>
          <a:prstGeom prst="rect">
            <a:avLst/>
          </a:prstGeom>
          <a:ln>
            <a:noFill/>
          </a:ln>
        </p:spPr>
      </p:pic>
      <p:pic>
        <p:nvPicPr>
          <p:cNvPr id="192" name="Grafik 41"/>
          <p:cNvPicPr/>
          <p:nvPr/>
        </p:nvPicPr>
        <p:blipFill>
          <a:blip r:embed="rId8"/>
          <a:stretch/>
        </p:blipFill>
        <p:spPr>
          <a:xfrm>
            <a:off x="7979760" y="2263680"/>
            <a:ext cx="1144440" cy="1144440"/>
          </a:xfrm>
          <a:prstGeom prst="rect">
            <a:avLst/>
          </a:prstGeom>
          <a:ln>
            <a:noFill/>
          </a:ln>
        </p:spPr>
      </p:pic>
      <p:sp>
        <p:nvSpPr>
          <p:cNvPr id="193" name="CustomShape 4"/>
          <p:cNvSpPr/>
          <p:nvPr/>
        </p:nvSpPr>
        <p:spPr>
          <a:xfrm>
            <a:off x="833040" y="3458160"/>
            <a:ext cx="13892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Omar Sood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2576520" y="4882680"/>
            <a:ext cx="18255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Keanu Stückrad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95" name="CustomShape 6"/>
          <p:cNvSpPr/>
          <p:nvPr/>
        </p:nvSpPr>
        <p:spPr>
          <a:xfrm>
            <a:off x="5767920" y="4879800"/>
            <a:ext cx="16455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Georg Siebert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96" name="CustomShape 7"/>
          <p:cNvSpPr/>
          <p:nvPr/>
        </p:nvSpPr>
        <p:spPr>
          <a:xfrm>
            <a:off x="5938200" y="2259000"/>
            <a:ext cx="13050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Jan Müller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97" name="CustomShape 8"/>
          <p:cNvSpPr/>
          <p:nvPr/>
        </p:nvSpPr>
        <p:spPr>
          <a:xfrm>
            <a:off x="7818120" y="3458160"/>
            <a:ext cx="14673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Tobias Klipp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98" name="CustomShape 9"/>
          <p:cNvSpPr/>
          <p:nvPr/>
        </p:nvSpPr>
        <p:spPr>
          <a:xfrm>
            <a:off x="2749680" y="2259000"/>
            <a:ext cx="14796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Juri Lozowoj</a:t>
            </a:r>
            <a:endParaRPr lang="de-DE" sz="1800" b="0" strike="noStrike" spc="-1">
              <a:latin typeface="Arial"/>
            </a:endParaRPr>
          </a:p>
        </p:txBody>
      </p:sp>
      <p:grpSp>
        <p:nvGrpSpPr>
          <p:cNvPr id="199" name="Group 10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200" name="Group 11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201" name="CustomShape 12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202" name="CustomShape 13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/ </a:t>
                </a: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203" name="CustomShape 14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52A8F4FE-84C3-4728-B590-2410E351FBAC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14</a:t>
              </a:fld>
              <a:endParaRPr lang="de-DE" sz="1200" b="0" strike="noStrike" spc="-1">
                <a:latin typeface="Arial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Sprint 3 - Sprintziel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Grafik 5"/>
          <p:cNvPicPr/>
          <p:nvPr/>
        </p:nvPicPr>
        <p:blipFill>
          <a:blip r:embed="rId2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207" name="CustomShape 3"/>
          <p:cNvSpPr/>
          <p:nvPr/>
        </p:nvSpPr>
        <p:spPr>
          <a:xfrm>
            <a:off x="164160" y="2460960"/>
            <a:ext cx="975168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„Die Ausgangsituation zum Spielen erreichen.“</a:t>
            </a:r>
            <a:endParaRPr lang="de-DE" sz="3200" b="0" strike="noStrike" spc="-1">
              <a:latin typeface="Arial"/>
            </a:endParaRPr>
          </a:p>
        </p:txBody>
      </p:sp>
      <p:grpSp>
        <p:nvGrpSpPr>
          <p:cNvPr id="208" name="Group 4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209" name="Group 5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210" name="CustomShape 6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211" name="CustomShape 7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/ </a:t>
                </a: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212" name="CustomShape 8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AD687772-3B53-40AE-BFD6-03B593F295A2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15</a:t>
              </a:fld>
              <a:endParaRPr lang="de-DE" sz="1200" b="0" strike="noStrike" spc="-1">
                <a:latin typeface="Arial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Sprint 3 - Projektverlauf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5" name="Grafik 5"/>
          <p:cNvPicPr/>
          <p:nvPr/>
        </p:nvPicPr>
        <p:blipFill>
          <a:blip r:embed="rId2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216" name="CustomShape 3"/>
          <p:cNvSpPr/>
          <p:nvPr/>
        </p:nvSpPr>
        <p:spPr>
          <a:xfrm>
            <a:off x="5475960" y="219240"/>
            <a:ext cx="30063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Neues Release, neues Glück!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217" name="Grafik 21"/>
          <p:cNvPicPr/>
          <p:nvPr/>
        </p:nvPicPr>
        <p:blipFill>
          <a:blip r:embed="rId3"/>
          <a:stretch/>
        </p:blipFill>
        <p:spPr>
          <a:xfrm>
            <a:off x="1008360" y="1247400"/>
            <a:ext cx="8063640" cy="3704760"/>
          </a:xfrm>
          <a:prstGeom prst="rect">
            <a:avLst/>
          </a:prstGeom>
          <a:ln>
            <a:noFill/>
          </a:ln>
        </p:spPr>
      </p:pic>
      <p:grpSp>
        <p:nvGrpSpPr>
          <p:cNvPr id="218" name="Group 4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219" name="Group 5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220" name="CustomShape 6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221" name="CustomShape 7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/ </a:t>
                </a: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222" name="CustomShape 8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7C17ECA4-C892-4F83-80A3-D7626A31CBA2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16</a:t>
              </a:fld>
              <a:endParaRPr lang="de-DE" sz="1200" b="0" strike="noStrike" spc="-1">
                <a:latin typeface="Arial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Sprint 3 - Projektverlauf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Grafik 5"/>
          <p:cNvPicPr/>
          <p:nvPr/>
        </p:nvPicPr>
        <p:blipFill>
          <a:blip r:embed="rId2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226" name="CustomShape 3"/>
          <p:cNvSpPr/>
          <p:nvPr/>
        </p:nvSpPr>
        <p:spPr>
          <a:xfrm>
            <a:off x="5475960" y="219240"/>
            <a:ext cx="3006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Woche 1</a:t>
            </a:r>
            <a:endParaRPr lang="de-DE" sz="1800" b="0" strike="noStrike" spc="-1">
              <a:latin typeface="Arial"/>
            </a:endParaRPr>
          </a:p>
        </p:txBody>
      </p:sp>
      <p:grpSp>
        <p:nvGrpSpPr>
          <p:cNvPr id="227" name="Group 4"/>
          <p:cNvGrpSpPr/>
          <p:nvPr/>
        </p:nvGrpSpPr>
        <p:grpSpPr>
          <a:xfrm>
            <a:off x="2416680" y="958680"/>
            <a:ext cx="5327280" cy="4397040"/>
            <a:chOff x="2416680" y="958680"/>
            <a:chExt cx="5327280" cy="4397040"/>
          </a:xfrm>
        </p:grpSpPr>
        <p:pic>
          <p:nvPicPr>
            <p:cNvPr id="228" name="Grafik 44"/>
            <p:cNvPicPr/>
            <p:nvPr/>
          </p:nvPicPr>
          <p:blipFill>
            <a:blip r:embed="rId3"/>
            <a:stretch/>
          </p:blipFill>
          <p:spPr>
            <a:xfrm>
              <a:off x="2416680" y="958680"/>
              <a:ext cx="5327280" cy="4397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9" name="CustomShape 5"/>
            <p:cNvSpPr/>
            <p:nvPr/>
          </p:nvSpPr>
          <p:spPr>
            <a:xfrm>
              <a:off x="3685320" y="1465920"/>
              <a:ext cx="253440" cy="591480"/>
            </a:xfrm>
            <a:prstGeom prst="rect">
              <a:avLst/>
            </a:prstGeom>
            <a:solidFill>
              <a:srgbClr val="FFF2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6"/>
            <p:cNvSpPr/>
            <p:nvPr/>
          </p:nvSpPr>
          <p:spPr>
            <a:xfrm>
              <a:off x="5038200" y="1973520"/>
              <a:ext cx="1944720" cy="84240"/>
            </a:xfrm>
            <a:prstGeom prst="rect">
              <a:avLst/>
            </a:prstGeom>
            <a:solidFill>
              <a:srgbClr val="CCCCCC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7"/>
            <p:cNvSpPr/>
            <p:nvPr/>
          </p:nvSpPr>
          <p:spPr>
            <a:xfrm>
              <a:off x="3051000" y="2058120"/>
              <a:ext cx="760680" cy="168840"/>
            </a:xfrm>
            <a:prstGeom prst="rect">
              <a:avLst/>
            </a:prstGeom>
            <a:solidFill>
              <a:srgbClr val="CCCCCC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8"/>
            <p:cNvSpPr/>
            <p:nvPr/>
          </p:nvSpPr>
          <p:spPr>
            <a:xfrm>
              <a:off x="6898680" y="1888920"/>
              <a:ext cx="168840" cy="168840"/>
            </a:xfrm>
            <a:prstGeom prst="rect">
              <a:avLst/>
            </a:prstGeom>
            <a:solidFill>
              <a:srgbClr val="FFF2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33" name="Group 9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234" name="Group 10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235" name="CustomShape 11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236" name="CustomShape 12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/ </a:t>
                </a: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237" name="CustomShape 13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32DF2B4C-769E-42A7-8825-8534FBE48591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17</a:t>
              </a:fld>
              <a:endParaRPr lang="de-DE" sz="1200" b="0" strike="noStrike" spc="-1">
                <a:latin typeface="Arial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Sprint 3 - Projektverlauf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Grafik 5"/>
          <p:cNvPicPr/>
          <p:nvPr/>
        </p:nvPicPr>
        <p:blipFill>
          <a:blip r:embed="rId2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241" name="CustomShape 3"/>
          <p:cNvSpPr/>
          <p:nvPr/>
        </p:nvSpPr>
        <p:spPr>
          <a:xfrm>
            <a:off x="5475960" y="219240"/>
            <a:ext cx="3006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Woche 1</a:t>
            </a:r>
            <a:endParaRPr lang="de-DE" sz="1800" b="0" strike="noStrike" spc="-1">
              <a:latin typeface="Arial"/>
            </a:endParaRPr>
          </a:p>
        </p:txBody>
      </p:sp>
      <p:grpSp>
        <p:nvGrpSpPr>
          <p:cNvPr id="242" name="Group 4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243" name="Group 5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244" name="CustomShape 6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245" name="CustomShape 7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/ </a:t>
                </a: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246" name="CustomShape 8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6EAD42AA-DE46-46BB-9836-75D7E39F5E95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18</a:t>
              </a:fld>
              <a:endParaRPr lang="de-DE" sz="1200" b="0" strike="noStrike" spc="-1">
                <a:latin typeface="Arial"/>
              </a:endParaRPr>
            </a:p>
          </p:txBody>
        </p:sp>
      </p:grpSp>
      <p:grpSp>
        <p:nvGrpSpPr>
          <p:cNvPr id="247" name="Group 9"/>
          <p:cNvGrpSpPr/>
          <p:nvPr/>
        </p:nvGrpSpPr>
        <p:grpSpPr>
          <a:xfrm>
            <a:off x="2405880" y="958680"/>
            <a:ext cx="5338440" cy="4397040"/>
            <a:chOff x="2405880" y="958680"/>
            <a:chExt cx="5338440" cy="4397040"/>
          </a:xfrm>
        </p:grpSpPr>
        <p:pic>
          <p:nvPicPr>
            <p:cNvPr id="248" name="Grafik 24"/>
            <p:cNvPicPr/>
            <p:nvPr/>
          </p:nvPicPr>
          <p:blipFill>
            <a:blip r:embed="rId3"/>
            <a:stretch/>
          </p:blipFill>
          <p:spPr>
            <a:xfrm>
              <a:off x="2405880" y="958680"/>
              <a:ext cx="5338440" cy="4397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9" name="CustomShape 10"/>
            <p:cNvSpPr/>
            <p:nvPr/>
          </p:nvSpPr>
          <p:spPr>
            <a:xfrm>
              <a:off x="3041640" y="2058120"/>
              <a:ext cx="762480" cy="169200"/>
            </a:xfrm>
            <a:prstGeom prst="rect">
              <a:avLst/>
            </a:prstGeom>
            <a:solidFill>
              <a:srgbClr val="CCCCCC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CustomShape 11"/>
            <p:cNvSpPr/>
            <p:nvPr/>
          </p:nvSpPr>
          <p:spPr>
            <a:xfrm>
              <a:off x="2459880" y="2207880"/>
              <a:ext cx="1924920" cy="415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0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Pfingstmontag</a:t>
              </a:r>
              <a:endParaRPr lang="de-DE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Sprint 3 - Projektverlauf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3" name="Grafik 5"/>
          <p:cNvPicPr/>
          <p:nvPr/>
        </p:nvPicPr>
        <p:blipFill>
          <a:blip r:embed="rId2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254" name="CustomShape 3"/>
          <p:cNvSpPr/>
          <p:nvPr/>
        </p:nvSpPr>
        <p:spPr>
          <a:xfrm>
            <a:off x="5475960" y="219240"/>
            <a:ext cx="3006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Woche 1</a:t>
            </a:r>
            <a:endParaRPr lang="de-DE" sz="1800" b="0" strike="noStrike" spc="-1">
              <a:latin typeface="Arial"/>
            </a:endParaRPr>
          </a:p>
        </p:txBody>
      </p:sp>
      <p:grpSp>
        <p:nvGrpSpPr>
          <p:cNvPr id="255" name="Group 4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256" name="Group 5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257" name="CustomShape 6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258" name="CustomShape 7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/ </a:t>
                </a: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259" name="CustomShape 8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AA1C09E2-8918-4949-B15B-C7811C8306B0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19</a:t>
              </a:fld>
              <a:endParaRPr lang="de-DE" sz="1200" b="0" strike="noStrike" spc="-1">
                <a:latin typeface="Arial"/>
              </a:endParaRPr>
            </a:p>
          </p:txBody>
        </p:sp>
      </p:grpSp>
      <p:grpSp>
        <p:nvGrpSpPr>
          <p:cNvPr id="260" name="Group 9"/>
          <p:cNvGrpSpPr/>
          <p:nvPr/>
        </p:nvGrpSpPr>
        <p:grpSpPr>
          <a:xfrm>
            <a:off x="2406240" y="958680"/>
            <a:ext cx="5338440" cy="4397040"/>
            <a:chOff x="2406240" y="958680"/>
            <a:chExt cx="5338440" cy="4397040"/>
          </a:xfrm>
        </p:grpSpPr>
        <p:pic>
          <p:nvPicPr>
            <p:cNvPr id="261" name="Grafik 14"/>
            <p:cNvPicPr/>
            <p:nvPr/>
          </p:nvPicPr>
          <p:blipFill>
            <a:blip r:embed="rId3"/>
            <a:stretch/>
          </p:blipFill>
          <p:spPr>
            <a:xfrm>
              <a:off x="2406240" y="958680"/>
              <a:ext cx="5338440" cy="4397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2" name="CustomShape 10"/>
            <p:cNvSpPr/>
            <p:nvPr/>
          </p:nvSpPr>
          <p:spPr>
            <a:xfrm>
              <a:off x="3697920" y="1512720"/>
              <a:ext cx="254160" cy="591120"/>
            </a:xfrm>
            <a:prstGeom prst="rect">
              <a:avLst/>
            </a:prstGeom>
            <a:solidFill>
              <a:srgbClr val="FFF2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CustomShape 11"/>
            <p:cNvSpPr/>
            <p:nvPr/>
          </p:nvSpPr>
          <p:spPr>
            <a:xfrm>
              <a:off x="2406240" y="1133280"/>
              <a:ext cx="3388320" cy="306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de-DE" sz="18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13 Story Punkte nachgetragen</a:t>
              </a:r>
              <a:endParaRPr lang="de-DE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13536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TextShape 2"/>
          <p:cNvSpPr txBox="1"/>
          <p:nvPr/>
        </p:nvSpPr>
        <p:spPr>
          <a:xfrm>
            <a:off x="0" y="13536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Agenda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Grafik 5"/>
          <p:cNvPicPr/>
          <p:nvPr/>
        </p:nvPicPr>
        <p:blipFill>
          <a:blip r:embed="rId2"/>
          <a:stretch/>
        </p:blipFill>
        <p:spPr>
          <a:xfrm>
            <a:off x="4417920" y="1339920"/>
            <a:ext cx="5223600" cy="2990520"/>
          </a:xfrm>
          <a:prstGeom prst="rect">
            <a:avLst/>
          </a:prstGeom>
          <a:ln>
            <a:noFill/>
          </a:ln>
        </p:spPr>
      </p:pic>
      <p:grpSp>
        <p:nvGrpSpPr>
          <p:cNvPr id="53" name="Group 3"/>
          <p:cNvGrpSpPr/>
          <p:nvPr/>
        </p:nvGrpSpPr>
        <p:grpSpPr>
          <a:xfrm>
            <a:off x="448200" y="1573560"/>
            <a:ext cx="5581440" cy="2497680"/>
            <a:chOff x="448200" y="1573560"/>
            <a:chExt cx="5581440" cy="2497680"/>
          </a:xfrm>
        </p:grpSpPr>
        <p:grpSp>
          <p:nvGrpSpPr>
            <p:cNvPr id="54" name="Group 4"/>
            <p:cNvGrpSpPr/>
            <p:nvPr/>
          </p:nvGrpSpPr>
          <p:grpSpPr>
            <a:xfrm>
              <a:off x="448200" y="1573560"/>
              <a:ext cx="5581440" cy="2497680"/>
              <a:chOff x="448200" y="1573560"/>
              <a:chExt cx="5581440" cy="2497680"/>
            </a:xfrm>
          </p:grpSpPr>
          <p:sp>
            <p:nvSpPr>
              <p:cNvPr id="55" name="CustomShape 5"/>
              <p:cNvSpPr/>
              <p:nvPr/>
            </p:nvSpPr>
            <p:spPr>
              <a:xfrm>
                <a:off x="467280" y="1573560"/>
                <a:ext cx="5562360" cy="2497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343080" indent="-342720">
                  <a:lnSpc>
                    <a:spcPct val="100000"/>
                  </a:lnSpc>
                  <a:spcAft>
                    <a:spcPts val="1199"/>
                  </a:spcAft>
                  <a:buClr>
                    <a:srgbClr val="FFFFFF"/>
                  </a:buClr>
                  <a:buFont typeface="Arial"/>
                  <a:buAutoNum type="arabicPeriod"/>
                </a:pPr>
                <a:r>
                  <a:rPr lang="de-DE" sz="1800" b="0" strike="noStrike" spc="-1">
                    <a:solidFill>
                      <a:srgbClr val="FFFFFF"/>
                    </a:solidFill>
                    <a:latin typeface="Roboto Light"/>
                    <a:ea typeface="Roboto Light"/>
                  </a:rPr>
                  <a:t>Grundlage für das Release 2</a:t>
                </a:r>
                <a:endParaRPr lang="de-DE" sz="1800" b="0" strike="noStrike" spc="-1">
                  <a:latin typeface="Arial"/>
                </a:endParaRPr>
              </a:p>
              <a:p>
                <a:pPr marL="343080" indent="-342720">
                  <a:lnSpc>
                    <a:spcPct val="100000"/>
                  </a:lnSpc>
                  <a:spcAft>
                    <a:spcPts val="1199"/>
                  </a:spcAft>
                  <a:buClr>
                    <a:srgbClr val="FFFFFF"/>
                  </a:buClr>
                  <a:buFont typeface="Arial"/>
                  <a:buAutoNum type="arabicPeriod"/>
                </a:pPr>
                <a:r>
                  <a:rPr lang="de-DE" sz="1800" b="0" strike="noStrike" spc="-1">
                    <a:solidFill>
                      <a:srgbClr val="FFFFFF"/>
                    </a:solidFill>
                    <a:latin typeface="Roboto Light"/>
                    <a:ea typeface="Roboto Light"/>
                  </a:rPr>
                  <a:t>Anforderungen vs. Realisierung</a:t>
                </a:r>
                <a:endParaRPr lang="de-DE" sz="1800" b="0" strike="noStrike" spc="-1">
                  <a:latin typeface="Arial"/>
                </a:endParaRPr>
              </a:p>
              <a:p>
                <a:pPr marL="343080" indent="-342720">
                  <a:lnSpc>
                    <a:spcPct val="100000"/>
                  </a:lnSpc>
                  <a:spcAft>
                    <a:spcPts val="1199"/>
                  </a:spcAft>
                  <a:buClr>
                    <a:srgbClr val="FFFFFF"/>
                  </a:buClr>
                  <a:buFont typeface="Arial"/>
                  <a:buAutoNum type="arabicPeriod"/>
                </a:pPr>
                <a:r>
                  <a:rPr lang="de-DE" sz="1800" b="0" strike="noStrike" spc="-1">
                    <a:solidFill>
                      <a:srgbClr val="FFFFFF"/>
                    </a:solidFill>
                    <a:latin typeface="Roboto Light"/>
                    <a:ea typeface="Roboto Light"/>
                  </a:rPr>
                  <a:t>Projektverlauf</a:t>
                </a:r>
                <a:endParaRPr lang="de-DE" sz="1800" b="0" strike="noStrike" spc="-1">
                  <a:latin typeface="Arial"/>
                </a:endParaRPr>
              </a:p>
              <a:p>
                <a:pPr marL="343080" indent="-342720">
                  <a:lnSpc>
                    <a:spcPct val="100000"/>
                  </a:lnSpc>
                  <a:spcAft>
                    <a:spcPts val="1199"/>
                  </a:spcAft>
                  <a:buClr>
                    <a:srgbClr val="FFFFFF"/>
                  </a:buClr>
                  <a:buFont typeface="Arial"/>
                  <a:buAutoNum type="arabicPeriod"/>
                </a:pPr>
                <a:r>
                  <a:rPr lang="de-DE" sz="1800" b="0" strike="noStrike" spc="-1">
                    <a:solidFill>
                      <a:srgbClr val="FFFFFF"/>
                    </a:solidFill>
                    <a:latin typeface="Roboto Light"/>
                    <a:ea typeface="Roboto Light"/>
                  </a:rPr>
                  <a:t>Technische Entscheidungen</a:t>
                </a:r>
                <a:endParaRPr lang="de-DE" sz="1800" b="0" strike="noStrike" spc="-1">
                  <a:latin typeface="Arial"/>
                </a:endParaRPr>
              </a:p>
              <a:p>
                <a:pPr marL="343080" indent="-342720">
                  <a:lnSpc>
                    <a:spcPct val="100000"/>
                  </a:lnSpc>
                  <a:spcAft>
                    <a:spcPts val="1199"/>
                  </a:spcAft>
                  <a:buClr>
                    <a:srgbClr val="FFFFFF"/>
                  </a:buClr>
                  <a:buFont typeface="Arial"/>
                  <a:buAutoNum type="arabicPeriod"/>
                </a:pPr>
                <a:r>
                  <a:rPr lang="de-DE" sz="1800" b="0" strike="noStrike" spc="-1">
                    <a:solidFill>
                      <a:srgbClr val="FFFFFF"/>
                    </a:solidFill>
                    <a:latin typeface="Roboto Light"/>
                    <a:ea typeface="Roboto Light"/>
                  </a:rPr>
                  <a:t>Lizenzierung</a:t>
                </a:r>
                <a:endParaRPr lang="de-DE" sz="1800" b="0" strike="noStrike" spc="-1">
                  <a:latin typeface="Arial"/>
                </a:endParaRPr>
              </a:p>
              <a:p>
                <a:pPr marL="343080" indent="-342720">
                  <a:lnSpc>
                    <a:spcPct val="100000"/>
                  </a:lnSpc>
                  <a:buClr>
                    <a:srgbClr val="FFFFFF"/>
                  </a:buClr>
                  <a:buFont typeface="Arial"/>
                  <a:buAutoNum type="arabicPeriod"/>
                </a:pPr>
                <a:r>
                  <a:rPr lang="de-DE" sz="1800" b="0" strike="noStrike" spc="-1">
                    <a:solidFill>
                      <a:srgbClr val="FFFFFF"/>
                    </a:solidFill>
                    <a:latin typeface="Roboto Light"/>
                    <a:ea typeface="Roboto Light"/>
                  </a:rPr>
                  <a:t>Live Demo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56" name="Line 6"/>
              <p:cNvSpPr/>
              <p:nvPr/>
            </p:nvSpPr>
            <p:spPr>
              <a:xfrm>
                <a:off x="467280" y="1893240"/>
                <a:ext cx="3562200" cy="360"/>
              </a:xfrm>
              <a:prstGeom prst="line">
                <a:avLst/>
              </a:prstGeom>
              <a:ln>
                <a:solidFill>
                  <a:srgbClr val="BB86F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" name="Line 7"/>
              <p:cNvSpPr/>
              <p:nvPr/>
            </p:nvSpPr>
            <p:spPr>
              <a:xfrm>
                <a:off x="467280" y="4002840"/>
                <a:ext cx="3600360" cy="360"/>
              </a:xfrm>
              <a:prstGeom prst="line">
                <a:avLst/>
              </a:prstGeom>
              <a:ln>
                <a:solidFill>
                  <a:srgbClr val="BB86F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Line 8"/>
              <p:cNvSpPr/>
              <p:nvPr/>
            </p:nvSpPr>
            <p:spPr>
              <a:xfrm>
                <a:off x="448200" y="3162960"/>
                <a:ext cx="3600360" cy="360"/>
              </a:xfrm>
              <a:prstGeom prst="line">
                <a:avLst/>
              </a:prstGeom>
              <a:ln>
                <a:solidFill>
                  <a:srgbClr val="BB86F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" name="Line 9"/>
              <p:cNvSpPr/>
              <p:nvPr/>
            </p:nvSpPr>
            <p:spPr>
              <a:xfrm>
                <a:off x="467280" y="3598200"/>
                <a:ext cx="3600360" cy="360"/>
              </a:xfrm>
              <a:prstGeom prst="line">
                <a:avLst/>
              </a:prstGeom>
              <a:ln>
                <a:solidFill>
                  <a:srgbClr val="BB86F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60" name="Line 10"/>
            <p:cNvSpPr/>
            <p:nvPr/>
          </p:nvSpPr>
          <p:spPr>
            <a:xfrm>
              <a:off x="448200" y="2746440"/>
              <a:ext cx="3600360" cy="360"/>
            </a:xfrm>
            <a:prstGeom prst="line">
              <a:avLst/>
            </a:prstGeom>
            <a:ln>
              <a:solidFill>
                <a:srgbClr val="BB86F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Line 11"/>
            <p:cNvSpPr/>
            <p:nvPr/>
          </p:nvSpPr>
          <p:spPr>
            <a:xfrm>
              <a:off x="467280" y="2342880"/>
              <a:ext cx="3562200" cy="360"/>
            </a:xfrm>
            <a:prstGeom prst="line">
              <a:avLst/>
            </a:prstGeom>
            <a:ln>
              <a:solidFill>
                <a:srgbClr val="BB86F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Sprint 3 - Projektverlauf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Grafik 5"/>
          <p:cNvPicPr/>
          <p:nvPr/>
        </p:nvPicPr>
        <p:blipFill>
          <a:blip r:embed="rId2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267" name="CustomShape 3"/>
          <p:cNvSpPr/>
          <p:nvPr/>
        </p:nvSpPr>
        <p:spPr>
          <a:xfrm>
            <a:off x="5475960" y="219240"/>
            <a:ext cx="3006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Woche 1</a:t>
            </a:r>
            <a:endParaRPr lang="de-DE" sz="1800" b="0" strike="noStrike" spc="-1">
              <a:latin typeface="Arial"/>
            </a:endParaRPr>
          </a:p>
        </p:txBody>
      </p:sp>
      <p:grpSp>
        <p:nvGrpSpPr>
          <p:cNvPr id="268" name="Group 4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269" name="Group 5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270" name="CustomShape 6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271" name="CustomShape 7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/ </a:t>
                </a: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272" name="CustomShape 8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204187BC-B08B-43FD-8BFC-251AC6E62428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20</a:t>
              </a:fld>
              <a:endParaRPr lang="de-DE" sz="1200" b="0" strike="noStrike" spc="-1">
                <a:latin typeface="Arial"/>
              </a:endParaRPr>
            </a:p>
          </p:txBody>
        </p:sp>
      </p:grpSp>
      <p:grpSp>
        <p:nvGrpSpPr>
          <p:cNvPr id="273" name="Group 9"/>
          <p:cNvGrpSpPr/>
          <p:nvPr/>
        </p:nvGrpSpPr>
        <p:grpSpPr>
          <a:xfrm>
            <a:off x="2406240" y="958680"/>
            <a:ext cx="5338440" cy="4397040"/>
            <a:chOff x="2406240" y="958680"/>
            <a:chExt cx="5338440" cy="4397040"/>
          </a:xfrm>
        </p:grpSpPr>
        <p:pic>
          <p:nvPicPr>
            <p:cNvPr id="274" name="Grafik 21"/>
            <p:cNvPicPr/>
            <p:nvPr/>
          </p:nvPicPr>
          <p:blipFill>
            <a:blip r:embed="rId3"/>
            <a:stretch/>
          </p:blipFill>
          <p:spPr>
            <a:xfrm>
              <a:off x="2406240" y="958680"/>
              <a:ext cx="5338440" cy="4397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75" name="CustomShape 10"/>
            <p:cNvSpPr/>
            <p:nvPr/>
          </p:nvSpPr>
          <p:spPr>
            <a:xfrm>
              <a:off x="3846960" y="1550880"/>
              <a:ext cx="168840" cy="252720"/>
            </a:xfrm>
            <a:prstGeom prst="rect">
              <a:avLst/>
            </a:prstGeom>
            <a:solidFill>
              <a:srgbClr val="FFF2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11"/>
            <p:cNvSpPr/>
            <p:nvPr/>
          </p:nvSpPr>
          <p:spPr>
            <a:xfrm>
              <a:off x="2406240" y="1244520"/>
              <a:ext cx="5275080" cy="306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de-DE" sz="18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Subtask zu geschlossener User Story hinzugefügt</a:t>
              </a:r>
              <a:endParaRPr lang="de-DE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Sprint 3 - Projektverlauf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9" name="Grafik 5"/>
          <p:cNvPicPr/>
          <p:nvPr/>
        </p:nvPicPr>
        <p:blipFill>
          <a:blip r:embed="rId2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280" name="CustomShape 3"/>
          <p:cNvSpPr/>
          <p:nvPr/>
        </p:nvSpPr>
        <p:spPr>
          <a:xfrm>
            <a:off x="5475960" y="219240"/>
            <a:ext cx="3006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Woche 1</a:t>
            </a:r>
            <a:endParaRPr lang="de-DE" sz="1800" b="0" strike="noStrike" spc="-1">
              <a:latin typeface="Arial"/>
            </a:endParaRPr>
          </a:p>
        </p:txBody>
      </p:sp>
      <p:grpSp>
        <p:nvGrpSpPr>
          <p:cNvPr id="281" name="Group 4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282" name="Group 5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283" name="CustomShape 6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284" name="CustomShape 7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/ </a:t>
                </a: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285" name="CustomShape 8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4D48075A-9A7A-4A8E-A4E6-BED374A2CA28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21</a:t>
              </a:fld>
              <a:endParaRPr lang="de-DE" sz="1200" b="0" strike="noStrike" spc="-1">
                <a:latin typeface="Arial"/>
              </a:endParaRPr>
            </a:p>
          </p:txBody>
        </p:sp>
      </p:grpSp>
      <p:grpSp>
        <p:nvGrpSpPr>
          <p:cNvPr id="286" name="Group 9"/>
          <p:cNvGrpSpPr/>
          <p:nvPr/>
        </p:nvGrpSpPr>
        <p:grpSpPr>
          <a:xfrm>
            <a:off x="2406600" y="958680"/>
            <a:ext cx="5338440" cy="4397040"/>
            <a:chOff x="2406600" y="958680"/>
            <a:chExt cx="5338440" cy="4397040"/>
          </a:xfrm>
        </p:grpSpPr>
        <p:pic>
          <p:nvPicPr>
            <p:cNvPr id="287" name="Grafik 14"/>
            <p:cNvPicPr/>
            <p:nvPr/>
          </p:nvPicPr>
          <p:blipFill>
            <a:blip r:embed="rId3"/>
            <a:stretch/>
          </p:blipFill>
          <p:spPr>
            <a:xfrm>
              <a:off x="2406600" y="958680"/>
              <a:ext cx="5338440" cy="4397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8" name="CustomShape 10"/>
            <p:cNvSpPr/>
            <p:nvPr/>
          </p:nvSpPr>
          <p:spPr>
            <a:xfrm>
              <a:off x="5033520" y="1973520"/>
              <a:ext cx="1948680" cy="84240"/>
            </a:xfrm>
            <a:prstGeom prst="rect">
              <a:avLst/>
            </a:prstGeom>
            <a:solidFill>
              <a:srgbClr val="CCCCCC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11"/>
            <p:cNvSpPr/>
            <p:nvPr/>
          </p:nvSpPr>
          <p:spPr>
            <a:xfrm>
              <a:off x="5033520" y="2089440"/>
              <a:ext cx="2202840" cy="506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de-DE" sz="18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Umfangreiche User Stories begonnen</a:t>
              </a:r>
              <a:endParaRPr lang="de-DE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Sprint 3 - Projektverlauf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2" name="Grafik 5"/>
          <p:cNvPicPr/>
          <p:nvPr/>
        </p:nvPicPr>
        <p:blipFill>
          <a:blip r:embed="rId2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293" name="CustomShape 3"/>
          <p:cNvSpPr/>
          <p:nvPr/>
        </p:nvSpPr>
        <p:spPr>
          <a:xfrm>
            <a:off x="5475960" y="219240"/>
            <a:ext cx="3006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Woche 1</a:t>
            </a:r>
            <a:endParaRPr lang="de-DE" sz="1800" b="0" strike="noStrike" spc="-1">
              <a:latin typeface="Arial"/>
            </a:endParaRPr>
          </a:p>
        </p:txBody>
      </p:sp>
      <p:grpSp>
        <p:nvGrpSpPr>
          <p:cNvPr id="294" name="Group 4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295" name="Group 5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296" name="CustomShape 6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297" name="CustomShape 7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/ </a:t>
                </a: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298" name="CustomShape 8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4B141453-E127-48AC-86CB-B849DE732C49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22</a:t>
              </a:fld>
              <a:endParaRPr lang="de-DE" sz="1200" b="0" strike="noStrike" spc="-1">
                <a:latin typeface="Arial"/>
              </a:endParaRPr>
            </a:p>
          </p:txBody>
        </p:sp>
      </p:grpSp>
      <p:grpSp>
        <p:nvGrpSpPr>
          <p:cNvPr id="299" name="Group 9"/>
          <p:cNvGrpSpPr/>
          <p:nvPr/>
        </p:nvGrpSpPr>
        <p:grpSpPr>
          <a:xfrm>
            <a:off x="2406960" y="958680"/>
            <a:ext cx="5369400" cy="4397040"/>
            <a:chOff x="2406960" y="958680"/>
            <a:chExt cx="5369400" cy="4397040"/>
          </a:xfrm>
        </p:grpSpPr>
        <p:pic>
          <p:nvPicPr>
            <p:cNvPr id="300" name="Grafik 21"/>
            <p:cNvPicPr/>
            <p:nvPr/>
          </p:nvPicPr>
          <p:blipFill>
            <a:blip r:embed="rId3"/>
            <a:stretch/>
          </p:blipFill>
          <p:spPr>
            <a:xfrm>
              <a:off x="2406960" y="958680"/>
              <a:ext cx="5315400" cy="4397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01" name="CustomShape 10"/>
            <p:cNvSpPr/>
            <p:nvPr/>
          </p:nvSpPr>
          <p:spPr>
            <a:xfrm>
              <a:off x="6878520" y="1888920"/>
              <a:ext cx="168840" cy="169200"/>
            </a:xfrm>
            <a:prstGeom prst="rect">
              <a:avLst/>
            </a:prstGeom>
            <a:solidFill>
              <a:srgbClr val="FFF2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CustomShape 11"/>
            <p:cNvSpPr/>
            <p:nvPr/>
          </p:nvSpPr>
          <p:spPr>
            <a:xfrm>
              <a:off x="5583240" y="1170360"/>
              <a:ext cx="2193120" cy="506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de-DE" sz="18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Umfang einer User Story geändert</a:t>
              </a:r>
              <a:endParaRPr lang="de-DE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Sprint 3 - Projektverlauf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5" name="Grafik 5"/>
          <p:cNvPicPr/>
          <p:nvPr/>
        </p:nvPicPr>
        <p:blipFill>
          <a:blip r:embed="rId2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306" name="CustomShape 3"/>
          <p:cNvSpPr/>
          <p:nvPr/>
        </p:nvSpPr>
        <p:spPr>
          <a:xfrm>
            <a:off x="5475960" y="219240"/>
            <a:ext cx="3006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Woche 2</a:t>
            </a:r>
            <a:endParaRPr lang="de-DE" sz="1800" b="0" strike="noStrike" spc="-1">
              <a:latin typeface="Arial"/>
            </a:endParaRPr>
          </a:p>
        </p:txBody>
      </p:sp>
      <p:grpSp>
        <p:nvGrpSpPr>
          <p:cNvPr id="307" name="Group 4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308" name="Group 5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309" name="CustomShape 6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310" name="CustomShape 7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/ </a:t>
                </a: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311" name="CustomShape 8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76E93F49-7396-46F6-AC56-7BF44A0B2137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23</a:t>
              </a:fld>
              <a:endParaRPr lang="de-DE" sz="1200" b="0" strike="noStrike" spc="-1">
                <a:latin typeface="Arial"/>
              </a:endParaRPr>
            </a:p>
          </p:txBody>
        </p:sp>
      </p:grpSp>
      <p:grpSp>
        <p:nvGrpSpPr>
          <p:cNvPr id="312" name="Group 9"/>
          <p:cNvGrpSpPr/>
          <p:nvPr/>
        </p:nvGrpSpPr>
        <p:grpSpPr>
          <a:xfrm>
            <a:off x="2406960" y="958680"/>
            <a:ext cx="5315400" cy="4397040"/>
            <a:chOff x="2406960" y="958680"/>
            <a:chExt cx="5315400" cy="4397040"/>
          </a:xfrm>
        </p:grpSpPr>
        <p:pic>
          <p:nvPicPr>
            <p:cNvPr id="313" name="Grafik 14"/>
            <p:cNvPicPr/>
            <p:nvPr/>
          </p:nvPicPr>
          <p:blipFill>
            <a:blip r:embed="rId3"/>
            <a:stretch/>
          </p:blipFill>
          <p:spPr>
            <a:xfrm>
              <a:off x="2408400" y="958680"/>
              <a:ext cx="5313960" cy="4397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4" name="CustomShape 10"/>
            <p:cNvSpPr/>
            <p:nvPr/>
          </p:nvSpPr>
          <p:spPr>
            <a:xfrm>
              <a:off x="2406960" y="1909800"/>
              <a:ext cx="169200" cy="167400"/>
            </a:xfrm>
            <a:prstGeom prst="rect">
              <a:avLst/>
            </a:prstGeom>
            <a:solidFill>
              <a:srgbClr val="FFF2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CustomShape 11"/>
            <p:cNvSpPr/>
            <p:nvPr/>
          </p:nvSpPr>
          <p:spPr>
            <a:xfrm>
              <a:off x="2406960" y="1520640"/>
              <a:ext cx="2901240" cy="304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de-DE" sz="18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User Story wieder geöffnet</a:t>
              </a:r>
              <a:endParaRPr lang="de-DE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Sprint 3 - Projektverlauf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8" name="Grafik 5"/>
          <p:cNvPicPr/>
          <p:nvPr/>
        </p:nvPicPr>
        <p:blipFill>
          <a:blip r:embed="rId2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319" name="CustomShape 3"/>
          <p:cNvSpPr/>
          <p:nvPr/>
        </p:nvSpPr>
        <p:spPr>
          <a:xfrm>
            <a:off x="5475960" y="219240"/>
            <a:ext cx="3006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Woche 2</a:t>
            </a:r>
            <a:endParaRPr lang="de-DE" sz="1800" b="0" strike="noStrike" spc="-1">
              <a:latin typeface="Arial"/>
            </a:endParaRPr>
          </a:p>
        </p:txBody>
      </p:sp>
      <p:grpSp>
        <p:nvGrpSpPr>
          <p:cNvPr id="320" name="Group 4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321" name="Group 5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322" name="CustomShape 6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323" name="CustomShape 7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/ </a:t>
                </a: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324" name="CustomShape 8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B7D3272B-7CEE-453A-A938-A653B14E1A99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24</a:t>
              </a:fld>
              <a:endParaRPr lang="de-DE" sz="1200" b="0" strike="noStrike" spc="-1">
                <a:latin typeface="Arial"/>
              </a:endParaRPr>
            </a:p>
          </p:txBody>
        </p:sp>
      </p:grpSp>
      <p:grpSp>
        <p:nvGrpSpPr>
          <p:cNvPr id="325" name="Group 9"/>
          <p:cNvGrpSpPr/>
          <p:nvPr/>
        </p:nvGrpSpPr>
        <p:grpSpPr>
          <a:xfrm>
            <a:off x="2408760" y="958680"/>
            <a:ext cx="5313960" cy="4392720"/>
            <a:chOff x="2408760" y="958680"/>
            <a:chExt cx="5313960" cy="4392720"/>
          </a:xfrm>
        </p:grpSpPr>
        <p:pic>
          <p:nvPicPr>
            <p:cNvPr id="326" name="Grafik 21"/>
            <p:cNvPicPr/>
            <p:nvPr/>
          </p:nvPicPr>
          <p:blipFill>
            <a:blip r:embed="rId3"/>
            <a:stretch/>
          </p:blipFill>
          <p:spPr>
            <a:xfrm>
              <a:off x="2408760" y="958680"/>
              <a:ext cx="5313960" cy="4392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27" name="CustomShape 10"/>
            <p:cNvSpPr/>
            <p:nvPr/>
          </p:nvSpPr>
          <p:spPr>
            <a:xfrm>
              <a:off x="2874240" y="2243880"/>
              <a:ext cx="168840" cy="167760"/>
            </a:xfrm>
            <a:prstGeom prst="rect">
              <a:avLst/>
            </a:prstGeom>
            <a:solidFill>
              <a:srgbClr val="FFF2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11"/>
            <p:cNvSpPr/>
            <p:nvPr/>
          </p:nvSpPr>
          <p:spPr>
            <a:xfrm>
              <a:off x="2874240" y="2023560"/>
              <a:ext cx="2421360" cy="304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de-DE" sz="18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User Story vergessen</a:t>
              </a:r>
              <a:endParaRPr lang="de-DE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Sprint 3 - Projektverlauf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1" name="Grafik 5"/>
          <p:cNvPicPr/>
          <p:nvPr/>
        </p:nvPicPr>
        <p:blipFill>
          <a:blip r:embed="rId2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332" name="CustomShape 3"/>
          <p:cNvSpPr/>
          <p:nvPr/>
        </p:nvSpPr>
        <p:spPr>
          <a:xfrm>
            <a:off x="5475960" y="219240"/>
            <a:ext cx="3006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Woche 2</a:t>
            </a:r>
            <a:endParaRPr lang="de-DE" sz="1800" b="0" strike="noStrike" spc="-1">
              <a:latin typeface="Arial"/>
            </a:endParaRPr>
          </a:p>
        </p:txBody>
      </p:sp>
      <p:grpSp>
        <p:nvGrpSpPr>
          <p:cNvPr id="333" name="Group 4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334" name="Group 5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335" name="CustomShape 6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336" name="CustomShape 7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/ </a:t>
                </a: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337" name="CustomShape 8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126B549B-DC00-4B6C-8023-3C786971C5CB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25</a:t>
              </a:fld>
              <a:endParaRPr lang="de-DE" sz="1200" b="0" strike="noStrike" spc="-1">
                <a:latin typeface="Arial"/>
              </a:endParaRPr>
            </a:p>
          </p:txBody>
        </p:sp>
      </p:grpSp>
      <p:grpSp>
        <p:nvGrpSpPr>
          <p:cNvPr id="338" name="Group 9"/>
          <p:cNvGrpSpPr/>
          <p:nvPr/>
        </p:nvGrpSpPr>
        <p:grpSpPr>
          <a:xfrm>
            <a:off x="2409120" y="958680"/>
            <a:ext cx="5313960" cy="4392720"/>
            <a:chOff x="2409120" y="958680"/>
            <a:chExt cx="5313960" cy="4392720"/>
          </a:xfrm>
        </p:grpSpPr>
        <p:pic>
          <p:nvPicPr>
            <p:cNvPr id="339" name="Grafik 21"/>
            <p:cNvPicPr/>
            <p:nvPr/>
          </p:nvPicPr>
          <p:blipFill>
            <a:blip r:embed="rId3"/>
            <a:stretch/>
          </p:blipFill>
          <p:spPr>
            <a:xfrm>
              <a:off x="2409120" y="958680"/>
              <a:ext cx="5313960" cy="4392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0" name="CustomShape 10"/>
            <p:cNvSpPr/>
            <p:nvPr/>
          </p:nvSpPr>
          <p:spPr>
            <a:xfrm>
              <a:off x="7423200" y="4337640"/>
              <a:ext cx="299880" cy="675360"/>
            </a:xfrm>
            <a:prstGeom prst="rect">
              <a:avLst/>
            </a:prstGeom>
            <a:solidFill>
              <a:srgbClr val="ED1C24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41" name="TextShape 11"/>
          <p:cNvSpPr txBox="1"/>
          <p:nvPr/>
        </p:nvSpPr>
        <p:spPr>
          <a:xfrm>
            <a:off x="4896000" y="4536000"/>
            <a:ext cx="2592000" cy="35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Roboto"/>
                <a:ea typeface="Roboto"/>
              </a:rPr>
              <a:t>24 Story Points offen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Sprint 3 - Projektverlauf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4" name="Grafik 5"/>
          <p:cNvPicPr/>
          <p:nvPr/>
        </p:nvPicPr>
        <p:blipFill>
          <a:blip r:embed="rId2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345" name="CustomShape 3"/>
          <p:cNvSpPr/>
          <p:nvPr/>
        </p:nvSpPr>
        <p:spPr>
          <a:xfrm>
            <a:off x="5475960" y="219240"/>
            <a:ext cx="3006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Fazit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346" name="CustomShape 4"/>
          <p:cNvSpPr/>
          <p:nvPr/>
        </p:nvSpPr>
        <p:spPr>
          <a:xfrm>
            <a:off x="541080" y="1861200"/>
            <a:ext cx="8997840" cy="301428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50000"/>
              </a:lnSpc>
            </a:pPr>
            <a:r>
              <a:rPr lang="de-DE" sz="32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50 – 75% der Core Funktionalität des Releases</a:t>
            </a:r>
            <a:endParaRPr lang="de-DE" sz="32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de-DE" sz="32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Rudimentäres Design im Armeemanager</a:t>
            </a:r>
            <a:endParaRPr lang="de-DE" sz="32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de-DE" sz="32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~70% Code Coverage</a:t>
            </a:r>
            <a:endParaRPr lang="de-DE" sz="3200" b="0" strike="noStrike" spc="-1">
              <a:latin typeface="Arial"/>
            </a:endParaRPr>
          </a:p>
        </p:txBody>
      </p:sp>
      <p:grpSp>
        <p:nvGrpSpPr>
          <p:cNvPr id="347" name="Group 5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348" name="Group 6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349" name="CustomShape 7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350" name="CustomShape 8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/ </a:t>
                </a: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351" name="CustomShape 9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22EB8602-B153-47D0-B371-04746C778537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26</a:t>
              </a:fld>
              <a:endParaRPr lang="de-DE" sz="1200" b="0" strike="noStrike" spc="-1">
                <a:latin typeface="Arial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Sprint 4 - Sprintziel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4" name="Grafik 5"/>
          <p:cNvPicPr/>
          <p:nvPr/>
        </p:nvPicPr>
        <p:blipFill>
          <a:blip r:embed="rId2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355" name="CustomShape 3"/>
          <p:cNvSpPr/>
          <p:nvPr/>
        </p:nvSpPr>
        <p:spPr>
          <a:xfrm>
            <a:off x="1474200" y="1493280"/>
            <a:ext cx="7131960" cy="308052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z="28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Abschließen der Aufgaben aus Sprint 3</a:t>
            </a:r>
            <a:endParaRPr lang="de-DE" sz="2800" b="0" strike="noStrike" spc="-1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z="28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 Einarbeiten der übrigen Features für das 2 Release </a:t>
            </a:r>
            <a:endParaRPr lang="de-DE" sz="2800" b="0" strike="noStrike" spc="-1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z="28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Überarbeitung der UI und des UX.</a:t>
            </a:r>
            <a:endParaRPr lang="de-DE" sz="2800" b="0" strike="noStrike" spc="-1">
              <a:latin typeface="Arial"/>
            </a:endParaRPr>
          </a:p>
        </p:txBody>
      </p:sp>
      <p:grpSp>
        <p:nvGrpSpPr>
          <p:cNvPr id="356" name="Group 4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357" name="Group 5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358" name="CustomShape 6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359" name="CustomShape 7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/ </a:t>
                </a: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360" name="CustomShape 8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9C7D9DD6-A234-46C4-B5F4-6472802EE29A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27</a:t>
              </a:fld>
              <a:endParaRPr lang="de-DE" sz="1200" b="0" strike="noStrike" spc="-1">
                <a:latin typeface="Arial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Sprint 4 - Projektverlauf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3" name="Grafik 5"/>
          <p:cNvPicPr/>
          <p:nvPr/>
        </p:nvPicPr>
        <p:blipFill>
          <a:blip r:embed="rId2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grpSp>
        <p:nvGrpSpPr>
          <p:cNvPr id="364" name="Group 3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365" name="Group 4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366" name="CustomShape 5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367" name="CustomShape 6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/ </a:t>
                </a: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368" name="CustomShape 7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BEE5802B-C4BC-4A3B-8FAE-47B9D288C140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28</a:t>
              </a:fld>
              <a:endParaRPr lang="de-DE" sz="1200" b="0" strike="noStrike" spc="-1">
                <a:latin typeface="Arial"/>
              </a:endParaRPr>
            </a:p>
          </p:txBody>
        </p:sp>
      </p:grpSp>
      <p:pic>
        <p:nvPicPr>
          <p:cNvPr id="369" name="Grafik 368"/>
          <p:cNvPicPr/>
          <p:nvPr/>
        </p:nvPicPr>
        <p:blipFill>
          <a:blip r:embed="rId3"/>
          <a:stretch/>
        </p:blipFill>
        <p:spPr>
          <a:xfrm>
            <a:off x="1008720" y="1247760"/>
            <a:ext cx="8063640" cy="371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Sprint 4 - Projektverlauf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2" name="Grafik 5"/>
          <p:cNvPicPr/>
          <p:nvPr/>
        </p:nvPicPr>
        <p:blipFill>
          <a:blip r:embed="rId2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373" name="CustomShape 3"/>
          <p:cNvSpPr/>
          <p:nvPr/>
        </p:nvSpPr>
        <p:spPr>
          <a:xfrm>
            <a:off x="5475960" y="219240"/>
            <a:ext cx="3006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Woche 1</a:t>
            </a:r>
            <a:endParaRPr lang="de-DE" sz="1800" b="0" strike="noStrike" spc="-1">
              <a:latin typeface="Arial"/>
            </a:endParaRPr>
          </a:p>
        </p:txBody>
      </p:sp>
      <p:grpSp>
        <p:nvGrpSpPr>
          <p:cNvPr id="374" name="Group 4"/>
          <p:cNvGrpSpPr/>
          <p:nvPr/>
        </p:nvGrpSpPr>
        <p:grpSpPr>
          <a:xfrm>
            <a:off x="2352600" y="746640"/>
            <a:ext cx="5375160" cy="4534920"/>
            <a:chOff x="2352600" y="746640"/>
            <a:chExt cx="5375160" cy="4534920"/>
          </a:xfrm>
        </p:grpSpPr>
        <p:pic>
          <p:nvPicPr>
            <p:cNvPr id="375" name="Grafik 33"/>
            <p:cNvPicPr/>
            <p:nvPr/>
          </p:nvPicPr>
          <p:blipFill>
            <a:blip r:embed="rId3"/>
            <a:stretch/>
          </p:blipFill>
          <p:spPr>
            <a:xfrm>
              <a:off x="2352600" y="746640"/>
              <a:ext cx="5375160" cy="4534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6" name="CustomShape 5"/>
            <p:cNvSpPr/>
            <p:nvPr/>
          </p:nvSpPr>
          <p:spPr>
            <a:xfrm>
              <a:off x="3393000" y="1445400"/>
              <a:ext cx="108000" cy="433080"/>
            </a:xfrm>
            <a:prstGeom prst="rect">
              <a:avLst/>
            </a:prstGeom>
            <a:solidFill>
              <a:srgbClr val="FFF2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CustomShape 6"/>
            <p:cNvSpPr/>
            <p:nvPr/>
          </p:nvSpPr>
          <p:spPr>
            <a:xfrm>
              <a:off x="2959560" y="1152720"/>
              <a:ext cx="2305440" cy="313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de-DE" sz="18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User Story geöffnet</a:t>
              </a:r>
              <a:endParaRPr lang="de-DE" sz="1800" b="0" strike="noStrike" spc="-1">
                <a:latin typeface="Arial"/>
              </a:endParaRPr>
            </a:p>
          </p:txBody>
        </p:sp>
      </p:grpSp>
      <p:grpSp>
        <p:nvGrpSpPr>
          <p:cNvPr id="378" name="Group 7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379" name="Group 8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380" name="CustomShape 9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381" name="CustomShape 10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/ </a:t>
                </a: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382" name="CustomShape 11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610FD74F-A092-4A6B-BA25-40AEFF6B5147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29</a:t>
              </a:fld>
              <a:endParaRPr lang="de-DE" sz="1200" b="0" strike="noStrike" spc="-1">
                <a:latin typeface="Arial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Grundlage des Release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Grafik 5"/>
          <p:cNvPicPr/>
          <p:nvPr/>
        </p:nvPicPr>
        <p:blipFill>
          <a:blip r:embed="rId3"/>
          <a:stretch/>
        </p:blipFill>
        <p:spPr>
          <a:xfrm>
            <a:off x="8427600" y="135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65" name="CustomShape 3"/>
          <p:cNvSpPr/>
          <p:nvPr/>
        </p:nvSpPr>
        <p:spPr>
          <a:xfrm>
            <a:off x="5896080" y="2109960"/>
            <a:ext cx="1690200" cy="96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6" name="Grafik 3"/>
          <p:cNvPicPr/>
          <p:nvPr/>
        </p:nvPicPr>
        <p:blipFill>
          <a:blip r:embed="rId4"/>
          <a:stretch/>
        </p:blipFill>
        <p:spPr>
          <a:xfrm>
            <a:off x="444240" y="835560"/>
            <a:ext cx="3193200" cy="2240640"/>
          </a:xfrm>
          <a:prstGeom prst="rect">
            <a:avLst/>
          </a:prstGeom>
          <a:ln>
            <a:noFill/>
          </a:ln>
        </p:spPr>
      </p:pic>
      <p:pic>
        <p:nvPicPr>
          <p:cNvPr id="67" name="Grafik 8"/>
          <p:cNvPicPr/>
          <p:nvPr/>
        </p:nvPicPr>
        <p:blipFill>
          <a:blip r:embed="rId5"/>
          <a:stretch/>
        </p:blipFill>
        <p:spPr>
          <a:xfrm>
            <a:off x="5265360" y="828360"/>
            <a:ext cx="3193560" cy="2240640"/>
          </a:xfrm>
          <a:prstGeom prst="rect">
            <a:avLst/>
          </a:prstGeom>
          <a:ln>
            <a:noFill/>
          </a:ln>
        </p:spPr>
      </p:pic>
      <p:pic>
        <p:nvPicPr>
          <p:cNvPr id="68" name="Grafik 11"/>
          <p:cNvPicPr/>
          <p:nvPr/>
        </p:nvPicPr>
        <p:blipFill>
          <a:blip r:embed="rId6"/>
          <a:stretch/>
        </p:blipFill>
        <p:spPr>
          <a:xfrm>
            <a:off x="2827080" y="3114360"/>
            <a:ext cx="3193200" cy="2244960"/>
          </a:xfrm>
          <a:prstGeom prst="rect">
            <a:avLst/>
          </a:prstGeom>
          <a:ln>
            <a:noFill/>
          </a:ln>
        </p:spPr>
      </p:pic>
      <p:grpSp>
        <p:nvGrpSpPr>
          <p:cNvPr id="69" name="Group 4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70" name="Group 5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71" name="CustomShape 6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72" name="CustomShape 7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</a:t>
                </a: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/ 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73" name="CustomShape 8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8487F77B-CBCF-4DAA-98A3-BE1DAB203056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3</a:t>
              </a:fld>
              <a:endParaRPr lang="de-DE" sz="1200" b="0" strike="noStrike" spc="-1">
                <a:latin typeface="Arial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Sprint 4 - Projektverlauf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5" name="Grafik 5"/>
          <p:cNvPicPr/>
          <p:nvPr/>
        </p:nvPicPr>
        <p:blipFill>
          <a:blip r:embed="rId2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386" name="CustomShape 3"/>
          <p:cNvSpPr/>
          <p:nvPr/>
        </p:nvSpPr>
        <p:spPr>
          <a:xfrm>
            <a:off x="5475960" y="219240"/>
            <a:ext cx="3006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Woche 1</a:t>
            </a:r>
            <a:endParaRPr lang="de-DE" sz="1800" b="0" strike="noStrike" spc="-1">
              <a:latin typeface="Arial"/>
            </a:endParaRPr>
          </a:p>
        </p:txBody>
      </p:sp>
      <p:grpSp>
        <p:nvGrpSpPr>
          <p:cNvPr id="387" name="Group 4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388" name="Group 5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389" name="CustomShape 6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390" name="CustomShape 7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/ </a:t>
                </a: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391" name="CustomShape 8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E0771D7C-1C59-458E-88A6-FA72B3CA4645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30</a:t>
              </a:fld>
              <a:endParaRPr lang="de-DE" sz="1200" b="0" strike="noStrike" spc="-1">
                <a:latin typeface="Arial"/>
              </a:endParaRPr>
            </a:p>
          </p:txBody>
        </p:sp>
      </p:grpSp>
      <p:pic>
        <p:nvPicPr>
          <p:cNvPr id="392" name="Grafik 391"/>
          <p:cNvPicPr/>
          <p:nvPr/>
        </p:nvPicPr>
        <p:blipFill>
          <a:blip r:embed="rId3"/>
          <a:stretch/>
        </p:blipFill>
        <p:spPr>
          <a:xfrm>
            <a:off x="2353320" y="747360"/>
            <a:ext cx="5375160" cy="4534920"/>
          </a:xfrm>
          <a:prstGeom prst="rect">
            <a:avLst/>
          </a:prstGeom>
          <a:ln>
            <a:noFill/>
          </a:ln>
        </p:spPr>
      </p:pic>
      <p:sp>
        <p:nvSpPr>
          <p:cNvPr id="393" name="TextShape 9"/>
          <p:cNvSpPr txBox="1"/>
          <p:nvPr/>
        </p:nvSpPr>
        <p:spPr>
          <a:xfrm>
            <a:off x="4896000" y="4536360"/>
            <a:ext cx="2592000" cy="35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Roboto"/>
                <a:ea typeface="Roboto"/>
              </a:rPr>
              <a:t>28 Story Points offen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394" name="CustomShape 10"/>
          <p:cNvSpPr/>
          <p:nvPr/>
        </p:nvSpPr>
        <p:spPr>
          <a:xfrm>
            <a:off x="7428600" y="4248000"/>
            <a:ext cx="299880" cy="1034280"/>
          </a:xfrm>
          <a:prstGeom prst="rect">
            <a:avLst/>
          </a:prstGeom>
          <a:solidFill>
            <a:srgbClr val="ED1C2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Release 2 - Projektverlauf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7" name="Grafik 5"/>
          <p:cNvPicPr/>
          <p:nvPr/>
        </p:nvPicPr>
        <p:blipFill>
          <a:blip r:embed="rId2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398" name="CustomShape 3"/>
          <p:cNvSpPr/>
          <p:nvPr/>
        </p:nvSpPr>
        <p:spPr>
          <a:xfrm>
            <a:off x="5475960" y="219240"/>
            <a:ext cx="3006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Fazit</a:t>
            </a:r>
            <a:endParaRPr lang="de-DE" sz="1800" b="0" strike="noStrike" spc="-1">
              <a:latin typeface="Arial"/>
            </a:endParaRPr>
          </a:p>
        </p:txBody>
      </p:sp>
      <p:grpSp>
        <p:nvGrpSpPr>
          <p:cNvPr id="399" name="Group 4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400" name="Group 5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401" name="CustomShape 6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402" name="CustomShape 7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/ </a:t>
                </a: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403" name="CustomShape 8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64111977-5A7D-443F-8B35-0D9EE0ADA1B6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31</a:t>
              </a:fld>
              <a:endParaRPr lang="de-DE" sz="1200" b="0" strike="noStrike" spc="-1">
                <a:latin typeface="Arial"/>
              </a:endParaRPr>
            </a:p>
          </p:txBody>
        </p:sp>
      </p:grpSp>
      <p:sp>
        <p:nvSpPr>
          <p:cNvPr id="404" name="CustomShape 9"/>
          <p:cNvSpPr/>
          <p:nvPr/>
        </p:nvSpPr>
        <p:spPr>
          <a:xfrm>
            <a:off x="541080" y="1861200"/>
            <a:ext cx="8997840" cy="22838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50000"/>
              </a:lnSpc>
            </a:pPr>
            <a:r>
              <a:rPr lang="de-DE" sz="32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Anforderungen an das Releas erfüllt</a:t>
            </a:r>
            <a:endParaRPr lang="de-DE" sz="32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de-DE" sz="32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Rudimentäres Design im Armeemanager</a:t>
            </a:r>
            <a:endParaRPr lang="de-DE" sz="32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de-DE" sz="32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~70% Code Coverage</a:t>
            </a: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Technische Entscheidung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7" name="Grafik 5"/>
          <p:cNvPicPr/>
          <p:nvPr/>
        </p:nvPicPr>
        <p:blipFill>
          <a:blip r:embed="rId2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408" name="CustomShape 3"/>
          <p:cNvSpPr/>
          <p:nvPr/>
        </p:nvSpPr>
        <p:spPr>
          <a:xfrm>
            <a:off x="5475960" y="219240"/>
            <a:ext cx="3006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Spielkarte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409" name="CustomShape 4"/>
          <p:cNvSpPr/>
          <p:nvPr/>
        </p:nvSpPr>
        <p:spPr>
          <a:xfrm>
            <a:off x="722160" y="1504080"/>
            <a:ext cx="8346960" cy="41774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z="32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Spielkarte: JavaFX Canvas</a:t>
            </a:r>
            <a:endParaRPr lang="de-DE" sz="3200" b="0" strike="noStrike" spc="-1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z="32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einfaches Zeichnen von Tiles für Spielfelder</a:t>
            </a:r>
            <a:endParaRPr lang="de-DE" sz="3200" b="0" strike="noStrike" spc="-1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z="32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Darstellung von Animationen/ Bewegungen</a:t>
            </a:r>
            <a:endParaRPr lang="de-DE" sz="3200" b="0" strike="noStrike" spc="-1">
              <a:latin typeface="Arial"/>
            </a:endParaRPr>
          </a:p>
        </p:txBody>
      </p:sp>
      <p:grpSp>
        <p:nvGrpSpPr>
          <p:cNvPr id="410" name="Group 5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411" name="Group 6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412" name="CustomShape 7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413" name="CustomShape 8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/ </a:t>
                </a: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414" name="CustomShape 9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6B18DCD3-CBB8-4ECA-9B21-5D138FDBA085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32</a:t>
              </a:fld>
              <a:endParaRPr lang="de-DE" sz="1200" b="0" strike="noStrike" spc="-1">
                <a:latin typeface="Arial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Technische Entscheidung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7" name="Grafik 5"/>
          <p:cNvPicPr/>
          <p:nvPr/>
        </p:nvPicPr>
        <p:blipFill>
          <a:blip r:embed="rId2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418" name="CustomShape 3"/>
          <p:cNvSpPr/>
          <p:nvPr/>
        </p:nvSpPr>
        <p:spPr>
          <a:xfrm>
            <a:off x="5475960" y="219240"/>
            <a:ext cx="3006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Spielkarte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419" name="Grafik 11"/>
          <p:cNvPicPr/>
          <p:nvPr/>
        </p:nvPicPr>
        <p:blipFill>
          <a:blip r:embed="rId3"/>
          <a:stretch/>
        </p:blipFill>
        <p:spPr>
          <a:xfrm>
            <a:off x="1900440" y="2351880"/>
            <a:ext cx="608760" cy="608760"/>
          </a:xfrm>
          <a:prstGeom prst="rect">
            <a:avLst/>
          </a:prstGeom>
          <a:ln>
            <a:noFill/>
          </a:ln>
        </p:spPr>
      </p:pic>
      <p:pic>
        <p:nvPicPr>
          <p:cNvPr id="420" name="Grafik 13"/>
          <p:cNvPicPr/>
          <p:nvPr/>
        </p:nvPicPr>
        <p:blipFill>
          <a:blip r:embed="rId4"/>
          <a:stretch/>
        </p:blipFill>
        <p:spPr>
          <a:xfrm>
            <a:off x="2867760" y="2351880"/>
            <a:ext cx="608760" cy="608760"/>
          </a:xfrm>
          <a:prstGeom prst="rect">
            <a:avLst/>
          </a:prstGeom>
          <a:ln>
            <a:noFill/>
          </a:ln>
        </p:spPr>
      </p:pic>
      <p:pic>
        <p:nvPicPr>
          <p:cNvPr id="421" name="Grafik 14"/>
          <p:cNvPicPr/>
          <p:nvPr/>
        </p:nvPicPr>
        <p:blipFill>
          <a:blip r:embed="rId5"/>
          <a:stretch/>
        </p:blipFill>
        <p:spPr>
          <a:xfrm>
            <a:off x="1900440" y="1617480"/>
            <a:ext cx="575640" cy="575640"/>
          </a:xfrm>
          <a:prstGeom prst="rect">
            <a:avLst/>
          </a:prstGeom>
          <a:ln>
            <a:noFill/>
          </a:ln>
        </p:spPr>
      </p:pic>
      <p:pic>
        <p:nvPicPr>
          <p:cNvPr id="422" name="Grafik 20"/>
          <p:cNvPicPr/>
          <p:nvPr/>
        </p:nvPicPr>
        <p:blipFill>
          <a:blip r:embed="rId6"/>
          <a:stretch/>
        </p:blipFill>
        <p:spPr>
          <a:xfrm>
            <a:off x="1910880" y="3119760"/>
            <a:ext cx="608760" cy="608760"/>
          </a:xfrm>
          <a:prstGeom prst="rect">
            <a:avLst/>
          </a:prstGeom>
          <a:ln>
            <a:noFill/>
          </a:ln>
        </p:spPr>
      </p:pic>
      <p:pic>
        <p:nvPicPr>
          <p:cNvPr id="423" name="Grafik 21"/>
          <p:cNvPicPr/>
          <p:nvPr/>
        </p:nvPicPr>
        <p:blipFill>
          <a:blip r:embed="rId7"/>
          <a:stretch/>
        </p:blipFill>
        <p:spPr>
          <a:xfrm>
            <a:off x="2867760" y="3119760"/>
            <a:ext cx="608760" cy="608760"/>
          </a:xfrm>
          <a:prstGeom prst="rect">
            <a:avLst/>
          </a:prstGeom>
          <a:ln>
            <a:noFill/>
          </a:ln>
        </p:spPr>
      </p:pic>
      <p:pic>
        <p:nvPicPr>
          <p:cNvPr id="424" name="Grafik 22"/>
          <p:cNvPicPr/>
          <p:nvPr/>
        </p:nvPicPr>
        <p:blipFill>
          <a:blip r:embed="rId8"/>
          <a:stretch/>
        </p:blipFill>
        <p:spPr>
          <a:xfrm>
            <a:off x="1910880" y="3887280"/>
            <a:ext cx="608760" cy="608760"/>
          </a:xfrm>
          <a:prstGeom prst="rect">
            <a:avLst/>
          </a:prstGeom>
          <a:ln>
            <a:noFill/>
          </a:ln>
        </p:spPr>
      </p:pic>
      <p:pic>
        <p:nvPicPr>
          <p:cNvPr id="425" name="Grafik 23"/>
          <p:cNvPicPr/>
          <p:nvPr/>
        </p:nvPicPr>
        <p:blipFill>
          <a:blip r:embed="rId9"/>
          <a:stretch/>
        </p:blipFill>
        <p:spPr>
          <a:xfrm>
            <a:off x="2867760" y="3887280"/>
            <a:ext cx="608760" cy="608760"/>
          </a:xfrm>
          <a:prstGeom prst="rect">
            <a:avLst/>
          </a:prstGeom>
          <a:ln>
            <a:noFill/>
          </a:ln>
        </p:spPr>
      </p:pic>
      <p:sp>
        <p:nvSpPr>
          <p:cNvPr id="426" name="CustomShape 4"/>
          <p:cNvSpPr/>
          <p:nvPr/>
        </p:nvSpPr>
        <p:spPr>
          <a:xfrm>
            <a:off x="548640" y="1674720"/>
            <a:ext cx="107532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FFFFFF"/>
                </a:solidFill>
                <a:latin typeface="Roboto"/>
                <a:ea typeface="Roboto"/>
              </a:rPr>
              <a:t>Boden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427" name="CustomShape 5"/>
          <p:cNvSpPr/>
          <p:nvPr/>
        </p:nvSpPr>
        <p:spPr>
          <a:xfrm>
            <a:off x="548640" y="2425680"/>
            <a:ext cx="1075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FFFFFF"/>
                </a:solidFill>
                <a:latin typeface="Roboto"/>
                <a:ea typeface="Roboto"/>
              </a:rPr>
              <a:t>Wald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428" name="CustomShape 6"/>
          <p:cNvSpPr/>
          <p:nvPr/>
        </p:nvSpPr>
        <p:spPr>
          <a:xfrm>
            <a:off x="566640" y="3193200"/>
            <a:ext cx="122364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FFFFFF"/>
                </a:solidFill>
                <a:latin typeface="Roboto"/>
                <a:ea typeface="Roboto"/>
              </a:rPr>
              <a:t>Wasser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429" name="CustomShape 7"/>
          <p:cNvSpPr/>
          <p:nvPr/>
        </p:nvSpPr>
        <p:spPr>
          <a:xfrm>
            <a:off x="548640" y="3961080"/>
            <a:ext cx="1223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FFFFFF"/>
                </a:solidFill>
                <a:latin typeface="Roboto"/>
                <a:ea typeface="Roboto"/>
              </a:rPr>
              <a:t>Berge</a:t>
            </a:r>
            <a:endParaRPr lang="de-DE" sz="2400" b="0" strike="noStrike" spc="-1">
              <a:latin typeface="Arial"/>
            </a:endParaRPr>
          </a:p>
        </p:txBody>
      </p:sp>
      <p:grpSp>
        <p:nvGrpSpPr>
          <p:cNvPr id="430" name="Group 8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431" name="Group 9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432" name="CustomShape 10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433" name="CustomShape 11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/ </a:t>
                </a: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434" name="CustomShape 12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5E468FC1-1391-4B3E-84DF-08B9CE2A4C01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33</a:t>
              </a:fld>
              <a:endParaRPr lang="de-DE" sz="1200" b="0" strike="noStrike" spc="-1">
                <a:latin typeface="Arial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Technische Entscheidung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7" name="Grafik 5"/>
          <p:cNvPicPr/>
          <p:nvPr/>
        </p:nvPicPr>
        <p:blipFill>
          <a:blip r:embed="rId2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438" name="CustomShape 3"/>
          <p:cNvSpPr/>
          <p:nvPr/>
        </p:nvSpPr>
        <p:spPr>
          <a:xfrm>
            <a:off x="5475960" y="219240"/>
            <a:ext cx="3006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Lokales Speichern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439" name="CustomShape 4"/>
          <p:cNvSpPr/>
          <p:nvPr/>
        </p:nvSpPr>
        <p:spPr>
          <a:xfrm>
            <a:off x="1733040" y="1792080"/>
            <a:ext cx="6613920" cy="323028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z="32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Lokales Speichern: im JSON Format</a:t>
            </a:r>
            <a:endParaRPr lang="de-DE" sz="3200" b="0" strike="noStrike" spc="-1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z="32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Einheitliches De-/Serialisieren der Armeeobjekte</a:t>
            </a:r>
            <a:endParaRPr lang="de-DE" sz="3200" b="0" strike="noStrike" spc="-1">
              <a:latin typeface="Arial"/>
            </a:endParaRPr>
          </a:p>
        </p:txBody>
      </p:sp>
      <p:grpSp>
        <p:nvGrpSpPr>
          <p:cNvPr id="440" name="Group 5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441" name="Group 6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442" name="CustomShape 7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443" name="CustomShape 8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/ </a:t>
                </a: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444" name="CustomShape 9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6F4E8FBF-E476-49AD-ADBA-B45C0E070F79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34</a:t>
              </a:fld>
              <a:endParaRPr lang="de-DE" sz="1200" b="0" strike="noStrike" spc="-1">
                <a:latin typeface="Arial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Technische Entscheidung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7" name="Grafik 5"/>
          <p:cNvPicPr/>
          <p:nvPr/>
        </p:nvPicPr>
        <p:blipFill>
          <a:blip r:embed="rId2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448" name="CustomShape 3"/>
          <p:cNvSpPr/>
          <p:nvPr/>
        </p:nvSpPr>
        <p:spPr>
          <a:xfrm>
            <a:off x="5475960" y="219240"/>
            <a:ext cx="3006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Performance</a:t>
            </a:r>
            <a:endParaRPr lang="de-DE" sz="1800" b="0" strike="noStrike" spc="-1">
              <a:latin typeface="Arial"/>
            </a:endParaRPr>
          </a:p>
        </p:txBody>
      </p:sp>
      <p:grpSp>
        <p:nvGrpSpPr>
          <p:cNvPr id="449" name="Group 4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450" name="Group 5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451" name="CustomShape 6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452" name="CustomShape 7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/ </a:t>
                </a: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453" name="CustomShape 8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519C26F5-2164-4C66-B187-3E8AA90D2FAC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35</a:t>
              </a:fld>
              <a:endParaRPr lang="de-DE" sz="1200" b="0" strike="noStrike" spc="-1">
                <a:latin typeface="Arial"/>
              </a:endParaRPr>
            </a:p>
          </p:txBody>
        </p:sp>
      </p:grpSp>
      <p:sp>
        <p:nvSpPr>
          <p:cNvPr id="454" name="CustomShape 9"/>
          <p:cNvSpPr/>
          <p:nvPr/>
        </p:nvSpPr>
        <p:spPr>
          <a:xfrm>
            <a:off x="1733040" y="1792080"/>
            <a:ext cx="6613920" cy="176796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z="32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Performance:</a:t>
            </a:r>
            <a:endParaRPr lang="de-DE" sz="3200" b="0" strike="noStrike" spc="-1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z="32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Reduzieren von MemoryLeaks</a:t>
            </a: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Lizenzen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7" name="Grafik 5"/>
          <p:cNvPicPr/>
          <p:nvPr/>
        </p:nvPicPr>
        <p:blipFill>
          <a:blip r:embed="rId2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458" name="CustomShape 3"/>
          <p:cNvSpPr/>
          <p:nvPr/>
        </p:nvSpPr>
        <p:spPr>
          <a:xfrm>
            <a:off x="5475960" y="219240"/>
            <a:ext cx="3006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Keep calm and trust us.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459" name="CustomShape 4"/>
          <p:cNvSpPr/>
          <p:nvPr/>
        </p:nvSpPr>
        <p:spPr>
          <a:xfrm>
            <a:off x="478080" y="792720"/>
            <a:ext cx="9122760" cy="512676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1" strike="noStrike" spc="-1">
                <a:solidFill>
                  <a:srgbClr val="FFFFFF"/>
                </a:solidFill>
                <a:latin typeface="Roboto"/>
                <a:ea typeface="Roboto"/>
              </a:rPr>
              <a:t>Spielfeld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„World Map Tiles“ by Joao Victor G. Costa, aka Jinn licenced CC-BY-SA 3.0, GPL 2.0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1" strike="noStrike" spc="-1">
                <a:solidFill>
                  <a:srgbClr val="FFFFFF"/>
                </a:solidFill>
                <a:latin typeface="Roboto"/>
                <a:ea typeface="Roboto"/>
              </a:rPr>
              <a:t>Icons</a:t>
            </a:r>
            <a:r>
              <a:rPr lang="de-DE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„Dragon head“, „Wolf head“, „Crossed swords“ icons by Lorc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„Crossbow“ icon by Carl Olsen 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licenced CC BY 3.0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„Heart plus“ icon by Zeromancer under CC0 PDD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701"/>
              </a:spcBef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diverse Icons von material.io licenced Apache License, Version 2.0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701"/>
              </a:spcBef>
            </a:pP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1" strike="noStrike" spc="-1">
                <a:solidFill>
                  <a:srgbClr val="FFFFFF"/>
                </a:solidFill>
                <a:latin typeface="Roboto"/>
                <a:ea typeface="Roboto"/>
              </a:rPr>
              <a:t>Music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„Theme Song [8-bit]“ by nene licenced CC0 PDD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701"/>
              </a:spcBef>
            </a:pPr>
            <a:endParaRPr lang="de-DE" sz="1800" b="0" strike="noStrike" spc="-1">
              <a:latin typeface="Arial"/>
            </a:endParaRPr>
          </a:p>
        </p:txBody>
      </p:sp>
      <p:grpSp>
        <p:nvGrpSpPr>
          <p:cNvPr id="460" name="Group 5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461" name="Group 6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462" name="CustomShape 7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463" name="CustomShape 8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/ </a:t>
                </a: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464" name="CustomShape 9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A66ADA95-C94E-4125-BF4D-C2DB54C93732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36</a:t>
              </a:fld>
              <a:endParaRPr lang="de-DE" sz="1200" b="0" strike="noStrike" spc="-1">
                <a:latin typeface="Arial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Lizenzen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7" name="Grafik 5"/>
          <p:cNvPicPr/>
          <p:nvPr/>
        </p:nvPicPr>
        <p:blipFill>
          <a:blip r:embed="rId2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468" name="CustomShape 3"/>
          <p:cNvSpPr/>
          <p:nvPr/>
        </p:nvSpPr>
        <p:spPr>
          <a:xfrm>
            <a:off x="5475960" y="219240"/>
            <a:ext cx="3006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Keep calm and trust us.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469" name="CustomShape 4"/>
          <p:cNvSpPr/>
          <p:nvPr/>
        </p:nvSpPr>
        <p:spPr>
          <a:xfrm>
            <a:off x="478080" y="792720"/>
            <a:ext cx="9122760" cy="332316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1" strike="noStrike" spc="-1">
                <a:solidFill>
                  <a:srgbClr val="FFFFFF"/>
                </a:solidFill>
                <a:latin typeface="Roboto"/>
                <a:ea typeface="Roboto"/>
              </a:rPr>
              <a:t>Einheiten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„chaosBerserker“ by Sven T.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„Skeleton Warrior“ by Cupi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„chubby character“ by momeG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„pixel art bird“ by ma9ici4n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von itch.io sind „free to use“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701"/>
              </a:spcBef>
            </a:pPr>
            <a:endParaRPr lang="de-DE" sz="1800" b="0" strike="noStrike" spc="-1">
              <a:latin typeface="Arial"/>
            </a:endParaRPr>
          </a:p>
        </p:txBody>
      </p:sp>
      <p:grpSp>
        <p:nvGrpSpPr>
          <p:cNvPr id="470" name="Group 5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471" name="Group 6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472" name="CustomShape 7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473" name="CustomShape 8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/ </a:t>
                </a: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474" name="CustomShape 9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22BEAF7B-81BC-4BBC-8770-7BC7A8D33A7E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37</a:t>
              </a:fld>
              <a:endParaRPr lang="de-DE" sz="1200" b="0" strike="noStrike" spc="-1">
                <a:latin typeface="Arial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Live Demo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7" name="Grafik 5"/>
          <p:cNvPicPr/>
          <p:nvPr/>
        </p:nvPicPr>
        <p:blipFill>
          <a:blip r:embed="rId3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478" name="CustomShape 3"/>
          <p:cNvSpPr/>
          <p:nvPr/>
        </p:nvSpPr>
        <p:spPr>
          <a:xfrm>
            <a:off x="0" y="2545920"/>
            <a:ext cx="1008036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Lehen Sie sich nun zurück und genießen Sie nun die Live Vorführung ihres zukünftigen Produktes!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479" name="CustomShape 4"/>
          <p:cNvSpPr/>
          <p:nvPr/>
        </p:nvSpPr>
        <p:spPr>
          <a:xfrm>
            <a:off x="5018760" y="219240"/>
            <a:ext cx="31222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- Now it‘s going to be serious!</a:t>
            </a:r>
            <a:endParaRPr lang="de-DE" sz="1800" b="0" strike="noStrike" spc="-1">
              <a:latin typeface="Arial"/>
            </a:endParaRPr>
          </a:p>
        </p:txBody>
      </p:sp>
      <p:grpSp>
        <p:nvGrpSpPr>
          <p:cNvPr id="480" name="Group 5"/>
          <p:cNvGrpSpPr/>
          <p:nvPr/>
        </p:nvGrpSpPr>
        <p:grpSpPr>
          <a:xfrm>
            <a:off x="0" y="5359680"/>
            <a:ext cx="10080000" cy="454680"/>
            <a:chOff x="0" y="5359680"/>
            <a:chExt cx="10080000" cy="454680"/>
          </a:xfrm>
        </p:grpSpPr>
        <p:grpSp>
          <p:nvGrpSpPr>
            <p:cNvPr id="481" name="Group 6"/>
            <p:cNvGrpSpPr/>
            <p:nvPr/>
          </p:nvGrpSpPr>
          <p:grpSpPr>
            <a:xfrm>
              <a:off x="0" y="5359680"/>
              <a:ext cx="10080000" cy="454680"/>
              <a:chOff x="0" y="5359680"/>
              <a:chExt cx="10080000" cy="454680"/>
            </a:xfrm>
          </p:grpSpPr>
          <p:sp>
            <p:nvSpPr>
              <p:cNvPr id="482" name="CustomShape 7"/>
              <p:cNvSpPr/>
              <p:nvPr/>
            </p:nvSpPr>
            <p:spPr>
              <a:xfrm>
                <a:off x="0" y="535968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483" name="CustomShape 8"/>
              <p:cNvSpPr/>
              <p:nvPr/>
            </p:nvSpPr>
            <p:spPr>
              <a:xfrm>
                <a:off x="7994880" y="535968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/ 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484" name="CustomShape 9"/>
            <p:cNvSpPr/>
            <p:nvPr/>
          </p:nvSpPr>
          <p:spPr>
            <a:xfrm>
              <a:off x="4896000" y="535968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9AEF65CA-0457-4C15-AB28-985A2BFF7A11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38</a:t>
              </a:fld>
              <a:endParaRPr lang="de-DE" sz="1200" b="0" strike="noStrike" spc="-1">
                <a:latin typeface="Arial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Grundlage des Release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Grafik 5"/>
          <p:cNvPicPr/>
          <p:nvPr/>
        </p:nvPicPr>
        <p:blipFill>
          <a:blip r:embed="rId3"/>
          <a:stretch/>
        </p:blipFill>
        <p:spPr>
          <a:xfrm>
            <a:off x="8427600" y="135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77" name="CustomShape 3"/>
          <p:cNvSpPr/>
          <p:nvPr/>
        </p:nvSpPr>
        <p:spPr>
          <a:xfrm>
            <a:off x="5896080" y="2109960"/>
            <a:ext cx="1690200" cy="96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8" name="Grafik 3"/>
          <p:cNvPicPr/>
          <p:nvPr/>
        </p:nvPicPr>
        <p:blipFill>
          <a:blip r:embed="rId4"/>
          <a:stretch/>
        </p:blipFill>
        <p:spPr>
          <a:xfrm>
            <a:off x="2320200" y="947520"/>
            <a:ext cx="5889960" cy="4133160"/>
          </a:xfrm>
          <a:prstGeom prst="rect">
            <a:avLst/>
          </a:prstGeom>
          <a:ln>
            <a:noFill/>
          </a:ln>
        </p:spPr>
      </p:pic>
      <p:grpSp>
        <p:nvGrpSpPr>
          <p:cNvPr id="79" name="Group 4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80" name="Group 5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81" name="CustomShape 6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82" name="CustomShape 7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</a:t>
                </a: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/ 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83" name="CustomShape 8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E3EF9906-2F02-48F7-94C0-7652D5A82BCA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4</a:t>
              </a:fld>
              <a:endParaRPr lang="de-DE" sz="1200" b="0" strike="noStrike" spc="-1">
                <a:latin typeface="Arial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Grundlage des Release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Grafik 5"/>
          <p:cNvPicPr/>
          <p:nvPr/>
        </p:nvPicPr>
        <p:blipFill>
          <a:blip r:embed="rId3"/>
          <a:stretch/>
        </p:blipFill>
        <p:spPr>
          <a:xfrm>
            <a:off x="8427600" y="135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5896080" y="2109960"/>
            <a:ext cx="1690200" cy="96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8" name="Grafik 11"/>
          <p:cNvPicPr/>
          <p:nvPr/>
        </p:nvPicPr>
        <p:blipFill>
          <a:blip r:embed="rId4"/>
          <a:stretch/>
        </p:blipFill>
        <p:spPr>
          <a:xfrm>
            <a:off x="1981800" y="867960"/>
            <a:ext cx="6117120" cy="4291920"/>
          </a:xfrm>
          <a:prstGeom prst="rect">
            <a:avLst/>
          </a:prstGeom>
          <a:ln>
            <a:noFill/>
          </a:ln>
        </p:spPr>
      </p:pic>
      <p:grpSp>
        <p:nvGrpSpPr>
          <p:cNvPr id="89" name="Group 4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90" name="Group 5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91" name="CustomShape 6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92" name="CustomShape 7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</a:t>
                </a: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/ 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93" name="CustomShape 8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4A2A3356-39E9-4B74-BE99-872321C98AC2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5</a:t>
              </a:fld>
              <a:endParaRPr lang="de-DE" sz="1200" b="0" strike="noStrike" spc="-1">
                <a:latin typeface="Arial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Grundlage des Release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rafik 5"/>
          <p:cNvPicPr/>
          <p:nvPr/>
        </p:nvPicPr>
        <p:blipFill>
          <a:blip r:embed="rId3"/>
          <a:stretch/>
        </p:blipFill>
        <p:spPr>
          <a:xfrm>
            <a:off x="8427600" y="135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5896080" y="2109960"/>
            <a:ext cx="1690200" cy="96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8" name="Grafik 12"/>
          <p:cNvPicPr/>
          <p:nvPr/>
        </p:nvPicPr>
        <p:blipFill>
          <a:blip r:embed="rId4"/>
          <a:stretch/>
        </p:blipFill>
        <p:spPr>
          <a:xfrm>
            <a:off x="2091240" y="1001160"/>
            <a:ext cx="5903280" cy="4150440"/>
          </a:xfrm>
          <a:prstGeom prst="rect">
            <a:avLst/>
          </a:prstGeom>
          <a:ln>
            <a:noFill/>
          </a:ln>
        </p:spPr>
      </p:pic>
      <p:grpSp>
        <p:nvGrpSpPr>
          <p:cNvPr id="99" name="Group 4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100" name="Group 5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101" name="CustomShape 6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102" name="CustomShape 7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</a:t>
                </a: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/ 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103" name="CustomShape 8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0C149CC7-8D94-4EF8-8893-F5E31AB9B2F7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6</a:t>
              </a:fld>
              <a:endParaRPr lang="de-DE" sz="1200" b="0" strike="noStrike" spc="-1">
                <a:latin typeface="Arial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Light"/>
                <a:ea typeface="Roboto Light"/>
              </a:rPr>
              <a:t>Armeemanager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Grafik 5"/>
          <p:cNvPicPr/>
          <p:nvPr/>
        </p:nvPicPr>
        <p:blipFill>
          <a:blip r:embed="rId3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107" name="CustomShape 3"/>
          <p:cNvSpPr/>
          <p:nvPr/>
        </p:nvSpPr>
        <p:spPr>
          <a:xfrm>
            <a:off x="5896080" y="2109960"/>
            <a:ext cx="1690200" cy="96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8" name="Grafik 6"/>
          <p:cNvPicPr/>
          <p:nvPr/>
        </p:nvPicPr>
        <p:blipFill>
          <a:blip r:embed="rId4"/>
          <a:stretch/>
        </p:blipFill>
        <p:spPr>
          <a:xfrm>
            <a:off x="124920" y="1912320"/>
            <a:ext cx="4790520" cy="2753640"/>
          </a:xfrm>
          <a:prstGeom prst="rect">
            <a:avLst/>
          </a:prstGeom>
          <a:ln>
            <a:noFill/>
          </a:ln>
        </p:spPr>
      </p:pic>
      <p:sp>
        <p:nvSpPr>
          <p:cNvPr id="110" name="CustomShape 4"/>
          <p:cNvSpPr/>
          <p:nvPr/>
        </p:nvSpPr>
        <p:spPr>
          <a:xfrm>
            <a:off x="2143440" y="1413360"/>
            <a:ext cx="7527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SOLL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7282080" y="1399320"/>
            <a:ext cx="556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IST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12" name="Line 6"/>
          <p:cNvSpPr/>
          <p:nvPr/>
        </p:nvSpPr>
        <p:spPr>
          <a:xfrm>
            <a:off x="2143440" y="1782360"/>
            <a:ext cx="753120" cy="360"/>
          </a:xfrm>
          <a:prstGeom prst="line">
            <a:avLst/>
          </a:prstGeom>
          <a:ln>
            <a:solidFill>
              <a:srgbClr val="03DAC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Line 7"/>
          <p:cNvSpPr/>
          <p:nvPr/>
        </p:nvSpPr>
        <p:spPr>
          <a:xfrm>
            <a:off x="7183800" y="1768680"/>
            <a:ext cx="753120" cy="360"/>
          </a:xfrm>
          <a:prstGeom prst="line">
            <a:avLst/>
          </a:prstGeom>
          <a:ln>
            <a:solidFill>
              <a:srgbClr val="03DAC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8"/>
          <p:cNvSpPr/>
          <p:nvPr/>
        </p:nvSpPr>
        <p:spPr>
          <a:xfrm>
            <a:off x="5018760" y="219240"/>
            <a:ext cx="29757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- To your weapons soldiers!</a:t>
            </a:r>
            <a:endParaRPr lang="de-DE" sz="1800" b="0" strike="noStrike" spc="-1">
              <a:latin typeface="Arial"/>
            </a:endParaRPr>
          </a:p>
        </p:txBody>
      </p:sp>
      <p:grpSp>
        <p:nvGrpSpPr>
          <p:cNvPr id="115" name="Group 9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116" name="Group 10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117" name="CustomShape 11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118" name="CustomShape 12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</a:t>
                </a: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/ 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119" name="CustomShape 13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ABF19F3F-2FF3-415C-BE2E-680BD2843D08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7</a:t>
              </a:fld>
              <a:endParaRPr lang="de-DE" sz="1200" b="0" strike="noStrike" spc="-1">
                <a:latin typeface="Arial"/>
              </a:endParaRPr>
            </a:p>
          </p:txBody>
        </p:sp>
      </p:grpSp>
      <p:pic>
        <p:nvPicPr>
          <p:cNvPr id="3" name="Grafik 2" descr="Ein Bild, das Anzeigetafel enthält.&#10;&#10;Automatisch generierte Beschreibung">
            <a:extLst>
              <a:ext uri="{FF2B5EF4-FFF2-40B4-BE49-F238E27FC236}">
                <a16:creationId xmlns:a16="http://schemas.microsoft.com/office/drawing/2014/main" id="{6EF2110C-1E36-442D-887D-53D007A533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469" y="1910795"/>
            <a:ext cx="3925621" cy="27525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 dirty="0">
                <a:solidFill>
                  <a:srgbClr val="000000"/>
                </a:solidFill>
                <a:latin typeface="Roboto Thin"/>
                <a:ea typeface="Roboto Thin"/>
              </a:rPr>
              <a:t>Armeemanager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Grafik 5"/>
          <p:cNvPicPr/>
          <p:nvPr/>
        </p:nvPicPr>
        <p:blipFill>
          <a:blip r:embed="rId3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5896080" y="2109960"/>
            <a:ext cx="1690200" cy="96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4"/>
          <p:cNvSpPr/>
          <p:nvPr/>
        </p:nvSpPr>
        <p:spPr>
          <a:xfrm>
            <a:off x="5018760" y="219240"/>
            <a:ext cx="2387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- Sugar on the top</a:t>
            </a:r>
            <a:endParaRPr lang="de-DE" sz="1800" b="0" strike="noStrike" spc="-1">
              <a:latin typeface="Arial"/>
            </a:endParaRPr>
          </a:p>
        </p:txBody>
      </p:sp>
      <p:grpSp>
        <p:nvGrpSpPr>
          <p:cNvPr id="166" name="Group 5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167" name="Group 6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168" name="CustomShape 7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169" name="CustomShape 8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</a:t>
                </a: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/ 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170" name="CustomShape 9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D14A9822-8635-4D41-8CEE-E8AC9A6E33E0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8</a:t>
              </a:fld>
              <a:endParaRPr lang="de-DE" sz="1200" b="0" strike="noStrike" spc="-1">
                <a:latin typeface="Arial"/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AC839F43-E282-4AC7-9920-977BA44FE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50" y="1643414"/>
            <a:ext cx="3389390" cy="286629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E5B8581-61D6-45DD-AAD3-9704C20678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365" y="2162594"/>
            <a:ext cx="3401829" cy="182793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139320"/>
            <a:ext cx="5040000" cy="5364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TextShape 2"/>
          <p:cNvSpPr txBox="1"/>
          <p:nvPr/>
        </p:nvSpPr>
        <p:spPr>
          <a:xfrm>
            <a:off x="0" y="135720"/>
            <a:ext cx="5040000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Warteraum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Grafik 5"/>
          <p:cNvPicPr/>
          <p:nvPr/>
        </p:nvPicPr>
        <p:blipFill>
          <a:blip r:embed="rId3"/>
          <a:stretch/>
        </p:blipFill>
        <p:spPr>
          <a:xfrm>
            <a:off x="8427600" y="180720"/>
            <a:ext cx="1652760" cy="94608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5896080" y="2109960"/>
            <a:ext cx="1690200" cy="96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2228760" y="1081080"/>
            <a:ext cx="7527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SOLL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7308360" y="1081080"/>
            <a:ext cx="556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IST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26" name="Line 6"/>
          <p:cNvSpPr/>
          <p:nvPr/>
        </p:nvSpPr>
        <p:spPr>
          <a:xfrm>
            <a:off x="2228760" y="1450080"/>
            <a:ext cx="753120" cy="360"/>
          </a:xfrm>
          <a:prstGeom prst="line">
            <a:avLst/>
          </a:prstGeom>
          <a:ln>
            <a:solidFill>
              <a:srgbClr val="03DAC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7"/>
          <p:cNvSpPr/>
          <p:nvPr/>
        </p:nvSpPr>
        <p:spPr>
          <a:xfrm>
            <a:off x="7197120" y="1450080"/>
            <a:ext cx="753120" cy="360"/>
          </a:xfrm>
          <a:prstGeom prst="line">
            <a:avLst/>
          </a:prstGeom>
          <a:ln>
            <a:solidFill>
              <a:srgbClr val="03DAC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8"/>
          <p:cNvSpPr/>
          <p:nvPr/>
        </p:nvSpPr>
        <p:spPr>
          <a:xfrm>
            <a:off x="5018760" y="219240"/>
            <a:ext cx="27795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boto Thin"/>
                <a:ea typeface="Roboto Thin"/>
              </a:rPr>
              <a:t>- Are you ready to rumble!</a:t>
            </a:r>
            <a:endParaRPr lang="de-DE" sz="1800" b="0" strike="noStrike" spc="-1">
              <a:latin typeface="Arial"/>
            </a:endParaRPr>
          </a:p>
        </p:txBody>
      </p:sp>
      <p:grpSp>
        <p:nvGrpSpPr>
          <p:cNvPr id="131" name="Group 9"/>
          <p:cNvGrpSpPr/>
          <p:nvPr/>
        </p:nvGrpSpPr>
        <p:grpSpPr>
          <a:xfrm>
            <a:off x="0" y="5351400"/>
            <a:ext cx="10080000" cy="454680"/>
            <a:chOff x="0" y="5351400"/>
            <a:chExt cx="10080000" cy="454680"/>
          </a:xfrm>
        </p:grpSpPr>
        <p:grpSp>
          <p:nvGrpSpPr>
            <p:cNvPr id="132" name="Group 10"/>
            <p:cNvGrpSpPr/>
            <p:nvPr/>
          </p:nvGrpSpPr>
          <p:grpSpPr>
            <a:xfrm>
              <a:off x="0" y="5351400"/>
              <a:ext cx="10080000" cy="454680"/>
              <a:chOff x="0" y="5351400"/>
              <a:chExt cx="10080000" cy="454680"/>
            </a:xfrm>
          </p:grpSpPr>
          <p:sp>
            <p:nvSpPr>
              <p:cNvPr id="133" name="CustomShape 11"/>
              <p:cNvSpPr/>
              <p:nvPr/>
            </p:nvSpPr>
            <p:spPr>
              <a:xfrm>
                <a:off x="0" y="5351400"/>
                <a:ext cx="95580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06.07.2019</a:t>
                </a:r>
                <a:endParaRPr lang="de-DE" sz="1200" b="0" strike="noStrike" spc="-1">
                  <a:latin typeface="Arial"/>
                </a:endParaRPr>
              </a:p>
            </p:txBody>
          </p:sp>
          <p:sp>
            <p:nvSpPr>
              <p:cNvPr id="134" name="CustomShape 12"/>
              <p:cNvSpPr/>
              <p:nvPr/>
            </p:nvSpPr>
            <p:spPr>
              <a:xfrm>
                <a:off x="7994880" y="5351400"/>
                <a:ext cx="208512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200" b="1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Georg Siebert </a:t>
                </a:r>
                <a:r>
                  <a:rPr lang="de-DE" sz="1200" b="0" strike="noStrike" spc="-1">
                    <a:solidFill>
                      <a:srgbClr val="FFFFFF"/>
                    </a:solidFill>
                    <a:latin typeface="Roboto Thin"/>
                    <a:ea typeface="Roboto Thin"/>
                  </a:rPr>
                  <a:t>/ Juri Lozowoj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135" name="CustomShape 13"/>
            <p:cNvSpPr/>
            <p:nvPr/>
          </p:nvSpPr>
          <p:spPr>
            <a:xfrm>
              <a:off x="4896000" y="5351400"/>
              <a:ext cx="369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fld id="{CACC16AA-41EB-457C-83AE-2C47ECAB12B6}" type="slidenum">
                <a:rPr lang="de-DE" sz="12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9</a:t>
              </a:fld>
              <a:endParaRPr lang="de-DE" sz="1200" b="0" strike="noStrike" spc="-1">
                <a:latin typeface="Arial"/>
              </a:endParaRPr>
            </a:p>
          </p:txBody>
        </p:sp>
      </p:grpSp>
      <p:pic>
        <p:nvPicPr>
          <p:cNvPr id="3" name="Grafik 2" descr="Ein Bild, das Monitor, Screenshot enthält.&#10;&#10;Automatisch generierte Beschreibung">
            <a:extLst>
              <a:ext uri="{FF2B5EF4-FFF2-40B4-BE49-F238E27FC236}">
                <a16:creationId xmlns:a16="http://schemas.microsoft.com/office/drawing/2014/main" id="{8BE1F982-53F2-4FF1-AA4E-2CCD1E362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213" y="1858003"/>
            <a:ext cx="4048133" cy="285007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329FA4D-BF5B-4BA3-A1EB-741868F82C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68" y="1858003"/>
            <a:ext cx="4954815" cy="284827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1004</Words>
  <Application>Microsoft Office PowerPoint</Application>
  <PresentationFormat>Benutzerdefiniert</PresentationFormat>
  <Paragraphs>351</Paragraphs>
  <Slides>38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8" baseType="lpstr">
      <vt:lpstr>Arial</vt:lpstr>
      <vt:lpstr>DejaVu Sans</vt:lpstr>
      <vt:lpstr>Roboto</vt:lpstr>
      <vt:lpstr>Roboto Black</vt:lpstr>
      <vt:lpstr>Roboto Light</vt:lpstr>
      <vt:lpstr>Roboto Thin</vt:lpstr>
      <vt:lpstr>Symbol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>Georg Siebert</cp:lastModifiedBy>
  <cp:revision>179</cp:revision>
  <dcterms:created xsi:type="dcterms:W3CDTF">2019-06-02T16:58:13Z</dcterms:created>
  <dcterms:modified xsi:type="dcterms:W3CDTF">2019-07-07T20:57:34Z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35</vt:i4>
  </property>
</Properties>
</file>