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9"/>
  </p:notesMasterIdLst>
  <p:sldIdLst>
    <p:sldId id="258" r:id="rId2"/>
    <p:sldId id="289" r:id="rId3"/>
    <p:sldId id="287" r:id="rId4"/>
    <p:sldId id="259" r:id="rId5"/>
    <p:sldId id="261" r:id="rId6"/>
    <p:sldId id="263" r:id="rId7"/>
    <p:sldId id="264" r:id="rId8"/>
    <p:sldId id="265" r:id="rId9"/>
    <p:sldId id="278" r:id="rId10"/>
    <p:sldId id="266" r:id="rId11"/>
    <p:sldId id="267" r:id="rId12"/>
    <p:sldId id="268" r:id="rId13"/>
    <p:sldId id="269" r:id="rId14"/>
    <p:sldId id="281" r:id="rId15"/>
    <p:sldId id="270" r:id="rId16"/>
    <p:sldId id="282" r:id="rId17"/>
    <p:sldId id="272" r:id="rId18"/>
    <p:sldId id="279" r:id="rId19"/>
    <p:sldId id="283" r:id="rId20"/>
    <p:sldId id="273" r:id="rId21"/>
    <p:sldId id="274" r:id="rId22"/>
    <p:sldId id="275" r:id="rId23"/>
    <p:sldId id="276" r:id="rId24"/>
    <p:sldId id="285" r:id="rId25"/>
    <p:sldId id="284" r:id="rId26"/>
    <p:sldId id="286"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5A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13" autoAdjust="0"/>
    <p:restoredTop sz="94238" autoAdjust="0"/>
  </p:normalViewPr>
  <p:slideViewPr>
    <p:cSldViewPr snapToGrid="0">
      <p:cViewPr varScale="1">
        <p:scale>
          <a:sx n="72" d="100"/>
          <a:sy n="72" d="100"/>
        </p:scale>
        <p:origin x="138" y="60"/>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E35A42-EABE-4628-B5AA-43987FBB3911}" type="datetimeFigureOut">
              <a:rPr lang="en-US" smtClean="0"/>
              <a:t>4/14/2023</a:t>
            </a:fld>
            <a:endParaRPr lang="en-US"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40622-5D28-447C-A8E5-2BD7AB756BAA}" type="slidenum">
              <a:rPr lang="en-US" smtClean="0"/>
              <a:t>‹Nr.›</a:t>
            </a:fld>
            <a:endParaRPr lang="en-US" dirty="0"/>
          </a:p>
        </p:txBody>
      </p:sp>
    </p:spTree>
    <p:extLst>
      <p:ext uri="{BB962C8B-B14F-4D97-AF65-F5344CB8AC3E}">
        <p14:creationId xmlns:p14="http://schemas.microsoft.com/office/powerpoint/2010/main" val="2285253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0-100.io/glossar/protokoll"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0-100.io/glossar/block" TargetMode="External"/><Relationship Id="rId4" Type="http://schemas.openxmlformats.org/officeDocument/2006/relationships/hyperlink" Target="https://0-100.io/glossar/ledge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Sehr geehrte Damen und Herren,</a:t>
            </a:r>
          </a:p>
          <a:p>
            <a:endParaRPr lang="de-DE" dirty="0"/>
          </a:p>
          <a:p>
            <a:r>
              <a:rPr lang="de-DE" dirty="0"/>
              <a:t>herzlich willkommen zu meiner Präsentation über die </a:t>
            </a:r>
            <a:r>
              <a:rPr lang="de-DE" dirty="0" err="1"/>
              <a:t>PoW</a:t>
            </a:r>
            <a:r>
              <a:rPr lang="de-DE" dirty="0"/>
              <a:t>-Technologie in der Blockchain. Heute werde ich Ihnen einen Einblick in die Funktionsweise dieser Technologie geben und wie sie dazu beiträgt, die Integrität </a:t>
            </a:r>
          </a:p>
          <a:p>
            <a:r>
              <a:rPr lang="de-DE" dirty="0"/>
              <a:t>und Sicherheit von Blockchain-Transaktionen zu gewährleisten.</a:t>
            </a:r>
          </a:p>
        </p:txBody>
      </p:sp>
      <p:sp>
        <p:nvSpPr>
          <p:cNvPr id="4" name="Foliennummernplatzhalter 3"/>
          <p:cNvSpPr>
            <a:spLocks noGrp="1"/>
          </p:cNvSpPr>
          <p:nvPr>
            <p:ph type="sldNum" sz="quarter" idx="5"/>
          </p:nvPr>
        </p:nvSpPr>
        <p:spPr/>
        <p:txBody>
          <a:bodyPr/>
          <a:lstStyle/>
          <a:p>
            <a:fld id="{B0E40622-5D28-447C-A8E5-2BD7AB756BAA}" type="slidenum">
              <a:rPr lang="en-US" smtClean="0"/>
              <a:t>1</a:t>
            </a:fld>
            <a:endParaRPr lang="en-US" dirty="0"/>
          </a:p>
        </p:txBody>
      </p:sp>
    </p:spTree>
    <p:extLst>
      <p:ext uri="{BB962C8B-B14F-4D97-AF65-F5344CB8AC3E}">
        <p14:creationId xmlns:p14="http://schemas.microsoft.com/office/powerpoint/2010/main" val="3285376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1500"/>
              </a:spcAft>
            </a:pPr>
            <a:r>
              <a:rPr lang="de-DE" sz="1200" dirty="0">
                <a:solidFill>
                  <a:srgbClr val="374151"/>
                </a:solidFill>
                <a:effectLst/>
                <a:latin typeface="Segoe UI" panose="020B0502040204020203" pitchFamily="34" charset="0"/>
                <a:ea typeface="Times New Roman" panose="02020603050405020304" pitchFamily="18" charset="0"/>
              </a:rPr>
              <a:t>Jetzt werde ich über Proof-</a:t>
            </a:r>
            <a:r>
              <a:rPr lang="de-DE" sz="1200" dirty="0" err="1">
                <a:solidFill>
                  <a:srgbClr val="374151"/>
                </a:solidFill>
                <a:effectLst/>
                <a:latin typeface="Segoe UI" panose="020B0502040204020203" pitchFamily="34" charset="0"/>
                <a:ea typeface="Times New Roman" panose="02020603050405020304" pitchFamily="18" charset="0"/>
              </a:rPr>
              <a:t>of</a:t>
            </a:r>
            <a:r>
              <a:rPr lang="de-DE" sz="1200" dirty="0">
                <a:solidFill>
                  <a:srgbClr val="374151"/>
                </a:solidFill>
                <a:effectLst/>
                <a:latin typeface="Segoe UI" panose="020B0502040204020203" pitchFamily="34" charset="0"/>
                <a:ea typeface="Times New Roman" panose="02020603050405020304" pitchFamily="18" charset="0"/>
              </a:rPr>
              <a:t>-Work Algorithmus sprechen. Ein zentraler Bestandteil dieses Algorithmus ist die </a:t>
            </a:r>
            <a:r>
              <a:rPr lang="de-DE" sz="1200" dirty="0" err="1">
                <a:solidFill>
                  <a:srgbClr val="374151"/>
                </a:solidFill>
                <a:effectLst/>
                <a:latin typeface="Segoe UI" panose="020B0502040204020203" pitchFamily="34" charset="0"/>
                <a:ea typeface="Times New Roman" panose="02020603050405020304" pitchFamily="18" charset="0"/>
              </a:rPr>
              <a:t>Nonce</a:t>
            </a:r>
            <a:r>
              <a:rPr lang="de-DE" sz="1200" dirty="0">
                <a:solidFill>
                  <a:srgbClr val="374151"/>
                </a:solidFill>
                <a:effectLst/>
                <a:latin typeface="Segoe UI" panose="020B0502040204020203" pitchFamily="34" charset="0"/>
                <a:ea typeface="Times New Roman" panose="02020603050405020304" pitchFamily="18" charset="0"/>
              </a:rPr>
              <a:t>-Findung.</a:t>
            </a:r>
            <a:endParaRPr lang="de-DE" sz="12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200" dirty="0">
                <a:solidFill>
                  <a:srgbClr val="374151"/>
                </a:solidFill>
                <a:effectLst/>
                <a:latin typeface="Segoe UI" panose="020B0502040204020203" pitchFamily="34" charset="0"/>
                <a:ea typeface="Times New Roman" panose="02020603050405020304" pitchFamily="18" charset="0"/>
              </a:rPr>
              <a:t>Der Algorithmus beginnt mit einer </a:t>
            </a:r>
            <a:r>
              <a:rPr lang="de-DE" sz="1200" dirty="0" err="1">
                <a:solidFill>
                  <a:srgbClr val="374151"/>
                </a:solidFill>
                <a:effectLst/>
                <a:latin typeface="Segoe UI" panose="020B0502040204020203" pitchFamily="34" charset="0"/>
                <a:ea typeface="Times New Roman" panose="02020603050405020304" pitchFamily="18" charset="0"/>
              </a:rPr>
              <a:t>Ausgangsnonce</a:t>
            </a:r>
            <a:r>
              <a:rPr lang="de-DE" sz="1200" dirty="0">
                <a:solidFill>
                  <a:srgbClr val="374151"/>
                </a:solidFill>
                <a:effectLst/>
                <a:latin typeface="Segoe UI" panose="020B0502040204020203" pitchFamily="34" charset="0"/>
                <a:ea typeface="Times New Roman" panose="02020603050405020304" pitchFamily="18" charset="0"/>
              </a:rPr>
              <a:t> von Null. In Schritt 3 wird ein Hash-Wert berechnet, indem die Blockdaten zusammen mit der aktuellen </a:t>
            </a:r>
            <a:r>
              <a:rPr lang="de-DE" sz="1200" dirty="0" err="1">
                <a:solidFill>
                  <a:srgbClr val="374151"/>
                </a:solidFill>
                <a:effectLst/>
                <a:latin typeface="Segoe UI" panose="020B0502040204020203" pitchFamily="34" charset="0"/>
                <a:ea typeface="Times New Roman" panose="02020603050405020304" pitchFamily="18" charset="0"/>
              </a:rPr>
              <a:t>Nonce</a:t>
            </a:r>
            <a:r>
              <a:rPr lang="de-DE" sz="1200" dirty="0">
                <a:solidFill>
                  <a:srgbClr val="374151"/>
                </a:solidFill>
                <a:effectLst/>
                <a:latin typeface="Segoe UI" panose="020B0502040204020203" pitchFamily="34" charset="0"/>
                <a:ea typeface="Times New Roman" panose="02020603050405020304" pitchFamily="18" charset="0"/>
              </a:rPr>
              <a:t> als Eingabe verwendet werden. Dann wird überprüft, ob der Hash-Wert das Schwierigkeitsniveau erfüllt, das vom Netzwerk festgelegt wurde.</a:t>
            </a:r>
            <a:endParaRPr lang="de-DE" sz="12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200" dirty="0">
                <a:solidFill>
                  <a:srgbClr val="374151"/>
                </a:solidFill>
                <a:effectLst/>
                <a:latin typeface="Segoe UI" panose="020B0502040204020203" pitchFamily="34" charset="0"/>
                <a:ea typeface="Times New Roman" panose="02020603050405020304" pitchFamily="18" charset="0"/>
              </a:rPr>
              <a:t>Wenn der Hash-Wert die Anforderungen erfüllt, wird die </a:t>
            </a:r>
            <a:r>
              <a:rPr lang="de-DE" sz="1200" dirty="0" err="1">
                <a:solidFill>
                  <a:srgbClr val="374151"/>
                </a:solidFill>
                <a:effectLst/>
                <a:latin typeface="Segoe UI" panose="020B0502040204020203" pitchFamily="34" charset="0"/>
                <a:ea typeface="Times New Roman" panose="02020603050405020304" pitchFamily="18" charset="0"/>
              </a:rPr>
              <a:t>Nonce</a:t>
            </a:r>
            <a:r>
              <a:rPr lang="de-DE" sz="1200" dirty="0">
                <a:solidFill>
                  <a:srgbClr val="374151"/>
                </a:solidFill>
                <a:effectLst/>
                <a:latin typeface="Segoe UI" panose="020B0502040204020203" pitchFamily="34" charset="0"/>
                <a:ea typeface="Times New Roman" panose="02020603050405020304" pitchFamily="18" charset="0"/>
              </a:rPr>
              <a:t> zurückgegeben und der Block wird als gültig angesehen. Andernfalls wird die </a:t>
            </a:r>
            <a:r>
              <a:rPr lang="de-DE" sz="1200" dirty="0" err="1">
                <a:solidFill>
                  <a:srgbClr val="374151"/>
                </a:solidFill>
                <a:effectLst/>
                <a:latin typeface="Segoe UI" panose="020B0502040204020203" pitchFamily="34" charset="0"/>
                <a:ea typeface="Times New Roman" panose="02020603050405020304" pitchFamily="18" charset="0"/>
              </a:rPr>
              <a:t>Nonce</a:t>
            </a:r>
            <a:r>
              <a:rPr lang="de-DE" sz="1200" dirty="0">
                <a:solidFill>
                  <a:srgbClr val="374151"/>
                </a:solidFill>
                <a:effectLst/>
                <a:latin typeface="Segoe UI" panose="020B0502040204020203" pitchFamily="34" charset="0"/>
                <a:ea typeface="Times New Roman" panose="02020603050405020304" pitchFamily="18" charset="0"/>
              </a:rPr>
              <a:t> inkrementiert und der Algorithmus beginnt von vorne. Dies wird so lange fortgesetzt, bis ein gültiger Hash-Wert gefunden wird.</a:t>
            </a:r>
            <a:endParaRPr lang="de-DE" sz="12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200" dirty="0">
                <a:solidFill>
                  <a:srgbClr val="374151"/>
                </a:solidFill>
                <a:effectLst/>
                <a:latin typeface="Segoe UI" panose="020B0502040204020203" pitchFamily="34" charset="0"/>
                <a:ea typeface="Times New Roman" panose="02020603050405020304" pitchFamily="18" charset="0"/>
              </a:rPr>
              <a:t>Dieser Algorithmus ist ein wichtiger Teil des Proof-</a:t>
            </a:r>
            <a:r>
              <a:rPr lang="de-DE" sz="1200" dirty="0" err="1">
                <a:solidFill>
                  <a:srgbClr val="374151"/>
                </a:solidFill>
                <a:effectLst/>
                <a:latin typeface="Segoe UI" panose="020B0502040204020203" pitchFamily="34" charset="0"/>
                <a:ea typeface="Times New Roman" panose="02020603050405020304" pitchFamily="18" charset="0"/>
              </a:rPr>
              <a:t>of</a:t>
            </a:r>
            <a:r>
              <a:rPr lang="de-DE" sz="1200" dirty="0">
                <a:solidFill>
                  <a:srgbClr val="374151"/>
                </a:solidFill>
                <a:effectLst/>
                <a:latin typeface="Segoe UI" panose="020B0502040204020203" pitchFamily="34" charset="0"/>
                <a:ea typeface="Times New Roman" panose="02020603050405020304" pitchFamily="18" charset="0"/>
              </a:rPr>
              <a:t>-Work-Mechanismus, da er sicherstellt, dass die Miner eine erhebliche Menge an Arbeit leisten müssen, um einen gültigen Block hinzuzufügen.</a:t>
            </a:r>
            <a:endParaRPr lang="de-DE" sz="1200" dirty="0">
              <a:effectLst/>
              <a:latin typeface="Times New Roman" panose="02020603050405020304" pitchFamily="18" charset="0"/>
              <a:ea typeface="Times New Roman" panose="02020603050405020304" pitchFamily="18" charset="0"/>
            </a:endParaRPr>
          </a:p>
          <a:p>
            <a:endParaRPr lang="de-DE" dirty="0"/>
          </a:p>
          <a:p>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11</a:t>
            </a:fld>
            <a:endParaRPr lang="en-US" dirty="0"/>
          </a:p>
        </p:txBody>
      </p:sp>
    </p:spTree>
    <p:extLst>
      <p:ext uri="{BB962C8B-B14F-4D97-AF65-F5344CB8AC3E}">
        <p14:creationId xmlns:p14="http://schemas.microsoft.com/office/powerpoint/2010/main" val="30641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Hinzu kommt, die Vorteile und Nachteile von </a:t>
            </a:r>
            <a:r>
              <a:rPr lang="de-DE" sz="1800" dirty="0" err="1">
                <a:solidFill>
                  <a:srgbClr val="374151"/>
                </a:solidFill>
                <a:effectLst/>
                <a:latin typeface="Segoe UI" panose="020B0502040204020203" pitchFamily="34" charset="0"/>
                <a:ea typeface="Times New Roman" panose="02020603050405020304" pitchFamily="18" charset="0"/>
              </a:rPr>
              <a:t>PoW</a:t>
            </a:r>
            <a:r>
              <a:rPr lang="de-DE" sz="1800" dirty="0">
                <a:solidFill>
                  <a:srgbClr val="374151"/>
                </a:solidFill>
                <a:effectLst/>
                <a:latin typeface="Segoe UI" panose="020B0502040204020203" pitchFamily="34" charset="0"/>
                <a:ea typeface="Times New Roman" panose="02020603050405020304" pitchFamily="18" charset="0"/>
              </a:rPr>
              <a:t> : </a:t>
            </a:r>
            <a:r>
              <a:rPr lang="de-DE" sz="1800" dirty="0" err="1">
                <a:solidFill>
                  <a:srgbClr val="374151"/>
                </a:solidFill>
                <a:effectLst/>
                <a:latin typeface="Segoe UI" panose="020B0502040204020203" pitchFamily="34" charset="0"/>
                <a:ea typeface="Times New Roman" panose="02020603050405020304" pitchFamily="18" charset="0"/>
              </a:rPr>
              <a:t>read</a:t>
            </a:r>
            <a:r>
              <a:rPr lang="de-DE" sz="1800" dirty="0">
                <a:solidFill>
                  <a:srgbClr val="374151"/>
                </a:solidFill>
                <a:effectLst/>
                <a:latin typeface="Segoe UI" panose="020B0502040204020203" pitchFamily="34" charset="0"/>
                <a:ea typeface="Times New Roman" panose="02020603050405020304" pitchFamily="18" charset="0"/>
              </a:rPr>
              <a:t> </a:t>
            </a:r>
            <a:r>
              <a:rPr lang="de-DE" sz="1800" dirty="0" err="1">
                <a:solidFill>
                  <a:srgbClr val="374151"/>
                </a:solidFill>
                <a:effectLst/>
                <a:latin typeface="Segoe UI" panose="020B0502040204020203" pitchFamily="34" charset="0"/>
                <a:ea typeface="Times New Roman" panose="02020603050405020304" pitchFamily="18" charset="0"/>
              </a:rPr>
              <a:t>them</a:t>
            </a:r>
            <a:r>
              <a:rPr lang="de-DE" sz="1800" dirty="0">
                <a:solidFill>
                  <a:srgbClr val="374151"/>
                </a:solidFill>
                <a:effectLst/>
                <a:latin typeface="Segoe UI" panose="020B0502040204020203" pitchFamily="34" charset="0"/>
                <a:ea typeface="Times New Roman" panose="02020603050405020304" pitchFamily="18" charset="0"/>
              </a:rPr>
              <a:t>.</a:t>
            </a: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Beginnen wir mit der Sicherheit. Kryptowährungen sind in der Regel sehr sicher, da sie auf einer dezentralisierten Technologie basieren. Jeder Block enthält eine kryptografische Prüfsumme, die sicherstellt, dass keine Transaktionen manipuliert oder gelöscht werden können. </a:t>
            </a: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Ein weiterer wichtiger Aspekt, sind die hohen Energiekosten, die mit dem Mining von Kryptowährungen verbunden sind. Es ist wichtig zu verstehen, dass das Mining von Kryptowährungen ein energieintensiver Prozess ist, da viele Rechenleistungen benötigt werden, um die mathematischen Probleme zu lösen, die für das Mining erforderlich sind. </a:t>
            </a: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Eine gute Anreizstruktur ist ein weiterer wichtiger Aspekt von Kryptowährungen. Durch das Mining von Kryptowährungen können Miner belohnt werden, was dazu beiträgt, dass das Netzwerk reibungslos funktioniert.</a:t>
            </a:r>
          </a:p>
          <a:p>
            <a:pPr marL="0" marR="0">
              <a:spcBef>
                <a:spcPts val="1500"/>
              </a:spcBef>
              <a:spcAft>
                <a:spcPts val="1500"/>
              </a:spcAft>
            </a:pP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Die langsame Transaktionsgeschwindigkeit ist ein weiterer Faktor, der oft diskutiert wird. Einige Kryptowährungen haben aufgrund der Art und Weise, wie sie entwickelt wurden, längere Transaktionszeiten als andere. </a:t>
            </a:r>
          </a:p>
          <a:p>
            <a:pPr marL="0" marR="0">
              <a:spcBef>
                <a:spcPts val="1500"/>
              </a:spcBef>
              <a:spcAft>
                <a:spcPts val="1500"/>
              </a:spcAft>
            </a:pP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Ein weiterer wichtiger Faktor ist die breite Akzeptanz von Kryptowährungen. Eine breitere Akzeptanz würde dazu beitragen, dass mehr Menschen Kryptowährungen nutzen und somit einen größeren Nutzen aus ihnen ziehen können. Viele Länder und Unternehmen haben bereits begonnen, Kryptowährungen zu akzeptieren, und es ist zu erwarten, dass dies in Zukunft weiter zunehmen wird.</a:t>
            </a:r>
          </a:p>
          <a:p>
            <a:pPr marL="0" marR="0">
              <a:spcBef>
                <a:spcPts val="1500"/>
              </a:spcBef>
              <a:spcAft>
                <a:spcPts val="1500"/>
              </a:spcAft>
            </a:pP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0"/>
              </a:spcAft>
            </a:pPr>
            <a:r>
              <a:rPr lang="de-DE" sz="1800" dirty="0">
                <a:solidFill>
                  <a:srgbClr val="374151"/>
                </a:solidFill>
                <a:effectLst/>
                <a:latin typeface="Segoe UI" panose="020B0502040204020203" pitchFamily="34" charset="0"/>
                <a:ea typeface="Times New Roman" panose="02020603050405020304" pitchFamily="18" charset="0"/>
              </a:rPr>
              <a:t>Eine mögliche Zentralisierung von Mining-Pools ist ein weiterer wichtiger Aspekt, der diskutiert werden sollte. Wenn ein Mining-Pool zu groß wird, besteht die Gefahr, dass er zu viel Kontrolle über das Netzwerk hat, was zu einer Zentralisierung führen kann.</a:t>
            </a:r>
          </a:p>
          <a:p>
            <a:pPr marL="0" marR="0">
              <a:spcBef>
                <a:spcPts val="1500"/>
              </a:spcBef>
              <a:spcAft>
                <a:spcPts val="0"/>
              </a:spcAft>
            </a:pPr>
            <a:endParaRPr lang="de-DE" dirty="0"/>
          </a:p>
          <a:p>
            <a:pPr marL="0" marR="0">
              <a:spcBef>
                <a:spcPts val="1500"/>
              </a:spcBef>
              <a:spcAft>
                <a:spcPts val="0"/>
              </a:spcAft>
            </a:pPr>
            <a:r>
              <a:rPr lang="de-DE" dirty="0" err="1"/>
              <a:t>Only</a:t>
            </a:r>
            <a:r>
              <a:rPr lang="de-DE" dirty="0"/>
              <a:t> </a:t>
            </a:r>
            <a:r>
              <a:rPr lang="de-DE" dirty="0" err="1"/>
              <a:t>if</a:t>
            </a:r>
            <a:r>
              <a:rPr lang="de-DE" dirty="0"/>
              <a:t> </a:t>
            </a:r>
            <a:r>
              <a:rPr lang="de-DE" dirty="0" err="1"/>
              <a:t>asked</a:t>
            </a:r>
            <a:endParaRPr lang="de-DE" dirty="0"/>
          </a:p>
          <a:p>
            <a:pPr marL="0" marR="0">
              <a:spcBef>
                <a:spcPts val="1500"/>
              </a:spcBef>
              <a:spcAft>
                <a:spcPts val="0"/>
              </a:spcAft>
            </a:pPr>
            <a:endParaRPr lang="de-DE" dirty="0"/>
          </a:p>
          <a:p>
            <a:pPr algn="l"/>
            <a:r>
              <a:rPr lang="de-DE" sz="1800" b="0" i="0" u="none" strike="noStrike" baseline="0" dirty="0">
                <a:latin typeface="LMRoman10-Regular"/>
              </a:rPr>
              <a:t>Ein Mining-Pool ist eine Gruppe von </a:t>
            </a:r>
            <a:r>
              <a:rPr lang="de-DE" sz="1800" b="0" i="0" u="none" strike="noStrike" baseline="0" dirty="0" err="1">
                <a:latin typeface="LMRoman10-Regular"/>
              </a:rPr>
              <a:t>Minern</a:t>
            </a:r>
            <a:r>
              <a:rPr lang="de-DE" sz="1800" b="0" i="0" u="none" strike="noStrike" baseline="0" dirty="0">
                <a:latin typeface="LMRoman10-Regular"/>
              </a:rPr>
              <a:t>, die ihre Hardware kombinieren, um ihre Chancen auf Belohnungen durch den Prozess des </a:t>
            </a:r>
            <a:r>
              <a:rPr lang="de-DE" sz="1800" b="0" i="0" u="none" strike="noStrike" baseline="0" dirty="0" err="1">
                <a:latin typeface="LMRoman10-Regular"/>
              </a:rPr>
              <a:t>Minings</a:t>
            </a:r>
            <a:r>
              <a:rPr lang="de-DE" sz="1800" b="0" i="0" u="none" strike="noStrike" baseline="0" dirty="0">
                <a:latin typeface="LMRoman10-Regular"/>
              </a:rPr>
              <a:t> von Kryptowährungen zu erhöhen, die auf dem Proof-</a:t>
            </a:r>
            <a:r>
              <a:rPr lang="de-DE" sz="1800" b="0" i="0" u="none" strike="noStrike" baseline="0" dirty="0" err="1">
                <a:latin typeface="LMRoman10-Regular"/>
              </a:rPr>
              <a:t>of</a:t>
            </a:r>
            <a:r>
              <a:rPr lang="de-DE" sz="1800" b="0" i="0" u="none" strike="noStrike" baseline="0" dirty="0">
                <a:latin typeface="LMRoman10-Regular"/>
              </a:rPr>
              <a:t>-Work (</a:t>
            </a:r>
            <a:r>
              <a:rPr lang="de-DE" sz="1800" b="0" i="0" u="none" strike="noStrike" baseline="0" dirty="0" err="1">
                <a:latin typeface="LMRoman10-Regular"/>
              </a:rPr>
              <a:t>PoW</a:t>
            </a:r>
            <a:r>
              <a:rPr lang="de-DE" sz="1800" b="0" i="0" u="none" strike="noStrike" baseline="0" dirty="0">
                <a:latin typeface="LMRoman10-Regular"/>
              </a:rPr>
              <a:t>)-Konsensmechanismus basieren. </a:t>
            </a:r>
          </a:p>
          <a:p>
            <a:pPr algn="l"/>
            <a:endParaRPr lang="de-DE" dirty="0"/>
          </a:p>
          <a:p>
            <a:pPr marL="0" marR="0">
              <a:spcBef>
                <a:spcPts val="1500"/>
              </a:spcBef>
              <a:spcAft>
                <a:spcPts val="0"/>
              </a:spcAft>
            </a:pPr>
            <a:r>
              <a:rPr lang="de-DE" b="0" i="0" dirty="0">
                <a:solidFill>
                  <a:srgbClr val="374151"/>
                </a:solidFill>
                <a:effectLst/>
                <a:latin typeface="Söhne"/>
              </a:rPr>
              <a:t>Die verteilte Konsensfindung ist ein Prozess, bei dem eine Gruppe von dezentralisierten Teilnehmern zusammenarbeiten, um eine gemeinsame Entscheidung zu treffen. Dieser Prozess wird oft in dezentralisierten Systemen wie Blockchain-Netzwerken eingesetzt, um sicherzustellen, dass alle Teilnehmer die gleiche Version der Wahrheit haben und keine zentrale Autorität benötigt wird.</a:t>
            </a:r>
          </a:p>
          <a:p>
            <a:pPr marL="0" marR="0">
              <a:spcBef>
                <a:spcPts val="1500"/>
              </a:spcBef>
              <a:spcAft>
                <a:spcPts val="0"/>
              </a:spcAft>
            </a:pPr>
            <a:endParaRPr lang="de-DE" b="0" i="0" dirty="0">
              <a:solidFill>
                <a:srgbClr val="374151"/>
              </a:solidFill>
              <a:effectLst/>
              <a:latin typeface="Söhne"/>
            </a:endParaRPr>
          </a:p>
          <a:p>
            <a:pPr marL="0" marR="0">
              <a:spcBef>
                <a:spcPts val="1500"/>
              </a:spcBef>
              <a:spcAft>
                <a:spcPts val="0"/>
              </a:spcAft>
            </a:pPr>
            <a:r>
              <a:rPr lang="de-DE" b="0" i="0" dirty="0">
                <a:solidFill>
                  <a:srgbClr val="374151"/>
                </a:solidFill>
                <a:effectLst/>
                <a:latin typeface="Söhne"/>
              </a:rPr>
              <a:t>Die Hardwareanforderungen für verteilte Konsensfindung können hoch sein, da jedes Netzwerkmitglied möglicherweise eine eigene Kopie der Datenbank benötigt. Dies kann zu hohen Speicheranforderungen führen. Zudem kann die Verarbeitung von Transaktionen und die Aufrechterhaltung der Kommunikation zwischen den Teilnehmern viel Rechenleistung und Bandbreite erfordern.</a:t>
            </a:r>
          </a:p>
          <a:p>
            <a:pPr marL="0" marR="0">
              <a:spcBef>
                <a:spcPts val="1500"/>
              </a:spcBef>
              <a:spcAft>
                <a:spcPts val="0"/>
              </a:spcAft>
            </a:pPr>
            <a:endParaRPr lang="de-DE" b="0" i="0" dirty="0">
              <a:solidFill>
                <a:srgbClr val="374151"/>
              </a:solidFill>
              <a:effectLst/>
              <a:latin typeface="Söhne"/>
            </a:endParaRPr>
          </a:p>
          <a:p>
            <a:pPr marL="0" marR="0">
              <a:spcBef>
                <a:spcPts val="1500"/>
              </a:spcBef>
              <a:spcAft>
                <a:spcPts val="0"/>
              </a:spcAft>
            </a:pPr>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12</a:t>
            </a:fld>
            <a:endParaRPr lang="en-US" dirty="0"/>
          </a:p>
        </p:txBody>
      </p:sp>
    </p:spTree>
    <p:extLst>
      <p:ext uri="{BB962C8B-B14F-4D97-AF65-F5344CB8AC3E}">
        <p14:creationId xmlns:p14="http://schemas.microsoft.com/office/powerpoint/2010/main" val="1726349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Schwierigkeit ist ein relevanter Aspekt bei Bitcoin, da es darum geht, die gewünschte Hash-Ausgabe zu finden. Je mehr Nullen am Anfang des Hash-Strings gefordert werden, desto schwieriger wird es, die korrekte Ausgabe zu erzielen. Bei Bitcoin wird immer danach gefragt, wie viele Nullen die Ausgabe am Anfang des Hash-Strings haben soll.</a:t>
            </a:r>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13</a:t>
            </a:fld>
            <a:endParaRPr lang="en-US" dirty="0"/>
          </a:p>
        </p:txBody>
      </p:sp>
    </p:spTree>
    <p:extLst>
      <p:ext uri="{BB962C8B-B14F-4D97-AF65-F5344CB8AC3E}">
        <p14:creationId xmlns:p14="http://schemas.microsoft.com/office/powerpoint/2010/main" val="220872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Schwierigkeit beim Mining von Bitcoin wird immer so gewählt, dass im Schnitt alle zehn Minuten ein neuer Block gefunden werden soll. Dieser Benchmark wird alle zwei Wochen überprüft. Wenn in zwei Wochen der Richtwert von 2.016 Blöcken überschritten wurde, also mehr Blöcke als gewünscht gefunden wurden, ist die Schwierigkeit zu gering und wird nach oben korrigiert.</a:t>
            </a:r>
          </a:p>
          <a:p>
            <a:r>
              <a:rPr lang="de-DE" dirty="0"/>
              <a:t>Das Ziel dieser Schwierigkeitseinstellung ist es, eine konstante und stabile Blockproduktion zu gewährleisten und die Entdeckung von Blöcken in einem angemessenen Zeitrahmen zu gewährleisten.</a:t>
            </a:r>
          </a:p>
          <a:p>
            <a:r>
              <a:rPr lang="de-DE" dirty="0"/>
              <a:t>Insgesamt ist das Mining von Kryptowährungen ein Prozess, der viele Herausforderungen mit sich bringt. Die Schwierigkeit beim Finden der gewünschten Hash-Ausgabe und die ständige Anpassung der Schwierigkeitseinstellungen sind nur einige der Herausforderungen. Trotz dieser Herausforderungen bleibt das Mining von Kryptowährungen ein wichtiger Teil des Krypto-Ökosystems und ermöglicht es uns, diese Währungen sicher und zuverlässig zu nutzen.</a:t>
            </a:r>
          </a:p>
          <a:p>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14</a:t>
            </a:fld>
            <a:endParaRPr lang="en-US" dirty="0"/>
          </a:p>
        </p:txBody>
      </p:sp>
    </p:spTree>
    <p:extLst>
      <p:ext uri="{BB962C8B-B14F-4D97-AF65-F5344CB8AC3E}">
        <p14:creationId xmlns:p14="http://schemas.microsoft.com/office/powerpoint/2010/main" val="860975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Die Schwierigkeit des Proof-</a:t>
            </a:r>
            <a:r>
              <a:rPr lang="de-DE" sz="1800" dirty="0" err="1">
                <a:solidFill>
                  <a:srgbClr val="374151"/>
                </a:solidFill>
                <a:effectLst/>
                <a:latin typeface="Segoe UI" panose="020B0502040204020203" pitchFamily="34" charset="0"/>
                <a:ea typeface="Times New Roman" panose="02020603050405020304" pitchFamily="18" charset="0"/>
              </a:rPr>
              <a:t>of</a:t>
            </a:r>
            <a:r>
              <a:rPr lang="de-DE" sz="1800" dirty="0">
                <a:solidFill>
                  <a:srgbClr val="374151"/>
                </a:solidFill>
                <a:effectLst/>
                <a:latin typeface="Segoe UI" panose="020B0502040204020203" pitchFamily="34" charset="0"/>
                <a:ea typeface="Times New Roman" panose="02020603050405020304" pitchFamily="18" charset="0"/>
              </a:rPr>
              <a:t>-Work-Algorithmus wird verwendet, um sicherzustellen, dass die Blockerzeugungsrate stabil bleibt. Wenn viele Miner am Netzwerk beteiligt sind, werden Blöcke schneller erstellt, was zu einer Erhöhung der Blockerzeugungsrate führt. Wenn nur wenige Miner am Netzwerk teilnehmen, werden die Blöcke sehr langsam erstellt, was zu einer Abnahme der Blockerzeugungsrate führt. Um die Stabilität der Blockerzeugungsrate zu gewährleisten, wird eine Technologie zur Anpassung der Schwierigkeit verwendet, die als "</a:t>
            </a:r>
            <a:r>
              <a:rPr lang="de-DE" sz="1800" dirty="0" err="1">
                <a:solidFill>
                  <a:srgbClr val="374151"/>
                </a:solidFill>
                <a:effectLst/>
                <a:latin typeface="Segoe UI" panose="020B0502040204020203" pitchFamily="34" charset="0"/>
                <a:ea typeface="Times New Roman" panose="02020603050405020304" pitchFamily="18" charset="0"/>
              </a:rPr>
              <a:t>Difficulty</a:t>
            </a:r>
            <a:r>
              <a:rPr lang="de-DE" sz="1800" dirty="0">
                <a:solidFill>
                  <a:srgbClr val="374151"/>
                </a:solidFill>
                <a:effectLst/>
                <a:latin typeface="Segoe UI" panose="020B0502040204020203" pitchFamily="34" charset="0"/>
                <a:ea typeface="Times New Roman" panose="02020603050405020304" pitchFamily="18" charset="0"/>
              </a:rPr>
              <a:t> Adjustment </a:t>
            </a:r>
            <a:r>
              <a:rPr lang="de-DE" sz="1800" dirty="0" err="1">
                <a:solidFill>
                  <a:srgbClr val="374151"/>
                </a:solidFill>
                <a:effectLst/>
                <a:latin typeface="Segoe UI" panose="020B0502040204020203" pitchFamily="34" charset="0"/>
                <a:ea typeface="Times New Roman" panose="02020603050405020304" pitchFamily="18" charset="0"/>
              </a:rPr>
              <a:t>Algorithm</a:t>
            </a:r>
            <a:r>
              <a:rPr lang="de-DE" sz="1800" dirty="0">
                <a:solidFill>
                  <a:srgbClr val="374151"/>
                </a:solidFill>
                <a:effectLst/>
                <a:latin typeface="Segoe UI" panose="020B0502040204020203" pitchFamily="34" charset="0"/>
                <a:ea typeface="Times New Roman" panose="02020603050405020304" pitchFamily="18" charset="0"/>
              </a:rPr>
              <a:t>" bezeichnet wird.</a:t>
            </a:r>
          </a:p>
          <a:p>
            <a:pPr marL="0" marR="0">
              <a:spcBef>
                <a:spcPts val="1500"/>
              </a:spcBef>
              <a:spcAft>
                <a:spcPts val="1500"/>
              </a:spcAft>
            </a:pP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Eine zu niedrige Schwierigkeitseinstellung kann jedoch Instabilitäts-, Sicherheits- und wirtschaftliche Probleme verursachen. </a:t>
            </a:r>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15</a:t>
            </a:fld>
            <a:endParaRPr lang="en-US" dirty="0"/>
          </a:p>
        </p:txBody>
      </p:sp>
    </p:spTree>
    <p:extLst>
      <p:ext uri="{BB962C8B-B14F-4D97-AF65-F5344CB8AC3E}">
        <p14:creationId xmlns:p14="http://schemas.microsoft.com/office/powerpoint/2010/main" val="2495475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1500"/>
              </a:spcBef>
              <a:spcAft>
                <a:spcPts val="1500"/>
              </a:spcAft>
            </a:pPr>
            <a:r>
              <a:rPr lang="en-US" sz="1200" dirty="0">
                <a:solidFill>
                  <a:srgbClr val="374151"/>
                </a:solidFill>
                <a:effectLst/>
                <a:latin typeface="Segoe UI" panose="020B0502040204020203" pitchFamily="34" charset="0"/>
                <a:ea typeface="Times New Roman" panose="02020603050405020304" pitchFamily="18" charset="0"/>
              </a:rPr>
              <a:t>Wie </a:t>
            </a:r>
            <a:r>
              <a:rPr lang="en-US" sz="1200" dirty="0" err="1">
                <a:solidFill>
                  <a:srgbClr val="374151"/>
                </a:solidFill>
                <a:effectLst/>
                <a:latin typeface="Segoe UI" panose="020B0502040204020203" pitchFamily="34" charset="0"/>
                <a:ea typeface="Times New Roman" panose="02020603050405020304" pitchFamily="18" charset="0"/>
              </a:rPr>
              <a:t>funktioniert</a:t>
            </a:r>
            <a:r>
              <a:rPr lang="en-US" sz="1200" dirty="0">
                <a:solidFill>
                  <a:srgbClr val="374151"/>
                </a:solidFill>
                <a:effectLst/>
                <a:latin typeface="Segoe UI" panose="020B0502040204020203" pitchFamily="34" charset="0"/>
                <a:ea typeface="Times New Roman" panose="02020603050405020304" pitchFamily="18" charset="0"/>
              </a:rPr>
              <a:t> es ?. </a:t>
            </a:r>
            <a:r>
              <a:rPr lang="de-DE" sz="1200" dirty="0">
                <a:solidFill>
                  <a:srgbClr val="374151"/>
                </a:solidFill>
                <a:effectLst/>
                <a:latin typeface="Segoe UI" panose="020B0502040204020203" pitchFamily="34" charset="0"/>
                <a:ea typeface="Times New Roman" panose="02020603050405020304" pitchFamily="18" charset="0"/>
              </a:rPr>
              <a:t>Wenn Blöcke schnell generiert werden, kann dies zu einer Überlastung des Netzwerks und einer langsameren Verarbeitung von Transaktionen führen. Ein niedriger Schwierigkeitsgrad macht das Netzwerk anfällig für 51%-Angriffe. Wenn Blöcke schneller erzeugt werden, kann dies zu einem schnellen Drucken von Kryptowährungen führen, was den Wert der Kryptowährung verringern kann.</a:t>
            </a:r>
            <a:endParaRPr lang="de-DE" sz="12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200" dirty="0">
                <a:solidFill>
                  <a:srgbClr val="374151"/>
                </a:solidFill>
                <a:effectLst/>
                <a:latin typeface="Segoe UI" panose="020B0502040204020203" pitchFamily="34" charset="0"/>
                <a:ea typeface="Times New Roman" panose="02020603050405020304" pitchFamily="18" charset="0"/>
              </a:rPr>
              <a:t>Die </a:t>
            </a:r>
            <a:r>
              <a:rPr lang="de-DE" sz="1200" dirty="0" err="1">
                <a:solidFill>
                  <a:srgbClr val="374151"/>
                </a:solidFill>
                <a:effectLst/>
                <a:latin typeface="Segoe UI" panose="020B0502040204020203" pitchFamily="34" charset="0"/>
                <a:ea typeface="Times New Roman" panose="02020603050405020304" pitchFamily="18" charset="0"/>
              </a:rPr>
              <a:t>PoW</a:t>
            </a:r>
            <a:r>
              <a:rPr lang="de-DE" sz="1200" dirty="0">
                <a:solidFill>
                  <a:srgbClr val="374151"/>
                </a:solidFill>
                <a:effectLst/>
                <a:latin typeface="Segoe UI" panose="020B0502040204020203" pitchFamily="34" charset="0"/>
                <a:ea typeface="Times New Roman" panose="02020603050405020304" pitchFamily="18" charset="0"/>
              </a:rPr>
              <a:t>-Schwierigkeit und die Größe des Netzwerks haben einen erheblichen Einfluss auf die Sicherheit und Integrität der Blockchain. Eine angemessene </a:t>
            </a:r>
            <a:r>
              <a:rPr lang="de-DE" sz="1200" dirty="0" err="1">
                <a:solidFill>
                  <a:srgbClr val="374151"/>
                </a:solidFill>
                <a:effectLst/>
                <a:latin typeface="Segoe UI" panose="020B0502040204020203" pitchFamily="34" charset="0"/>
                <a:ea typeface="Times New Roman" panose="02020603050405020304" pitchFamily="18" charset="0"/>
              </a:rPr>
              <a:t>PoW</a:t>
            </a:r>
            <a:r>
              <a:rPr lang="de-DE" sz="1200" dirty="0">
                <a:solidFill>
                  <a:srgbClr val="374151"/>
                </a:solidFill>
                <a:effectLst/>
                <a:latin typeface="Segoe UI" panose="020B0502040204020203" pitchFamily="34" charset="0"/>
                <a:ea typeface="Times New Roman" panose="02020603050405020304" pitchFamily="18" charset="0"/>
              </a:rPr>
              <a:t>-Schwierigkeit hält das Netzwerk zu 51% sicher vor Angriffen, während ein größeres Netzwerk eine bessere Verteilung der Mining-Kapazität gewährleistet. Insgesamt tragen beide Faktoren zur Verbesserung der Sicherheit und Integrität von Blockchains bei.</a:t>
            </a:r>
            <a:endParaRPr lang="de-DE" sz="1200" dirty="0">
              <a:effectLst/>
              <a:latin typeface="Times New Roman" panose="02020603050405020304" pitchFamily="18" charset="0"/>
              <a:ea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16</a:t>
            </a:fld>
            <a:endParaRPr lang="en-US" dirty="0"/>
          </a:p>
        </p:txBody>
      </p:sp>
    </p:spTree>
    <p:extLst>
      <p:ext uri="{BB962C8B-B14F-4D97-AF65-F5344CB8AC3E}">
        <p14:creationId xmlns:p14="http://schemas.microsoft.com/office/powerpoint/2010/main" val="32604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 Eine </a:t>
            </a:r>
            <a:r>
              <a:rPr lang="de-DE" sz="1800" dirty="0" err="1">
                <a:solidFill>
                  <a:srgbClr val="374151"/>
                </a:solidFill>
                <a:effectLst/>
                <a:latin typeface="Segoe UI" panose="020B0502040204020203" pitchFamily="34" charset="0"/>
                <a:ea typeface="Times New Roman" panose="02020603050405020304" pitchFamily="18" charset="0"/>
              </a:rPr>
              <a:t>Sidechain</a:t>
            </a:r>
            <a:r>
              <a:rPr lang="de-DE" sz="1800" dirty="0">
                <a:solidFill>
                  <a:srgbClr val="374151"/>
                </a:solidFill>
                <a:effectLst/>
                <a:latin typeface="Segoe UI" panose="020B0502040204020203" pitchFamily="34" charset="0"/>
                <a:ea typeface="Times New Roman" panose="02020603050405020304" pitchFamily="18" charset="0"/>
              </a:rPr>
              <a:t> ist ein einzelnes Blockchain-Netzwerk, das über eine bidirektionale Verbindung mit einer anderen </a:t>
            </a:r>
            <a:r>
              <a:rPr lang="de-DE" sz="1800" dirty="0" err="1">
                <a:solidFill>
                  <a:srgbClr val="374151"/>
                </a:solidFill>
                <a:effectLst/>
                <a:latin typeface="Segoe UI" panose="020B0502040204020203" pitchFamily="34" charset="0"/>
                <a:ea typeface="Times New Roman" panose="02020603050405020304" pitchFamily="18" charset="0"/>
              </a:rPr>
              <a:t>Hauptblockchain</a:t>
            </a:r>
            <a:r>
              <a:rPr lang="de-DE" sz="1800" dirty="0">
                <a:solidFill>
                  <a:srgbClr val="374151"/>
                </a:solidFill>
                <a:effectLst/>
                <a:latin typeface="Segoe UI" panose="020B0502040204020203" pitchFamily="34" charset="0"/>
                <a:ea typeface="Times New Roman" panose="02020603050405020304" pitchFamily="18" charset="0"/>
              </a:rPr>
              <a:t> verbunden ist. Durch diese Verbindung kann die sekundäre Blockchain ihren eigenen Satz von Konsensprotokollen haben.</a:t>
            </a:r>
          </a:p>
          <a:p>
            <a:pPr algn="l"/>
            <a:r>
              <a:rPr lang="de-DE" b="0" i="0" dirty="0">
                <a:solidFill>
                  <a:srgbClr val="374151"/>
                </a:solidFill>
                <a:effectLst/>
                <a:latin typeface="Söhne"/>
              </a:rPr>
              <a:t>In der Regel bieten </a:t>
            </a:r>
            <a:r>
              <a:rPr lang="de-DE" b="0" i="0" dirty="0" err="1">
                <a:solidFill>
                  <a:srgbClr val="374151"/>
                </a:solidFill>
                <a:effectLst/>
                <a:latin typeface="Söhne"/>
              </a:rPr>
              <a:t>Sidechains</a:t>
            </a:r>
            <a:r>
              <a:rPr lang="de-DE" b="0" i="0" dirty="0">
                <a:solidFill>
                  <a:srgbClr val="374151"/>
                </a:solidFill>
                <a:effectLst/>
                <a:latin typeface="Söhne"/>
              </a:rPr>
              <a:t> nicht die gleiche Sicherheit wie ihre Haupt-Blockchain, da sie möglicherweise nicht über die gleiche Anzahl von validierenden Knoten verfügen oder von den gleichen Sicherheitsmechanismen geschützt werden. Allerdings hängt dies von der spezifischen Implementierung der </a:t>
            </a:r>
            <a:r>
              <a:rPr lang="de-DE" b="0" i="0" dirty="0" err="1">
                <a:solidFill>
                  <a:srgbClr val="374151"/>
                </a:solidFill>
                <a:effectLst/>
                <a:latin typeface="Söhne"/>
              </a:rPr>
              <a:t>Sidechain</a:t>
            </a:r>
            <a:r>
              <a:rPr lang="de-DE" b="0" i="0" dirty="0">
                <a:solidFill>
                  <a:srgbClr val="374151"/>
                </a:solidFill>
                <a:effectLst/>
                <a:latin typeface="Söhne"/>
              </a:rPr>
              <a:t> und der Haupt-Blockchain ab. Es gibt Fälle, in denen </a:t>
            </a:r>
            <a:r>
              <a:rPr lang="de-DE" b="0" i="0" dirty="0" err="1">
                <a:solidFill>
                  <a:srgbClr val="374151"/>
                </a:solidFill>
                <a:effectLst/>
                <a:latin typeface="Söhne"/>
              </a:rPr>
              <a:t>Sidechains</a:t>
            </a:r>
            <a:r>
              <a:rPr lang="de-DE" b="0" i="0" dirty="0">
                <a:solidFill>
                  <a:srgbClr val="374151"/>
                </a:solidFill>
                <a:effectLst/>
                <a:latin typeface="Söhne"/>
              </a:rPr>
              <a:t> höhere Sicherheitsfunktionen aufweisen als die Haupt-Blockchain.</a:t>
            </a:r>
          </a:p>
          <a:p>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17</a:t>
            </a:fld>
            <a:endParaRPr lang="en-US" dirty="0"/>
          </a:p>
        </p:txBody>
      </p:sp>
    </p:spTree>
    <p:extLst>
      <p:ext uri="{BB962C8B-B14F-4D97-AF65-F5344CB8AC3E}">
        <p14:creationId xmlns:p14="http://schemas.microsoft.com/office/powerpoint/2010/main" val="615782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sz="2800" b="0" i="0" dirty="0" err="1">
                <a:solidFill>
                  <a:srgbClr val="374151"/>
                </a:solidFill>
                <a:effectLst/>
                <a:latin typeface="Söhne"/>
              </a:rPr>
              <a:t>Don‘t</a:t>
            </a:r>
            <a:r>
              <a:rPr lang="de-DE" sz="2800" b="0" i="0" dirty="0">
                <a:solidFill>
                  <a:srgbClr val="374151"/>
                </a:solidFill>
                <a:effectLst/>
                <a:latin typeface="Söhne"/>
              </a:rPr>
              <a:t> </a:t>
            </a:r>
            <a:r>
              <a:rPr lang="de-DE" sz="2800" b="0" i="0" dirty="0" err="1">
                <a:solidFill>
                  <a:srgbClr val="374151"/>
                </a:solidFill>
                <a:effectLst/>
                <a:latin typeface="Söhne"/>
              </a:rPr>
              <a:t>read</a:t>
            </a:r>
            <a:r>
              <a:rPr lang="de-DE" sz="2800" b="0" i="0" dirty="0">
                <a:solidFill>
                  <a:srgbClr val="374151"/>
                </a:solidFill>
                <a:effectLst/>
                <a:latin typeface="Söhne"/>
              </a:rPr>
              <a:t> </a:t>
            </a:r>
            <a:r>
              <a:rPr lang="de-DE" sz="2800" b="0" i="0" dirty="0" err="1">
                <a:solidFill>
                  <a:srgbClr val="374151"/>
                </a:solidFill>
                <a:effectLst/>
                <a:latin typeface="Söhne"/>
              </a:rPr>
              <a:t>this</a:t>
            </a:r>
            <a:r>
              <a:rPr lang="de-DE" sz="2800" b="0" i="0" dirty="0">
                <a:solidFill>
                  <a:srgbClr val="374151"/>
                </a:solidFill>
                <a:effectLst/>
                <a:latin typeface="Söhne"/>
              </a:rPr>
              <a:t> [ </a:t>
            </a:r>
          </a:p>
          <a:p>
            <a:pPr algn="l"/>
            <a:r>
              <a:rPr lang="de-DE" sz="2800" b="0" i="0" dirty="0">
                <a:solidFill>
                  <a:srgbClr val="374151"/>
                </a:solidFill>
                <a:effectLst/>
                <a:latin typeface="Söhne"/>
              </a:rPr>
              <a:t>Einer der wichtigsten Vorteile von </a:t>
            </a:r>
            <a:r>
              <a:rPr lang="de-DE" sz="2800" b="0" i="0" dirty="0" err="1">
                <a:solidFill>
                  <a:srgbClr val="374151"/>
                </a:solidFill>
                <a:effectLst/>
                <a:latin typeface="Söhne"/>
              </a:rPr>
              <a:t>Sidechains</a:t>
            </a:r>
            <a:r>
              <a:rPr lang="de-DE" sz="2800" b="0" i="0" dirty="0">
                <a:solidFill>
                  <a:srgbClr val="374151"/>
                </a:solidFill>
                <a:effectLst/>
                <a:latin typeface="Söhne"/>
              </a:rPr>
              <a:t> ist die Möglichkeit des einfachen Austauschs von Vermögenswerten zwischen der </a:t>
            </a:r>
            <a:r>
              <a:rPr lang="de-DE" sz="2800" b="0" i="0" dirty="0" err="1">
                <a:solidFill>
                  <a:srgbClr val="374151"/>
                </a:solidFill>
                <a:effectLst/>
                <a:latin typeface="Söhne"/>
              </a:rPr>
              <a:t>Hauptblockchain</a:t>
            </a:r>
            <a:r>
              <a:rPr lang="de-DE" sz="2800" b="0" i="0" dirty="0">
                <a:solidFill>
                  <a:srgbClr val="374151"/>
                </a:solidFill>
                <a:effectLst/>
                <a:latin typeface="Söhne"/>
              </a:rPr>
              <a:t> und der </a:t>
            </a:r>
            <a:r>
              <a:rPr lang="de-DE" sz="2800" b="0" i="0" dirty="0" err="1">
                <a:solidFill>
                  <a:srgbClr val="374151"/>
                </a:solidFill>
                <a:effectLst/>
                <a:latin typeface="Söhne"/>
              </a:rPr>
              <a:t>Sidechain</a:t>
            </a:r>
            <a:r>
              <a:rPr lang="de-DE" sz="2800" b="0" i="0" dirty="0">
                <a:solidFill>
                  <a:srgbClr val="374151"/>
                </a:solidFill>
                <a:effectLst/>
                <a:latin typeface="Söhne"/>
              </a:rPr>
              <a:t>. Dieser Prozess ermöglicht einen nahtlosen Übergang von Vermögenswerten zwischen verschiedenen Blockchain-Netzwerken und bietet den Nutzern mehr Optionen und Flexibilität.</a:t>
            </a:r>
          </a:p>
          <a:p>
            <a:pPr algn="l"/>
            <a:r>
              <a:rPr lang="de-DE" sz="2800" b="0" i="0" dirty="0">
                <a:solidFill>
                  <a:srgbClr val="374151"/>
                </a:solidFill>
                <a:effectLst/>
                <a:latin typeface="Söhne"/>
              </a:rPr>
              <a:t>Durch die Verwendung von </a:t>
            </a:r>
            <a:r>
              <a:rPr lang="de-DE" sz="2800" b="0" i="0" dirty="0" err="1">
                <a:solidFill>
                  <a:srgbClr val="374151"/>
                </a:solidFill>
                <a:effectLst/>
                <a:latin typeface="Söhne"/>
              </a:rPr>
              <a:t>Sidechains</a:t>
            </a:r>
            <a:r>
              <a:rPr lang="de-DE" sz="2800" b="0" i="0" dirty="0">
                <a:solidFill>
                  <a:srgbClr val="374151"/>
                </a:solidFill>
                <a:effectLst/>
                <a:latin typeface="Söhne"/>
              </a:rPr>
              <a:t> können Anwendungen und Dienste auf der </a:t>
            </a:r>
            <a:r>
              <a:rPr lang="de-DE" sz="2800" b="0" i="0" dirty="0" err="1">
                <a:solidFill>
                  <a:srgbClr val="374151"/>
                </a:solidFill>
                <a:effectLst/>
                <a:latin typeface="Söhne"/>
              </a:rPr>
              <a:t>Hauptblockchain</a:t>
            </a:r>
            <a:r>
              <a:rPr lang="de-DE" sz="2800" b="0" i="0" dirty="0">
                <a:solidFill>
                  <a:srgbClr val="374151"/>
                </a:solidFill>
                <a:effectLst/>
                <a:latin typeface="Söhne"/>
              </a:rPr>
              <a:t> entlastet werden, was zu einer verbesserten Skalierbarkeit führt. Außerdem ermöglicht es </a:t>
            </a:r>
            <a:r>
              <a:rPr lang="de-DE" sz="2800" b="0" i="0" dirty="0" err="1">
                <a:solidFill>
                  <a:srgbClr val="374151"/>
                </a:solidFill>
                <a:effectLst/>
                <a:latin typeface="Söhne"/>
              </a:rPr>
              <a:t>Sidechains</a:t>
            </a:r>
            <a:r>
              <a:rPr lang="de-DE" sz="2800" b="0" i="0" dirty="0">
                <a:solidFill>
                  <a:srgbClr val="374151"/>
                </a:solidFill>
                <a:effectLst/>
                <a:latin typeface="Söhne"/>
              </a:rPr>
              <a:t>, spezifische Anforderungen und Anwendungsfälle zu erfüllen, die nicht auf der </a:t>
            </a:r>
            <a:r>
              <a:rPr lang="de-DE" sz="2800" b="0" i="0" dirty="0" err="1">
                <a:solidFill>
                  <a:srgbClr val="374151"/>
                </a:solidFill>
                <a:effectLst/>
                <a:latin typeface="Söhne"/>
              </a:rPr>
              <a:t>Hauptblockchain</a:t>
            </a:r>
            <a:r>
              <a:rPr lang="de-DE" sz="2800" b="0" i="0" dirty="0">
                <a:solidFill>
                  <a:srgbClr val="374151"/>
                </a:solidFill>
                <a:effectLst/>
                <a:latin typeface="Söhne"/>
              </a:rPr>
              <a:t> umgesetzt werden können.</a:t>
            </a:r>
          </a:p>
          <a:p>
            <a:pPr algn="l"/>
            <a:endParaRPr lang="de-DE" sz="2800" b="0" i="0" dirty="0">
              <a:solidFill>
                <a:srgbClr val="374151"/>
              </a:solidFill>
              <a:effectLst/>
              <a:latin typeface="Söhne"/>
            </a:endParaRPr>
          </a:p>
          <a:p>
            <a:pPr algn="l"/>
            <a:r>
              <a:rPr lang="de-DE" sz="2800" b="0" i="0" dirty="0">
                <a:solidFill>
                  <a:schemeClr val="tx1"/>
                </a:solidFill>
                <a:effectLst/>
                <a:latin typeface="LMSans10-Bold"/>
              </a:rPr>
              <a:t>Diese (</a:t>
            </a:r>
            <a:r>
              <a:rPr lang="de-DE" sz="2800" b="0" i="0" dirty="0" err="1">
                <a:solidFill>
                  <a:schemeClr val="tx1"/>
                </a:solidFill>
                <a:effectLst/>
                <a:latin typeface="LMSans10-Bold"/>
              </a:rPr>
              <a:t>Sidechain</a:t>
            </a:r>
            <a:r>
              <a:rPr lang="de-DE" sz="2800" b="0" i="0" dirty="0">
                <a:solidFill>
                  <a:schemeClr val="tx1"/>
                </a:solidFill>
                <a:effectLst/>
                <a:latin typeface="LMSans10-Bold"/>
              </a:rPr>
              <a:t> oder sekundäre Blockchain ) hat ihren eigenen Satz von Konsensprotokollen, was den Datenschutz und die Sicherheit verbessert und den Bedarf, aber nicht wie Ihre </a:t>
            </a:r>
            <a:r>
              <a:rPr lang="de-DE" sz="2800" b="0" i="0" dirty="0" err="1">
                <a:solidFill>
                  <a:schemeClr val="tx1"/>
                </a:solidFill>
                <a:effectLst/>
                <a:latin typeface="LMSans10-Bold"/>
              </a:rPr>
              <a:t>Hauptblockchain</a:t>
            </a:r>
            <a:r>
              <a:rPr lang="de-DE" sz="2800" b="0" i="0" dirty="0">
                <a:solidFill>
                  <a:schemeClr val="tx1"/>
                </a:solidFill>
                <a:effectLst/>
                <a:latin typeface="LMSans10-Bold"/>
              </a:rPr>
              <a:t>.</a:t>
            </a:r>
            <a:r>
              <a:rPr lang="de-DE" sz="2800" b="0" i="0" dirty="0">
                <a:solidFill>
                  <a:srgbClr val="374151"/>
                </a:solidFill>
                <a:effectLst/>
                <a:latin typeface="Söhne"/>
              </a:rPr>
              <a:t>  Daher sollten die Vorteile und Risiken von </a:t>
            </a:r>
            <a:r>
              <a:rPr lang="de-DE" sz="2800" b="0" i="0" dirty="0" err="1">
                <a:solidFill>
                  <a:srgbClr val="374151"/>
                </a:solidFill>
                <a:effectLst/>
                <a:latin typeface="Söhne"/>
              </a:rPr>
              <a:t>Sidechains</a:t>
            </a:r>
            <a:r>
              <a:rPr lang="de-DE" sz="2800" b="0" i="0" dirty="0">
                <a:solidFill>
                  <a:srgbClr val="374151"/>
                </a:solidFill>
                <a:effectLst/>
                <a:latin typeface="Söhne"/>
              </a:rPr>
              <a:t> sorgfältig abgewogen werden, um sicherzustellen, dass sie für den jeweiligen Anwendungsfall geeignet sind.</a:t>
            </a:r>
          </a:p>
          <a:p>
            <a:pPr algn="l"/>
            <a:r>
              <a:rPr lang="de-DE" sz="2800" b="0" i="0" dirty="0">
                <a:solidFill>
                  <a:srgbClr val="374151"/>
                </a:solidFill>
                <a:effectLst/>
                <a:latin typeface="Söhne"/>
              </a:rPr>
              <a:t>]</a:t>
            </a:r>
          </a:p>
        </p:txBody>
      </p:sp>
      <p:sp>
        <p:nvSpPr>
          <p:cNvPr id="4" name="Foliennummernplatzhalter 3"/>
          <p:cNvSpPr>
            <a:spLocks noGrp="1"/>
          </p:cNvSpPr>
          <p:nvPr>
            <p:ph type="sldNum" sz="quarter" idx="5"/>
          </p:nvPr>
        </p:nvSpPr>
        <p:spPr/>
        <p:txBody>
          <a:bodyPr/>
          <a:lstStyle/>
          <a:p>
            <a:fld id="{B0E40622-5D28-447C-A8E5-2BD7AB756BAA}" type="slidenum">
              <a:rPr lang="en-US" smtClean="0"/>
              <a:t>18</a:t>
            </a:fld>
            <a:endParaRPr lang="en-US" dirty="0"/>
          </a:p>
        </p:txBody>
      </p:sp>
    </p:spTree>
    <p:extLst>
      <p:ext uri="{BB962C8B-B14F-4D97-AF65-F5344CB8AC3E}">
        <p14:creationId xmlns:p14="http://schemas.microsoft.com/office/powerpoint/2010/main" val="1984041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00" dirty="0">
                <a:solidFill>
                  <a:srgbClr val="374151"/>
                </a:solidFill>
                <a:effectLst/>
                <a:latin typeface="Segoe UI" panose="020B0502040204020203" pitchFamily="34" charset="0"/>
                <a:ea typeface="Calibri" panose="020F0502020204030204" pitchFamily="34" charset="0"/>
                <a:cs typeface="Arial" panose="020B0604020202020204" pitchFamily="34" charset="0"/>
              </a:rPr>
              <a:t>Ein </a:t>
            </a:r>
            <a:r>
              <a:rPr lang="de-DE" sz="1800" kern="100" dirty="0" err="1">
                <a:solidFill>
                  <a:srgbClr val="374151"/>
                </a:solidFill>
                <a:effectLst/>
                <a:latin typeface="Segoe UI" panose="020B0502040204020203" pitchFamily="34" charset="0"/>
                <a:ea typeface="Calibri" panose="020F0502020204030204" pitchFamily="34" charset="0"/>
                <a:cs typeface="Arial" panose="020B0604020202020204" pitchFamily="34" charset="0"/>
              </a:rPr>
              <a:t>Two-way</a:t>
            </a:r>
            <a:r>
              <a:rPr lang="de-DE" sz="1800" kern="100" dirty="0">
                <a:solidFill>
                  <a:srgbClr val="374151"/>
                </a:solidFill>
                <a:effectLst/>
                <a:latin typeface="Segoe UI" panose="020B0502040204020203" pitchFamily="34" charset="0"/>
                <a:ea typeface="Calibri" panose="020F0502020204030204" pitchFamily="34" charset="0"/>
                <a:cs typeface="Arial" panose="020B0604020202020204" pitchFamily="34" charset="0"/>
              </a:rPr>
              <a:t> Peg ist ein Verfahren, das es ermöglicht, digitale Vermögenswerte von einer Blockchain auf eine andere zu transferieren und dabei die Eigenschaften der jeweiligen Blockchains zu erhalten. Hierbei wird ein spezielles Smart </a:t>
            </a:r>
            <a:r>
              <a:rPr lang="de-DE" sz="1800" kern="100" dirty="0" err="1">
                <a:solidFill>
                  <a:srgbClr val="374151"/>
                </a:solidFill>
                <a:effectLst/>
                <a:latin typeface="Segoe UI" panose="020B0502040204020203" pitchFamily="34" charset="0"/>
                <a:ea typeface="Calibri" panose="020F0502020204030204" pitchFamily="34" charset="0"/>
                <a:cs typeface="Arial" panose="020B0604020202020204" pitchFamily="34" charset="0"/>
              </a:rPr>
              <a:t>Contract</a:t>
            </a:r>
            <a:r>
              <a:rPr lang="de-DE" sz="1800" kern="100" dirty="0">
                <a:solidFill>
                  <a:srgbClr val="374151"/>
                </a:solidFill>
                <a:effectLst/>
                <a:latin typeface="Segoe UI" panose="020B0502040204020203" pitchFamily="34" charset="0"/>
                <a:ea typeface="Calibri" panose="020F0502020204030204" pitchFamily="34" charset="0"/>
                <a:cs typeface="Arial" panose="020B0604020202020204" pitchFamily="34" charset="0"/>
              </a:rPr>
              <a:t> eingesetzt, welches die Tokens auf der einen Seite sperrt und auf der anderen Seite freigibt. Sobald ein Nutzer beispielsweise seine Bitcoin auf eine </a:t>
            </a:r>
            <a:r>
              <a:rPr lang="de-DE" sz="1800" kern="100" dirty="0" err="1">
                <a:solidFill>
                  <a:srgbClr val="374151"/>
                </a:solidFill>
                <a:effectLst/>
                <a:latin typeface="Segoe UI" panose="020B0502040204020203" pitchFamily="34" charset="0"/>
                <a:ea typeface="Calibri" panose="020F0502020204030204" pitchFamily="34" charset="0"/>
                <a:cs typeface="Arial" panose="020B0604020202020204" pitchFamily="34" charset="0"/>
              </a:rPr>
              <a:t>Sidechain</a:t>
            </a:r>
            <a:r>
              <a:rPr lang="de-DE" sz="1800" kern="100" dirty="0">
                <a:solidFill>
                  <a:srgbClr val="374151"/>
                </a:solidFill>
                <a:effectLst/>
                <a:latin typeface="Segoe UI" panose="020B0502040204020203" pitchFamily="34" charset="0"/>
                <a:ea typeface="Calibri" panose="020F0502020204030204" pitchFamily="34" charset="0"/>
                <a:cs typeface="Arial" panose="020B0604020202020204" pitchFamily="34" charset="0"/>
              </a:rPr>
              <a:t> übertragen möchte, schickt er sie an eine bestimmte Ausgabeadresse und diese werden in dem Smart </a:t>
            </a:r>
            <a:r>
              <a:rPr lang="de-DE" sz="1800" kern="100" dirty="0" err="1">
                <a:solidFill>
                  <a:srgbClr val="374151"/>
                </a:solidFill>
                <a:effectLst/>
                <a:latin typeface="Segoe UI" panose="020B0502040204020203" pitchFamily="34" charset="0"/>
                <a:ea typeface="Calibri" panose="020F0502020204030204" pitchFamily="34" charset="0"/>
                <a:cs typeface="Arial" panose="020B0604020202020204" pitchFamily="34" charset="0"/>
              </a:rPr>
              <a:t>Contract</a:t>
            </a:r>
            <a:r>
              <a:rPr lang="de-DE" sz="1800" kern="100" dirty="0">
                <a:solidFill>
                  <a:srgbClr val="374151"/>
                </a:solidFill>
                <a:effectLst/>
                <a:latin typeface="Segoe UI" panose="020B0502040204020203" pitchFamily="34" charset="0"/>
                <a:ea typeface="Calibri" panose="020F0502020204030204" pitchFamily="34" charset="0"/>
                <a:cs typeface="Arial" panose="020B0604020202020204" pitchFamily="34" charset="0"/>
              </a:rPr>
              <a:t> eingefroren. Sobald dieser Vorgang bestätigt ist, können die entsprechenden Tokens in der </a:t>
            </a:r>
            <a:r>
              <a:rPr lang="de-DE" sz="1800" kern="100" dirty="0" err="1">
                <a:solidFill>
                  <a:srgbClr val="374151"/>
                </a:solidFill>
                <a:effectLst/>
                <a:latin typeface="Segoe UI" panose="020B0502040204020203" pitchFamily="34" charset="0"/>
                <a:ea typeface="Calibri" panose="020F0502020204030204" pitchFamily="34" charset="0"/>
                <a:cs typeface="Arial" panose="020B0604020202020204" pitchFamily="34" charset="0"/>
              </a:rPr>
              <a:t>Sidechain</a:t>
            </a:r>
            <a:r>
              <a:rPr lang="de-DE" sz="1800" kern="100" dirty="0">
                <a:solidFill>
                  <a:srgbClr val="374151"/>
                </a:solidFill>
                <a:effectLst/>
                <a:latin typeface="Segoe UI" panose="020B0502040204020203" pitchFamily="34" charset="0"/>
                <a:ea typeface="Calibri" panose="020F0502020204030204" pitchFamily="34" charset="0"/>
                <a:cs typeface="Arial" panose="020B0604020202020204" pitchFamily="34" charset="0"/>
              </a:rPr>
              <a:t> genutzt werden. Wenn der Nutzer seine Tokens später zurück auf das Hauptnetzwerk transferieren möchte, kann er dies wiederum über eine bestimmte Adresse tun, und die Tokens werden aus dem Smart </a:t>
            </a:r>
            <a:r>
              <a:rPr lang="de-DE" sz="1800" kern="100" dirty="0" err="1">
                <a:solidFill>
                  <a:srgbClr val="374151"/>
                </a:solidFill>
                <a:effectLst/>
                <a:latin typeface="Segoe UI" panose="020B0502040204020203" pitchFamily="34" charset="0"/>
                <a:ea typeface="Calibri" panose="020F0502020204030204" pitchFamily="34" charset="0"/>
                <a:cs typeface="Arial" panose="020B0604020202020204" pitchFamily="34" charset="0"/>
              </a:rPr>
              <a:t>Contract</a:t>
            </a:r>
            <a:r>
              <a:rPr lang="de-DE" sz="1800" kern="100" dirty="0">
                <a:solidFill>
                  <a:srgbClr val="374151"/>
                </a:solidFill>
                <a:effectLst/>
                <a:latin typeface="Segoe UI" panose="020B0502040204020203" pitchFamily="34" charset="0"/>
                <a:ea typeface="Calibri" panose="020F0502020204030204" pitchFamily="34" charset="0"/>
                <a:cs typeface="Arial" panose="020B0604020202020204" pitchFamily="34" charset="0"/>
              </a:rPr>
              <a:t> freigegeben. Dies ermöglicht eine reibungslose und sichere Übertragung von Vermögenswerten zwischen verschiedenen Blockchains.</a:t>
            </a: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20</a:t>
            </a:fld>
            <a:endParaRPr lang="en-US" dirty="0"/>
          </a:p>
        </p:txBody>
      </p:sp>
    </p:spTree>
    <p:extLst>
      <p:ext uri="{BB962C8B-B14F-4D97-AF65-F5344CB8AC3E}">
        <p14:creationId xmlns:p14="http://schemas.microsoft.com/office/powerpoint/2010/main" val="578312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sz="2800" b="0" i="0" dirty="0">
                <a:solidFill>
                  <a:srgbClr val="374151"/>
                </a:solidFill>
                <a:effectLst/>
                <a:latin typeface="Söhne"/>
              </a:rPr>
              <a:t>Intelligente Verträge sind computerbasierte Programme, die automatisch ausgeführt werden, wenn bestimmte vordefinierte Bedingungen erfüllt sind. Sie funktionieren auf der Blockchain-Technologie.</a:t>
            </a:r>
          </a:p>
          <a:p>
            <a:pPr algn="l"/>
            <a:endParaRPr lang="de-DE" sz="2800" b="0" i="0" dirty="0">
              <a:solidFill>
                <a:srgbClr val="374151"/>
              </a:solidFill>
              <a:effectLst/>
              <a:latin typeface="Söhne"/>
            </a:endParaRPr>
          </a:p>
          <a:p>
            <a:pPr algn="l"/>
            <a:r>
              <a:rPr lang="de-DE" sz="2800" b="0" i="0" dirty="0">
                <a:solidFill>
                  <a:srgbClr val="374151"/>
                </a:solidFill>
                <a:effectLst/>
                <a:latin typeface="Söhne"/>
              </a:rPr>
              <a:t>Wenn ein intelligenter Vertrag auf der Blockchain erstellt wird, wird er mit einem bestimmten Satz von Regeln und Bedingungen versehen, die seine Funktionsweise steuern. Diese Bedingungen können sein, dass ein bestimmtes Datum erreicht wird, ein bestimmter Wert erreicht wird, oder eine spezifische Transaktion stattfindet.</a:t>
            </a:r>
          </a:p>
          <a:p>
            <a:pPr algn="l"/>
            <a:endParaRPr lang="de-DE" sz="2800" b="0" i="0" dirty="0">
              <a:solidFill>
                <a:srgbClr val="374151"/>
              </a:solidFill>
              <a:effectLst/>
              <a:latin typeface="Söhne"/>
            </a:endParaRPr>
          </a:p>
          <a:p>
            <a:pPr algn="l"/>
            <a:r>
              <a:rPr lang="de-DE" sz="2800" b="0" i="0" dirty="0">
                <a:solidFill>
                  <a:srgbClr val="374151"/>
                </a:solidFill>
                <a:effectLst/>
                <a:latin typeface="Söhne"/>
              </a:rPr>
              <a:t>Wenn diese Bedingungen erfüllt sind, wird der intelligente Vertrag automatisch ausgeführt, und die im Vertrag festgelegten Aktionen werden ausgeführt. Beispielsweise kann ein intelligenter Vertrag erstellt werden, um automatisch eine bestimmte Anzahl von Token an einen bestimmten Empfänger zu senden, wenn eine bestimmte Transaktion bestätigt wird.</a:t>
            </a:r>
          </a:p>
          <a:p>
            <a:pPr algn="l"/>
            <a:endParaRPr lang="de-DE" sz="2800" b="0" i="0" dirty="0">
              <a:solidFill>
                <a:srgbClr val="374151"/>
              </a:solidFill>
              <a:effectLst/>
              <a:latin typeface="Söhne"/>
            </a:endParaRPr>
          </a:p>
          <a:p>
            <a:pPr algn="l"/>
            <a:r>
              <a:rPr lang="de-DE" sz="4000" b="0" i="0" dirty="0">
                <a:solidFill>
                  <a:srgbClr val="374151"/>
                </a:solidFill>
                <a:effectLst/>
                <a:latin typeface="Söhne"/>
              </a:rPr>
              <a:t>Wir werden die Vermögenswerte in diesem Blockchain-Netzwerk sperren und sie in dieser </a:t>
            </a:r>
            <a:r>
              <a:rPr lang="de-DE" sz="4000" b="0" i="0" dirty="0" err="1">
                <a:solidFill>
                  <a:srgbClr val="374151"/>
                </a:solidFill>
                <a:effectLst/>
                <a:latin typeface="Söhne"/>
              </a:rPr>
              <a:t>Sidechain</a:t>
            </a:r>
            <a:r>
              <a:rPr lang="de-DE" sz="4000" b="0" i="0" dirty="0">
                <a:solidFill>
                  <a:srgbClr val="374151"/>
                </a:solidFill>
                <a:effectLst/>
                <a:latin typeface="Söhne"/>
              </a:rPr>
              <a:t> freigeben</a:t>
            </a:r>
            <a:endParaRPr lang="de-DE" sz="2800" b="0" i="0" dirty="0">
              <a:solidFill>
                <a:srgbClr val="374151"/>
              </a:solidFill>
              <a:effectLst/>
              <a:latin typeface="Söhne"/>
            </a:endParaRPr>
          </a:p>
        </p:txBody>
      </p:sp>
      <p:sp>
        <p:nvSpPr>
          <p:cNvPr id="4" name="Foliennummernplatzhalter 3"/>
          <p:cNvSpPr>
            <a:spLocks noGrp="1"/>
          </p:cNvSpPr>
          <p:nvPr>
            <p:ph type="sldNum" sz="quarter" idx="5"/>
          </p:nvPr>
        </p:nvSpPr>
        <p:spPr/>
        <p:txBody>
          <a:bodyPr/>
          <a:lstStyle/>
          <a:p>
            <a:fld id="{B0E40622-5D28-447C-A8E5-2BD7AB756BAA}" type="slidenum">
              <a:rPr lang="en-US" smtClean="0"/>
              <a:t>21</a:t>
            </a:fld>
            <a:endParaRPr lang="en-US" dirty="0"/>
          </a:p>
        </p:txBody>
      </p:sp>
    </p:spTree>
    <p:extLst>
      <p:ext uri="{BB962C8B-B14F-4D97-AF65-F5344CB8AC3E}">
        <p14:creationId xmlns:p14="http://schemas.microsoft.com/office/powerpoint/2010/main" val="2389785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Söhne"/>
              </a:rPr>
              <a:t>Meine Präsentation wird über die folgende Punkte sprechen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0" i="0" u="none" strike="noStrike" cap="none" normalizeH="0" baseline="0" dirty="0">
                <a:ln>
                  <a:noFill/>
                </a:ln>
                <a:solidFill>
                  <a:schemeClr val="tx1"/>
                </a:solidFill>
                <a:effectLst/>
                <a:latin typeface="Söhne"/>
              </a:rPr>
              <a:t>Die Implementierung der Blockchain in Bitcoin machte es zur ersten digitalen Währung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de-DE" altLang="de-DE" sz="12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0" i="0" u="none" strike="noStrike" cap="none" normalizeH="0" baseline="0" dirty="0">
                <a:ln>
                  <a:noFill/>
                </a:ln>
                <a:solidFill>
                  <a:schemeClr val="tx1"/>
                </a:solidFill>
                <a:effectLst/>
                <a:latin typeface="Söhne"/>
              </a:rPr>
              <a:t>Das Problem der doppelten Ausgaben wird ohne eine vertrauenswürdige zentrale Behörde gelöst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de-DE" altLang="de-DE" sz="12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0" i="0" u="none" strike="noStrike" cap="none" normalizeH="0" baseline="0" dirty="0">
                <a:ln>
                  <a:noFill/>
                </a:ln>
                <a:solidFill>
                  <a:schemeClr val="tx1"/>
                </a:solidFill>
                <a:effectLst/>
                <a:latin typeface="Söhne"/>
              </a:rPr>
              <a:t>Blockchain ist eine dezentrale Technologie, bei der jeder erstellte Block unveränderlich ist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de-DE" altLang="de-DE" sz="12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0" i="0" u="none" strike="noStrike" cap="none" normalizeH="0" baseline="0" dirty="0">
                <a:ln>
                  <a:noFill/>
                </a:ln>
                <a:solidFill>
                  <a:schemeClr val="tx1"/>
                </a:solidFill>
                <a:effectLst/>
                <a:latin typeface="Söhne"/>
              </a:rPr>
              <a:t>Die Authentizität der Daten wird von der gesamten Gemeinschaft autorisierter Benutzer überprüft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de-DE" altLang="de-DE" sz="12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0" i="0" u="none" strike="noStrike" cap="none" normalizeH="0" baseline="0" dirty="0">
                <a:ln>
                  <a:noFill/>
                </a:ln>
                <a:solidFill>
                  <a:schemeClr val="tx1"/>
                </a:solidFill>
                <a:effectLst/>
                <a:latin typeface="Söhne"/>
              </a:rPr>
              <a:t>Ziel der Blockchain ist es, die Transparenz und Rechenschaftspflicht von digitalisierten Transaktionen zu verbessern</a:t>
            </a:r>
          </a:p>
          <a:p>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2</a:t>
            </a:fld>
            <a:endParaRPr lang="en-US" dirty="0"/>
          </a:p>
        </p:txBody>
      </p:sp>
    </p:spTree>
    <p:extLst>
      <p:ext uri="{BB962C8B-B14F-4D97-AF65-F5344CB8AC3E}">
        <p14:creationId xmlns:p14="http://schemas.microsoft.com/office/powerpoint/2010/main" val="390091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lnSpc>
                <a:spcPct val="107000"/>
              </a:lnSpc>
              <a:spcBef>
                <a:spcPts val="1500"/>
              </a:spcBef>
              <a:spcAft>
                <a:spcPts val="1500"/>
              </a:spcAft>
            </a:pPr>
            <a:endPar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endParaRPr>
          </a:p>
          <a:p>
            <a:pPr marL="0" marR="0">
              <a:lnSpc>
                <a:spcPct val="107000"/>
              </a:lnSpc>
              <a:spcBef>
                <a:spcPts val="1500"/>
              </a:spcBef>
              <a:spcAft>
                <a:spcPts val="1500"/>
              </a:spcAft>
            </a:pPr>
            <a:endPar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endParaRPr>
          </a:p>
          <a:p>
            <a:pPr marL="0" marR="0">
              <a:lnSpc>
                <a:spcPct val="107000"/>
              </a:lnSpc>
              <a:spcBef>
                <a:spcPts val="1500"/>
              </a:spcBef>
              <a:spcAft>
                <a:spcPts val="1500"/>
              </a:spcAft>
            </a:pP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Ein Beispiel für praktische Anwendungen von </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Sidechains</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sind das Liquid Network und </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Rootstock</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(RSK). Beide </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Sidechains</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sind mit dem Bitcoin-</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Mainnet</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verbunden und können nur für Aktivitäten im Zusammenhang mit Bitcoin genutzt werden.</a:t>
            </a: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1500"/>
              </a:spcBef>
              <a:spcAft>
                <a:spcPts val="1500"/>
              </a:spcAft>
            </a:pP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Das Liquid Network ist eine von </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Blockstream</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entwickelte Open-Source-</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Sidechain</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die auf dem Bitcoin-</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Mainnet</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aufbaut. Im Vergleich zu Bitcoin ermöglicht die schnelle Blockentdeckungszeit von einer Minute es, 10 Mal mehr Blöcke zu seiner </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Sidechain</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hinzuzufügen. Das Netzwerk bietet auch einen verbesserten Datenschutz, indem es die Menge und die Art der übertragenen digitalen Vermögenswerte verbirgt.</a:t>
            </a: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1500"/>
              </a:spcBef>
              <a:spcAft>
                <a:spcPts val="1500"/>
              </a:spcAft>
            </a:pP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RSK hingegen ist eine </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Sidechain</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die speziell für die Unterstützung intelligenter Verträge entwickelt wurde. Bei der Verwendung von RSK wird Bitcoin vorübergehend im </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Mainnet</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gesperrt und als RSK-eigene Währung, Smart Bitcoin (SBTC), freigegeben. Aufgrund seiner Smart-</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Contract</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-Fähigkeiten müssen Nutzer ihre Bitcoin nicht in andere Vermögenswerte umwandeln, um Smart </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Contracts</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zu nutzen, was es mit anderen Blockchain-Netzwerken wie Ethereum interoperabel macht.</a:t>
            </a: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1500"/>
              </a:spcBef>
              <a:spcAft>
                <a:spcPts val="1500"/>
              </a:spcAft>
            </a:pP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Der Prozess der </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Sidechain</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bei Proof </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of</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Work sieht wie folgt aus:</a:t>
            </a: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457200" algn="l"/>
              </a:tabLst>
            </a:pP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Die Übertragung von digitalen Assets von der Hauptkette zur </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Sidechain</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wird gestartet.</a:t>
            </a:r>
            <a:endParaRPr lang="de-DE" sz="1800" kern="100" dirty="0">
              <a:solidFill>
                <a:srgbClr val="37415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457200" algn="l"/>
              </a:tabLst>
            </a:pP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Das digitale Asset wird an eine spezielle Ausgabeadresse auf der Hauptkette gesendet.</a:t>
            </a:r>
            <a:endParaRPr lang="de-DE" sz="1800" kern="100" dirty="0">
              <a:solidFill>
                <a:srgbClr val="37415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457200" algn="l"/>
              </a:tabLst>
            </a:pP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Die Übertragung wird bestätigt und auf beiden Blockchains dokumentiert.</a:t>
            </a:r>
            <a:endParaRPr lang="de-DE" sz="1800" kern="100" dirty="0">
              <a:solidFill>
                <a:srgbClr val="37415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457200" algn="l"/>
              </a:tabLst>
            </a:pP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Die Bestätigung wird über das Netzwerk der Hauptkette verbreitet.</a:t>
            </a:r>
            <a:endParaRPr lang="de-DE" sz="1800" kern="100" dirty="0">
              <a:solidFill>
                <a:srgbClr val="37415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457200" algn="l"/>
              </a:tabLst>
            </a:pP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Nach einer Sicherheitsprüfung wird das digitale Asset auf die </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Sidechain</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transferiert.</a:t>
            </a:r>
            <a:endParaRPr lang="de-DE" sz="1800" kern="100" dirty="0">
              <a:solidFill>
                <a:srgbClr val="37415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457200" algn="l"/>
              </a:tabLst>
            </a:pP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In der </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Sidechain</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wird das digitale Asset in einem Block gespeichert und über das Netzwerk verbreitet.</a:t>
            </a:r>
            <a:endParaRPr lang="de-DE" sz="1800" kern="100" dirty="0">
              <a:solidFill>
                <a:srgbClr val="37415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457200" algn="l"/>
              </a:tabLst>
            </a:pP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Das digitale Asset ist jetzt auf der </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Sidechain</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verfügbar und kann für Transaktionen verwendet werden.</a:t>
            </a:r>
            <a:endParaRPr lang="de-DE" sz="1800" kern="100" dirty="0">
              <a:solidFill>
                <a:srgbClr val="37415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457200" algn="l"/>
              </a:tabLst>
            </a:pP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Die Validierung jeder Transaktion in der </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Sidechain</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 erfolgt durch den </a:t>
            </a:r>
            <a:r>
              <a:rPr lang="de-DE" sz="1800" kern="0" dirty="0" err="1">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PoW</a:t>
            </a: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-Konsensmechanismus. </a:t>
            </a:r>
            <a:endParaRPr lang="de-DE" sz="1800" kern="100" dirty="0">
              <a:solidFill>
                <a:srgbClr val="37415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tabLst>
                <a:tab pos="457200" algn="l"/>
              </a:tabLst>
            </a:pPr>
            <a:r>
              <a:rPr lang="de-DE" sz="1800" kern="0" dirty="0">
                <a:solidFill>
                  <a:srgbClr val="374151"/>
                </a:solidFill>
                <a:effectLst/>
                <a:latin typeface="Segoe UI" panose="020B0502040204020203" pitchFamily="34" charset="0"/>
                <a:ea typeface="Times New Roman" panose="02020603050405020304" pitchFamily="18" charset="0"/>
                <a:cs typeface="Arial" panose="020B0604020202020204" pitchFamily="34" charset="0"/>
              </a:rPr>
              <a:t>Sobald eine Transaktion bestätigt wurde, wird sie in einem Block gespeichert und über das Netzwerk verbreitet.</a:t>
            </a:r>
          </a:p>
          <a:p>
            <a:pPr marL="342900" marR="0" lvl="0" indent="-342900">
              <a:lnSpc>
                <a:spcPct val="107000"/>
              </a:lnSpc>
              <a:spcBef>
                <a:spcPts val="0"/>
              </a:spcBef>
              <a:spcAft>
                <a:spcPts val="0"/>
              </a:spcAft>
              <a:buFont typeface="+mj-lt"/>
              <a:buAutoNum type="arabicPeriod"/>
              <a:tabLst>
                <a:tab pos="457200" algn="l"/>
              </a:tabLst>
            </a:pPr>
            <a:endParaRPr lang="de-DE" sz="1800" kern="100" dirty="0">
              <a:solidFill>
                <a:srgbClr val="374151"/>
              </a:solidFill>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Es ist wichtig, dass jeder Kunde weiß, zu welcher Kette er gehört, um sicherzustellen, dass er die richtigen Informationen erhält und seine Transaktionen korrekt verarbeitet werden. Es gibt also zwei Merkmale, die für jede Kette spezifisch sind. Eine Haupt-Blockchain kann manchmal ein anderes Konsensprotokoll verwenden als eine Neben-Blockchain, wodurch es für einen Kunden einfacher wird, zwischen den beiden Arten von Ketten zu unterscheiden. Auch kann die Haupt-Blockchain bestimmte Regeln haben, die für sie einzigartig sind und sich von denen der Neben-Blockchain stark unterscheiden. Ein weiteres Unterscheidungsmerkmal ist, dass ein Kunde auch die Länge der Kette überprüfen kann, um festzustellen, ob es sich um die </a:t>
            </a:r>
            <a:r>
              <a:rPr lang="de-DE" sz="1800" dirty="0" err="1">
                <a:solidFill>
                  <a:srgbClr val="374151"/>
                </a:solidFill>
                <a:effectLst/>
                <a:latin typeface="Segoe UI" panose="020B0502040204020203" pitchFamily="34" charset="0"/>
                <a:ea typeface="Times New Roman" panose="02020603050405020304" pitchFamily="18" charset="0"/>
              </a:rPr>
              <a:t>Mainchain</a:t>
            </a:r>
            <a:r>
              <a:rPr lang="de-DE" sz="1800" dirty="0">
                <a:solidFill>
                  <a:srgbClr val="374151"/>
                </a:solidFill>
                <a:effectLst/>
                <a:latin typeface="Segoe UI" panose="020B0502040204020203" pitchFamily="34" charset="0"/>
                <a:ea typeface="Times New Roman" panose="02020603050405020304" pitchFamily="18" charset="0"/>
              </a:rPr>
              <a:t> oder eine </a:t>
            </a:r>
            <a:r>
              <a:rPr lang="de-DE" sz="1800" dirty="0" err="1">
                <a:solidFill>
                  <a:srgbClr val="374151"/>
                </a:solidFill>
                <a:effectLst/>
                <a:latin typeface="Segoe UI" panose="020B0502040204020203" pitchFamily="34" charset="0"/>
                <a:ea typeface="Times New Roman" panose="02020603050405020304" pitchFamily="18" charset="0"/>
              </a:rPr>
              <a:t>Sidechain</a:t>
            </a:r>
            <a:r>
              <a:rPr lang="de-DE" sz="1800" dirty="0">
                <a:solidFill>
                  <a:srgbClr val="374151"/>
                </a:solidFill>
                <a:effectLst/>
                <a:latin typeface="Segoe UI" panose="020B0502040204020203" pitchFamily="34" charset="0"/>
                <a:ea typeface="Times New Roman" panose="02020603050405020304" pitchFamily="18" charset="0"/>
              </a:rPr>
              <a:t> handelt. Wenn ein Kunde also eine Kette sieht, die länger ist als erwartet, kann er erkennen, dass er sich in einer </a:t>
            </a:r>
            <a:r>
              <a:rPr lang="de-DE" sz="1800" dirty="0" err="1">
                <a:solidFill>
                  <a:srgbClr val="374151"/>
                </a:solidFill>
                <a:effectLst/>
                <a:latin typeface="Segoe UI" panose="020B0502040204020203" pitchFamily="34" charset="0"/>
                <a:ea typeface="Times New Roman" panose="02020603050405020304" pitchFamily="18" charset="0"/>
              </a:rPr>
              <a:t>Sidechain</a:t>
            </a:r>
            <a:r>
              <a:rPr lang="de-DE" sz="1800" dirty="0">
                <a:solidFill>
                  <a:srgbClr val="374151"/>
                </a:solidFill>
                <a:effectLst/>
                <a:latin typeface="Segoe UI" panose="020B0502040204020203" pitchFamily="34" charset="0"/>
                <a:ea typeface="Times New Roman" panose="02020603050405020304" pitchFamily="18" charset="0"/>
              </a:rPr>
              <a:t> befindet, da die </a:t>
            </a:r>
            <a:r>
              <a:rPr lang="de-DE" sz="1800" dirty="0" err="1">
                <a:solidFill>
                  <a:srgbClr val="374151"/>
                </a:solidFill>
                <a:effectLst/>
                <a:latin typeface="Segoe UI" panose="020B0502040204020203" pitchFamily="34" charset="0"/>
                <a:ea typeface="Times New Roman" panose="02020603050405020304" pitchFamily="18" charset="0"/>
              </a:rPr>
              <a:t>Mainchain</a:t>
            </a:r>
            <a:r>
              <a:rPr lang="de-DE" sz="1800" dirty="0">
                <a:solidFill>
                  <a:srgbClr val="374151"/>
                </a:solidFill>
                <a:effectLst/>
                <a:latin typeface="Segoe UI" panose="020B0502040204020203" pitchFamily="34" charset="0"/>
                <a:ea typeface="Times New Roman" panose="02020603050405020304" pitchFamily="18" charset="0"/>
              </a:rPr>
              <a:t> oft am längsten ist. Es gibt jedoch auch Fälle, in denen eine </a:t>
            </a:r>
            <a:r>
              <a:rPr lang="de-DE" sz="1800" dirty="0" err="1">
                <a:solidFill>
                  <a:srgbClr val="374151"/>
                </a:solidFill>
                <a:effectLst/>
                <a:latin typeface="Segoe UI" panose="020B0502040204020203" pitchFamily="34" charset="0"/>
                <a:ea typeface="Times New Roman" panose="02020603050405020304" pitchFamily="18" charset="0"/>
              </a:rPr>
              <a:t>Sidechain</a:t>
            </a:r>
            <a:r>
              <a:rPr lang="de-DE" sz="1800" dirty="0">
                <a:solidFill>
                  <a:srgbClr val="374151"/>
                </a:solidFill>
                <a:effectLst/>
                <a:latin typeface="Segoe UI" panose="020B0502040204020203" pitchFamily="34" charset="0"/>
                <a:ea typeface="Times New Roman" panose="02020603050405020304" pitchFamily="18" charset="0"/>
              </a:rPr>
              <a:t> absichtlich länger gemacht wird, um den Eindruck zu erwecken, dass sie die </a:t>
            </a:r>
            <a:r>
              <a:rPr lang="de-DE" sz="1800" dirty="0" err="1">
                <a:solidFill>
                  <a:srgbClr val="374151"/>
                </a:solidFill>
                <a:effectLst/>
                <a:latin typeface="Segoe UI" panose="020B0502040204020203" pitchFamily="34" charset="0"/>
                <a:ea typeface="Times New Roman" panose="02020603050405020304" pitchFamily="18" charset="0"/>
              </a:rPr>
              <a:t>Mainchain</a:t>
            </a:r>
            <a:r>
              <a:rPr lang="de-DE" sz="1800" dirty="0">
                <a:solidFill>
                  <a:srgbClr val="374151"/>
                </a:solidFill>
                <a:effectLst/>
                <a:latin typeface="Segoe UI" panose="020B0502040204020203" pitchFamily="34" charset="0"/>
                <a:ea typeface="Times New Roman" panose="02020603050405020304" pitchFamily="18" charset="0"/>
              </a:rPr>
              <a:t> ist und somit Betrug zu ermöglichen.</a:t>
            </a:r>
            <a:endParaRPr lang="de-DE" sz="1800" dirty="0">
              <a:effectLst/>
              <a:latin typeface="Times New Roman" panose="02020603050405020304" pitchFamily="18" charset="0"/>
              <a:ea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B0E40622-5D28-447C-A8E5-2BD7AB756BAA}" type="slidenum">
              <a:rPr lang="en-US" smtClean="0"/>
              <a:t>22</a:t>
            </a:fld>
            <a:endParaRPr lang="en-US" dirty="0"/>
          </a:p>
        </p:txBody>
      </p:sp>
    </p:spTree>
    <p:extLst>
      <p:ext uri="{BB962C8B-B14F-4D97-AF65-F5344CB8AC3E}">
        <p14:creationId xmlns:p14="http://schemas.microsoft.com/office/powerpoint/2010/main" val="3708947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Ein Sybil-Angriff ist ein Angriff auf ein Netzwerk, bei dem ein Angreifer viele Knoten im Netzwerk kontrolliert und versucht, die Netzwerkaktivität zu stören. Dies kann entweder durch das Überfluten des Netzwerks mit fehlerhaften Transaktionen oder durch die Manipulation der Weiterleitung gültiger Transaktionen erfolgen.</a:t>
            </a:r>
          </a:p>
          <a:p>
            <a:pPr marL="0" marR="0">
              <a:spcBef>
                <a:spcPts val="1500"/>
              </a:spcBef>
              <a:spcAft>
                <a:spcPts val="1500"/>
              </a:spcAft>
            </a:pPr>
            <a:endParaRPr lang="de-DE" sz="1800" dirty="0">
              <a:solidFill>
                <a:srgbClr val="374151"/>
              </a:solidFill>
              <a:effectLst/>
              <a:latin typeface="Segoe UI" panose="020B0502040204020203" pitchFamily="34" charset="0"/>
              <a:ea typeface="Times New Roman" panose="02020603050405020304" pitchFamily="18" charset="0"/>
            </a:endParaRPr>
          </a:p>
          <a:p>
            <a:pPr algn="l">
              <a:buFont typeface="+mj-lt"/>
              <a:buAutoNum type="arabicPeriod"/>
            </a:pPr>
            <a:r>
              <a:rPr lang="de-DE" sz="2800" b="0" i="0" dirty="0">
                <a:solidFill>
                  <a:srgbClr val="374151"/>
                </a:solidFill>
                <a:effectLst/>
                <a:latin typeface="Söhne"/>
              </a:rPr>
              <a:t>Ein Angreifer erstellt eine große Anzahl von falschen Identitäten, um das Netzwerk zu infiltrieren.</a:t>
            </a:r>
          </a:p>
          <a:p>
            <a:pPr algn="l">
              <a:buFont typeface="+mj-lt"/>
              <a:buAutoNum type="arabicPeriod"/>
            </a:pPr>
            <a:r>
              <a:rPr lang="de-DE" sz="2800" b="0" i="0" dirty="0">
                <a:solidFill>
                  <a:srgbClr val="374151"/>
                </a:solidFill>
                <a:effectLst/>
                <a:latin typeface="Söhne"/>
              </a:rPr>
              <a:t>Der Angreifer nutzt diese falschen Identitäten, um das Vertrauen anderer Teilnehmer im Netzwerk zu gewinnen und die Kontrolle über das Netzwerk zu übernehmen.</a:t>
            </a:r>
          </a:p>
          <a:p>
            <a:pPr algn="l">
              <a:buFont typeface="+mj-lt"/>
              <a:buAutoNum type="arabicPeriod"/>
            </a:pPr>
            <a:r>
              <a:rPr lang="de-DE" sz="2800" b="0" i="0" dirty="0">
                <a:solidFill>
                  <a:srgbClr val="374151"/>
                </a:solidFill>
                <a:effectLst/>
                <a:latin typeface="Söhne"/>
              </a:rPr>
              <a:t>Durch den Besitz von vielen falschen Identitäten kann der Angreifer auch in der Lage sein, die Mehrheit im Netzwerk zu kontrollieren und somit die Entscheidungen im Netzwerk zu beeinflussen.</a:t>
            </a:r>
          </a:p>
          <a:p>
            <a:pPr algn="l">
              <a:buFont typeface="+mj-lt"/>
              <a:buAutoNum type="arabicPeriod"/>
            </a:pPr>
            <a:r>
              <a:rPr lang="de-DE" sz="2800" b="0" i="0" dirty="0">
                <a:solidFill>
                  <a:srgbClr val="374151"/>
                </a:solidFill>
                <a:effectLst/>
                <a:latin typeface="Söhne"/>
              </a:rPr>
              <a:t>Der Angreifer kann durch den Einsatz dieser falschen Identitäten auch versuchen, Transaktionen im Netzwerk zu manipulieren und somit Kryptowährungen zu stehlen oder andere Arten von Betrug durchzuführen</a:t>
            </a:r>
          </a:p>
          <a:p>
            <a:pPr marL="0" marR="0">
              <a:spcBef>
                <a:spcPts val="1500"/>
              </a:spcBef>
              <a:spcAft>
                <a:spcPts val="1500"/>
              </a:spcAft>
            </a:pPr>
            <a:endParaRPr lang="de-DE" sz="1800" dirty="0">
              <a:effectLst/>
              <a:latin typeface="Times New Roman" panose="02020603050405020304" pitchFamily="18" charset="0"/>
              <a:ea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B0E40622-5D28-447C-A8E5-2BD7AB756BAA}" type="slidenum">
              <a:rPr lang="en-US" smtClean="0"/>
              <a:t>23</a:t>
            </a:fld>
            <a:endParaRPr lang="en-US" dirty="0"/>
          </a:p>
        </p:txBody>
      </p:sp>
    </p:spTree>
    <p:extLst>
      <p:ext uri="{BB962C8B-B14F-4D97-AF65-F5344CB8AC3E}">
        <p14:creationId xmlns:p14="http://schemas.microsoft.com/office/powerpoint/2010/main" val="4081797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Außerdem möchte ich über den 51%-Angriff sprechen, eine Methode, um Netzwerke anzugreifen, die auf Proof-</a:t>
            </a:r>
            <a:r>
              <a:rPr lang="de-DE" sz="1800" dirty="0" err="1">
                <a:solidFill>
                  <a:srgbClr val="374151"/>
                </a:solidFill>
                <a:effectLst/>
                <a:latin typeface="Segoe UI" panose="020B0502040204020203" pitchFamily="34" charset="0"/>
                <a:ea typeface="Times New Roman" panose="02020603050405020304" pitchFamily="18" charset="0"/>
              </a:rPr>
              <a:t>of</a:t>
            </a:r>
            <a:r>
              <a:rPr lang="de-DE" sz="1800" dirty="0">
                <a:solidFill>
                  <a:srgbClr val="374151"/>
                </a:solidFill>
                <a:effectLst/>
                <a:latin typeface="Segoe UI" panose="020B0502040204020203" pitchFamily="34" charset="0"/>
                <a:ea typeface="Times New Roman" panose="02020603050405020304" pitchFamily="18" charset="0"/>
              </a:rPr>
              <a:t>-Work basieren. Dabei versuchen Angreifer, mindestens 51% der Haschraten des Netzwerks zu erlangen. Der Angriff ermöglicht es dem Angreifer potenziell doppelte Ausgaben (Double spending) zu tätigen oder Transaktionen rückgängig zu machen.</a:t>
            </a:r>
          </a:p>
          <a:p>
            <a:pPr marL="0" marR="0">
              <a:spcBef>
                <a:spcPts val="1500"/>
              </a:spcBef>
              <a:spcAft>
                <a:spcPts val="1500"/>
              </a:spcAft>
            </a:pP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Es ist unwahrscheinlich, dass ein solcher Angriff stattfindet, dennoch ist es hilfreich, sich bewusst zu machen.</a:t>
            </a:r>
          </a:p>
          <a:p>
            <a:pPr marL="0" marR="0">
              <a:spcBef>
                <a:spcPts val="1500"/>
              </a:spcBef>
              <a:spcAft>
                <a:spcPts val="1500"/>
              </a:spcAft>
            </a:pP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800" b="1" dirty="0">
                <a:effectLst/>
                <a:latin typeface="Times New Roman" panose="02020603050405020304" pitchFamily="18" charset="0"/>
                <a:ea typeface="Times New Roman" panose="02020603050405020304" pitchFamily="18" charset="0"/>
              </a:rPr>
              <a:t>Prozess</a:t>
            </a:r>
          </a:p>
          <a:p>
            <a:pPr algn="l">
              <a:buFont typeface="+mj-lt"/>
              <a:buAutoNum type="arabicPeriod"/>
            </a:pPr>
            <a:r>
              <a:rPr lang="de-DE" sz="2800" b="0" i="0" dirty="0">
                <a:solidFill>
                  <a:srgbClr val="374151"/>
                </a:solidFill>
                <a:effectLst/>
                <a:latin typeface="Söhne"/>
              </a:rPr>
              <a:t>Ein Angreifer sammelt genug Rechenleistung, um mehr als 50% der Rechenleistung des Netzwerks zu kontrollieren.</a:t>
            </a:r>
          </a:p>
          <a:p>
            <a:pPr algn="l">
              <a:buFont typeface="+mj-lt"/>
              <a:buAutoNum type="arabicPeriod"/>
            </a:pPr>
            <a:r>
              <a:rPr lang="de-DE" sz="2800" b="0" i="0" dirty="0">
                <a:solidFill>
                  <a:srgbClr val="374151"/>
                </a:solidFill>
                <a:effectLst/>
                <a:latin typeface="Söhne"/>
              </a:rPr>
              <a:t>Der Angreifer nutzt diese Kontrolle, um Transaktionen im Netzwerk abzubrechen, Doppelausgaben zu tätigen oder andere bösartige Aktivitäten durchzuführen.</a:t>
            </a:r>
          </a:p>
          <a:p>
            <a:pPr algn="l">
              <a:buFont typeface="+mj-lt"/>
              <a:buAutoNum type="arabicPeriod"/>
            </a:pPr>
            <a:r>
              <a:rPr lang="de-DE" sz="2800" b="0" i="0" dirty="0">
                <a:solidFill>
                  <a:srgbClr val="374151"/>
                </a:solidFill>
                <a:effectLst/>
                <a:latin typeface="Söhne"/>
              </a:rPr>
              <a:t>Durch die Kontrolle der Mehrheit der Rechenleistung kann der Angreifer auch in der Lage sein, das Netzwerk zu zensieren und somit bestimmte Transaktionen oder Aktivitäten zu blockieren oder zu beeinträchtigen.</a:t>
            </a:r>
          </a:p>
          <a:p>
            <a:pPr algn="l">
              <a:buFont typeface="+mj-lt"/>
              <a:buAutoNum type="arabicPeriod"/>
            </a:pPr>
            <a:r>
              <a:rPr lang="de-DE" sz="2800" b="0" i="0">
                <a:solidFill>
                  <a:srgbClr val="374151"/>
                </a:solidFill>
                <a:effectLst/>
                <a:latin typeface="Söhne"/>
              </a:rPr>
              <a:t>Durch den Einsatz dieser Kontrolle kann der Angreifer auch versuchen, andere Teilnehmer im Netzwerk zu erpressen oder zu erpressen, um bestimmte Aktionen durchzuführen oder bestimmte Entscheidungen zu treffen.</a:t>
            </a:r>
          </a:p>
          <a:p>
            <a:pPr marL="0" marR="0">
              <a:spcBef>
                <a:spcPts val="1500"/>
              </a:spcBef>
              <a:spcAft>
                <a:spcPts val="1500"/>
              </a:spcAft>
            </a:pPr>
            <a:endParaRPr lang="de-DE" sz="1800" b="1"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800" b="1" dirty="0">
                <a:effectLst/>
                <a:latin typeface="Times New Roman" panose="02020603050405020304" pitchFamily="18" charset="0"/>
                <a:ea typeface="Times New Roman" panose="02020603050405020304" pitchFamily="18" charset="0"/>
              </a:rPr>
              <a:t>Unrelevant</a:t>
            </a:r>
            <a:r>
              <a:rPr lang="de-DE" sz="1800" dirty="0">
                <a:effectLst/>
                <a:latin typeface="Times New Roman" panose="02020603050405020304" pitchFamily="18" charset="0"/>
                <a:ea typeface="Times New Roman" panose="02020603050405020304" pitchFamily="18" charset="0"/>
              </a:rPr>
              <a:t> </a:t>
            </a:r>
          </a:p>
          <a:p>
            <a:pPr marL="0" marR="0">
              <a:spcBef>
                <a:spcPts val="1500"/>
              </a:spcBef>
              <a:spcAft>
                <a:spcPts val="1500"/>
              </a:spcAft>
            </a:pP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2800" b="0" i="0" dirty="0">
                <a:solidFill>
                  <a:srgbClr val="374151"/>
                </a:solidFill>
                <a:effectLst/>
                <a:latin typeface="Söhne"/>
              </a:rPr>
              <a:t>51% Angriffe und Sybil-Angriffe sind beide Arten von Angriffen auf ein Blockchain-Netzwerk, unterscheiden sich aber in ihrer Herangehensweise und ihren Auswirkungen.</a:t>
            </a:r>
            <a:endParaRPr lang="de-DE" sz="1800" b="0" i="0" dirty="0">
              <a:solidFill>
                <a:srgbClr val="374151"/>
              </a:solidFill>
              <a:effectLst/>
              <a:latin typeface="Times New Roman" panose="02020603050405020304" pitchFamily="18" charset="0"/>
            </a:endParaRPr>
          </a:p>
          <a:p>
            <a:pPr marL="0" marR="0">
              <a:spcBef>
                <a:spcPts val="1500"/>
              </a:spcBef>
              <a:spcAft>
                <a:spcPts val="1500"/>
              </a:spcAft>
            </a:pPr>
            <a:r>
              <a:rPr lang="de-DE" sz="2800" b="0" i="0" dirty="0">
                <a:solidFill>
                  <a:srgbClr val="374151"/>
                </a:solidFill>
                <a:effectLst/>
                <a:latin typeface="Söhne"/>
              </a:rPr>
              <a:t>Ein Sybil-Angriff hingegen tritt auf, wenn ein Angreifer mehrere Identitäten oder Knotenpunkte im Netzwerk erstellt, um mehr Einfluss zu erlangen. Durch diese Kontrolle können sie das Netzwerk manipulieren, indem sie Falschinformationen verbreiten oder Transaktionen blockieren. Dadurch können sie ihre eigenen Interessen durchsetzen und das Vertrauen in die Integrität des Netzwerks beeinträchtigen.</a:t>
            </a:r>
          </a:p>
          <a:p>
            <a:pPr marL="0" marR="0">
              <a:spcBef>
                <a:spcPts val="1500"/>
              </a:spcBef>
              <a:spcAft>
                <a:spcPts val="1500"/>
              </a:spcAft>
            </a:pPr>
            <a:endParaRPr lang="de-DE" sz="2800" b="0" i="0" dirty="0">
              <a:solidFill>
                <a:srgbClr val="374151"/>
              </a:solidFill>
              <a:effectLst/>
              <a:latin typeface="Söhne"/>
              <a:ea typeface="Times New Roman" panose="02020603050405020304" pitchFamily="18" charset="0"/>
            </a:endParaRPr>
          </a:p>
          <a:p>
            <a:pPr marL="0" marR="0">
              <a:spcBef>
                <a:spcPts val="1500"/>
              </a:spcBef>
              <a:spcAft>
                <a:spcPts val="1500"/>
              </a:spcAft>
            </a:pPr>
            <a:endParaRPr lang="de-DE" sz="2800" b="0" i="0" dirty="0">
              <a:solidFill>
                <a:srgbClr val="374151"/>
              </a:solidFill>
              <a:effectLst/>
              <a:latin typeface="Söhne"/>
              <a:ea typeface="Times New Roman" panose="02020603050405020304" pitchFamily="18" charset="0"/>
            </a:endParaRPr>
          </a:p>
          <a:p>
            <a:pPr marL="0" marR="0">
              <a:spcBef>
                <a:spcPts val="1500"/>
              </a:spcBef>
              <a:spcAft>
                <a:spcPts val="1500"/>
              </a:spcAft>
            </a:pPr>
            <a:r>
              <a:rPr lang="de-DE" sz="2800" b="1" i="0" dirty="0">
                <a:solidFill>
                  <a:srgbClr val="374151"/>
                </a:solidFill>
                <a:effectLst/>
                <a:latin typeface="Söhne"/>
                <a:ea typeface="Times New Roman" panose="02020603050405020304" pitchFamily="18" charset="0"/>
              </a:rPr>
              <a:t>Erkennung </a:t>
            </a:r>
          </a:p>
          <a:p>
            <a:pPr algn="l"/>
            <a:r>
              <a:rPr lang="de-DE" sz="1800" b="0" i="0" u="none" strike="noStrike" baseline="0" dirty="0">
                <a:latin typeface="LMRoman10-Regular"/>
              </a:rPr>
              <a:t>Von Zeit zu Zeit kann es in auf Proof-</a:t>
            </a:r>
            <a:r>
              <a:rPr lang="de-DE" sz="1800" b="0" i="0" u="none" strike="noStrike" baseline="0" dirty="0" err="1">
                <a:latin typeface="LMRoman10-Regular"/>
              </a:rPr>
              <a:t>of</a:t>
            </a:r>
            <a:r>
              <a:rPr lang="de-DE" sz="1800" b="0" i="0" u="none" strike="noStrike" baseline="0" dirty="0">
                <a:latin typeface="LMRoman10-Regular"/>
              </a:rPr>
              <a:t>-Work basierenden Systemen wie Bitcoin vorkommen, dass zwei Miner gleichzeitig einen neuen Block finden. Diese Blöcke werden als Block A und Block B bezeichnet. Das Netzwerk wird für eine kurze Zeit geteilt. Wenn die Hälfte mit Block B zuerst einen neuen Block findet (Block B+1), teilt sie dies dem gesamten Netzwerk mit. Die Hälfte mit Block A erkennt, dass es eine neue, gültige Version der Blockchain gibt, und organisiert sich neu. Dabei lehnt sie Block A ab und passt die neue Kette mit Block B und Block B+1 an. Dieses Ereignis wird auch als Reorganisation der Blockkette oder ”</a:t>
            </a:r>
            <a:r>
              <a:rPr lang="de-DE" sz="1800" b="0" i="0" u="none" strike="noStrike" baseline="0" dirty="0" err="1">
                <a:latin typeface="LMRoman10-Regular"/>
              </a:rPr>
              <a:t>chain-reorg”bezeichnet</a:t>
            </a:r>
            <a:r>
              <a:rPr lang="de-DE" sz="1800" b="0" i="0" u="none" strike="noStrike" baseline="0" dirty="0">
                <a:latin typeface="LMRoman10-Regular"/>
              </a:rPr>
              <a:t>. Wenn jedoch ein Miner auch Block A+1 findet und ein anderer Miner gleichzeitig Block B+1 findet, werden die Blockketten durch zwei Blöcke getrennt. Wenn nun eine Neuordnung der Kette stattfindet, ist sie also zwei Blöcke lang. Die Wahrscheinlichkeit, dass dieses Ereignis eintritt, ist deutlich geringer.</a:t>
            </a:r>
          </a:p>
          <a:p>
            <a:pPr algn="l"/>
            <a:endParaRPr lang="de-DE" sz="1800" b="0" i="0" u="none" strike="noStrike" baseline="0" dirty="0">
              <a:effectLst/>
              <a:latin typeface="LMRoman10-Regular"/>
              <a:ea typeface="Times New Roman" panose="02020603050405020304" pitchFamily="18" charset="0"/>
            </a:endParaRPr>
          </a:p>
          <a:p>
            <a:pPr algn="l"/>
            <a:r>
              <a:rPr lang="de-DE" sz="1800" b="1" i="0" u="none" strike="noStrike" baseline="0" dirty="0">
                <a:latin typeface="LMSans10-Bold"/>
              </a:rPr>
              <a:t>Die Grenzen des 51%-Angriffs</a:t>
            </a:r>
            <a:endParaRPr lang="de-DE" sz="1800" b="0" i="0" u="none" strike="noStrike" baseline="0" dirty="0">
              <a:effectLst/>
              <a:latin typeface="LMRoman10-Regular"/>
            </a:endParaRPr>
          </a:p>
          <a:p>
            <a:pPr algn="l"/>
            <a:r>
              <a:rPr lang="de-DE" sz="1800" b="0" i="0" u="none" strike="noStrike" baseline="0" dirty="0">
                <a:latin typeface="LMRoman10-Regular"/>
              </a:rPr>
              <a:t>Die 51%-Angreifer sind zwar mächtig, was das Double-Spending und die Blockchain-Zensur betrifft, aber sie sind nicht allmächtig. Die Regeln des Netzwerks können nicht geändert werden und es gibt immer Risiken, die mit einem solchen Angriff verbunden sind. Selbst mit 51% der Hash-Power kann der Angreifer weder neue Bitcoins aus dem Nichts erschaffen, noch die Blockbelohnungen oder Transaktionen anderer Teilnehmer</a:t>
            </a:r>
          </a:p>
          <a:p>
            <a:pPr algn="l"/>
            <a:r>
              <a:rPr lang="de-DE" sz="1800" b="0" i="0" u="none" strike="noStrike" baseline="0" dirty="0">
                <a:latin typeface="LMRoman10-Regular"/>
              </a:rPr>
              <a:t>ändern. Obwohl der Angreifer entscheiden kann, welche Transaktionen in die Blöcke aufgenommen werden, können die anderen Teilnehmer nicht gezwungen werden, seiner</a:t>
            </a:r>
          </a:p>
          <a:p>
            <a:pPr algn="l"/>
            <a:r>
              <a:rPr lang="de-DE" sz="1800" b="0" i="0" u="none" strike="noStrike" baseline="0" dirty="0">
                <a:latin typeface="LMRoman10-Regular"/>
              </a:rPr>
              <a:t>Kette zu folgen. Wenn sich die anderen Teilnehmer dem Angriff aktiv widersetzen, können sie ihn neutralisieren, indem sie den ersten Block der bösartigen Kette für falsch erklären und damit alle nachfolgenden Blöcke ungültig machen.</a:t>
            </a:r>
            <a:endParaRPr lang="de-DE" sz="1800" dirty="0">
              <a:effectLst/>
              <a:latin typeface="Times New Roman" panose="02020603050405020304" pitchFamily="18" charset="0"/>
              <a:ea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B0E40622-5D28-447C-A8E5-2BD7AB756BAA}" type="slidenum">
              <a:rPr lang="en-US" smtClean="0"/>
              <a:t>24</a:t>
            </a:fld>
            <a:endParaRPr lang="en-US" dirty="0"/>
          </a:p>
        </p:txBody>
      </p:sp>
    </p:spTree>
    <p:extLst>
      <p:ext uri="{BB962C8B-B14F-4D97-AF65-F5344CB8AC3E}">
        <p14:creationId xmlns:p14="http://schemas.microsoft.com/office/powerpoint/2010/main" val="1230893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Double Spending ist das Risiko, dass eine Kryptowährung mehrfach ausgegeben werden kann. Wenn eine Person in der Lage ist, dies </a:t>
            </a:r>
            <a:r>
              <a:rPr lang="de-DE" sz="1800" dirty="0" err="1">
                <a:solidFill>
                  <a:srgbClr val="374151"/>
                </a:solidFill>
                <a:effectLst/>
                <a:latin typeface="Segoe UI" panose="020B0502040204020203" pitchFamily="34" charset="0"/>
                <a:ea typeface="Times New Roman" panose="02020603050405020304" pitchFamily="18" charset="0"/>
              </a:rPr>
              <a:t>duch</a:t>
            </a:r>
            <a:r>
              <a:rPr lang="de-DE" sz="1800" dirty="0">
                <a:solidFill>
                  <a:srgbClr val="374151"/>
                </a:solidFill>
                <a:effectLst/>
                <a:latin typeface="Segoe UI" panose="020B0502040204020203" pitchFamily="34" charset="0"/>
                <a:ea typeface="Times New Roman" panose="02020603050405020304" pitchFamily="18" charset="0"/>
              </a:rPr>
              <a:t> 51%-Angriffe zu tun, kann sie jede ausgegebene Kryptowährung zurückholen und erneut verwenden. Dies stellt ein großes Problem für die Sicherheit und Integrität der Blockchain dar.</a:t>
            </a:r>
            <a:endParaRPr lang="de-DE" sz="1800" dirty="0">
              <a:effectLst/>
              <a:latin typeface="Times New Roman" panose="02020603050405020304" pitchFamily="18" charset="0"/>
              <a:ea typeface="Times New Roman" panose="02020603050405020304" pitchFamily="18" charset="0"/>
            </a:endParaRPr>
          </a:p>
          <a:p>
            <a:pPr marL="0" marR="0" rtl="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Für Double Spending muss eine Person einen geheimen Block erstellen, bevor der tatsächliche Block geschürft wird. Anschließend muss diese Person diese Kette in das Netzwerk einbringen, bevor das Netzwerk sie einholt. Wenn dies geschieht, wird diese Kette als der neueste Satz von Blöcken anerkannt und zur Kette hinzugefügt. Die Person, die den Double </a:t>
            </a:r>
            <a:r>
              <a:rPr lang="de-DE" sz="1800" dirty="0" err="1">
                <a:solidFill>
                  <a:srgbClr val="374151"/>
                </a:solidFill>
                <a:effectLst/>
                <a:latin typeface="Segoe UI" panose="020B0502040204020203" pitchFamily="34" charset="0"/>
                <a:ea typeface="Times New Roman" panose="02020603050405020304" pitchFamily="18" charset="0"/>
              </a:rPr>
              <a:t>Spend</a:t>
            </a:r>
            <a:r>
              <a:rPr lang="de-DE" sz="1800" dirty="0">
                <a:solidFill>
                  <a:srgbClr val="374151"/>
                </a:solidFill>
                <a:effectLst/>
                <a:latin typeface="Segoe UI" panose="020B0502040204020203" pitchFamily="34" charset="0"/>
                <a:ea typeface="Times New Roman" panose="02020603050405020304" pitchFamily="18" charset="0"/>
              </a:rPr>
              <a:t> durchgeführt hat, kann dann jede ausgegebene Kryptowährung zurückholen und erneut verwenden.</a:t>
            </a:r>
          </a:p>
          <a:p>
            <a:pPr marL="0" marR="0" rtl="0">
              <a:spcBef>
                <a:spcPts val="1500"/>
              </a:spcBef>
              <a:spcAft>
                <a:spcPts val="1500"/>
              </a:spcAft>
            </a:pPr>
            <a:endParaRPr lang="de-DE" sz="1800" dirty="0">
              <a:solidFill>
                <a:srgbClr val="374151"/>
              </a:solidFill>
              <a:effectLst/>
              <a:latin typeface="Segoe UI" panose="020B0502040204020203" pitchFamily="34" charset="0"/>
            </a:endParaRPr>
          </a:p>
          <a:p>
            <a:pPr marL="0" marR="0" rtl="0">
              <a:spcBef>
                <a:spcPts val="1500"/>
              </a:spcBef>
              <a:spcAft>
                <a:spcPts val="1500"/>
              </a:spcAft>
            </a:pPr>
            <a:endParaRPr lang="de-DE" sz="1800" dirty="0">
              <a:solidFill>
                <a:srgbClr val="374151"/>
              </a:solidFill>
              <a:effectLst/>
              <a:latin typeface="Segoe UI" panose="020B0502040204020203" pitchFamily="34" charset="0"/>
            </a:endParaRPr>
          </a:p>
          <a:p>
            <a:pPr marL="0" marR="0" rtl="0">
              <a:spcBef>
                <a:spcPts val="1500"/>
              </a:spcBef>
              <a:spcAft>
                <a:spcPts val="1500"/>
              </a:spcAft>
            </a:pPr>
            <a:endParaRPr lang="de-DE" sz="1800" dirty="0">
              <a:solidFill>
                <a:srgbClr val="374151"/>
              </a:solidFill>
              <a:effectLst/>
              <a:latin typeface="Segoe UI" panose="020B0502040204020203" pitchFamily="34" charset="0"/>
            </a:endParaRPr>
          </a:p>
          <a:p>
            <a:pPr algn="l">
              <a:buFont typeface="+mj-lt"/>
              <a:buAutoNum type="arabicPeriod"/>
            </a:pPr>
            <a:r>
              <a:rPr lang="de-DE" b="0" i="0" dirty="0">
                <a:solidFill>
                  <a:srgbClr val="374151"/>
                </a:solidFill>
                <a:effectLst/>
                <a:latin typeface="Söhne"/>
              </a:rPr>
              <a:t>Eine Person sendet eine Transaktion, in der sie eine bestimmte Anzahl von </a:t>
            </a:r>
            <a:r>
              <a:rPr lang="de-DE" b="0" i="0" dirty="0" err="1">
                <a:solidFill>
                  <a:srgbClr val="374151"/>
                </a:solidFill>
                <a:effectLst/>
                <a:latin typeface="Söhne"/>
              </a:rPr>
              <a:t>Kryptowährungseinheiten</a:t>
            </a:r>
            <a:r>
              <a:rPr lang="de-DE" b="0" i="0" dirty="0">
                <a:solidFill>
                  <a:srgbClr val="374151"/>
                </a:solidFill>
                <a:effectLst/>
                <a:latin typeface="Söhne"/>
              </a:rPr>
              <a:t> an eine Adresse sendet.</a:t>
            </a:r>
          </a:p>
          <a:p>
            <a:pPr algn="l">
              <a:buFont typeface="+mj-lt"/>
              <a:buAutoNum type="arabicPeriod"/>
            </a:pPr>
            <a:r>
              <a:rPr lang="de-DE" b="0" i="0" dirty="0">
                <a:solidFill>
                  <a:srgbClr val="374151"/>
                </a:solidFill>
                <a:effectLst/>
                <a:latin typeface="Söhne"/>
              </a:rPr>
              <a:t>Bevor die Transaktion im Netzwerk bestätigt wurde, versucht die Person dieselben </a:t>
            </a:r>
            <a:r>
              <a:rPr lang="de-DE" b="0" i="0" dirty="0" err="1">
                <a:solidFill>
                  <a:srgbClr val="374151"/>
                </a:solidFill>
                <a:effectLst/>
                <a:latin typeface="Söhne"/>
              </a:rPr>
              <a:t>Kryptowährungseinheiten</a:t>
            </a:r>
            <a:r>
              <a:rPr lang="de-DE" b="0" i="0" dirty="0">
                <a:solidFill>
                  <a:srgbClr val="374151"/>
                </a:solidFill>
                <a:effectLst/>
                <a:latin typeface="Söhne"/>
              </a:rPr>
              <a:t> an eine andere Adresse zu senden.</a:t>
            </a:r>
          </a:p>
          <a:p>
            <a:pPr algn="l">
              <a:buFont typeface="+mj-lt"/>
              <a:buAutoNum type="arabicPeriod"/>
            </a:pPr>
            <a:r>
              <a:rPr lang="de-DE" b="0" i="0" dirty="0">
                <a:solidFill>
                  <a:srgbClr val="374151"/>
                </a:solidFill>
                <a:effectLst/>
                <a:latin typeface="Söhne"/>
              </a:rPr>
              <a:t>Wenn die zweite Transaktion schneller im Netzwerk verbreitet wird und zuerst bestätigt wird, wird die erste Transaktion ungültig und die </a:t>
            </a:r>
            <a:r>
              <a:rPr lang="de-DE" b="0" i="0" dirty="0" err="1">
                <a:solidFill>
                  <a:srgbClr val="374151"/>
                </a:solidFill>
                <a:effectLst/>
                <a:latin typeface="Söhne"/>
              </a:rPr>
              <a:t>Kryptowährungseinheiten</a:t>
            </a:r>
            <a:r>
              <a:rPr lang="de-DE" b="0" i="0" dirty="0">
                <a:solidFill>
                  <a:srgbClr val="374151"/>
                </a:solidFill>
                <a:effectLst/>
                <a:latin typeface="Söhne"/>
              </a:rPr>
              <a:t> werden nicht an die ursprüngliche Adresse gesendet.</a:t>
            </a:r>
          </a:p>
          <a:p>
            <a:pPr algn="l">
              <a:buFont typeface="+mj-lt"/>
              <a:buAutoNum type="arabicPeriod"/>
            </a:pPr>
            <a:r>
              <a:rPr lang="de-DE" b="0" i="0" dirty="0">
                <a:solidFill>
                  <a:srgbClr val="374151"/>
                </a:solidFill>
                <a:effectLst/>
                <a:latin typeface="Söhne"/>
              </a:rPr>
              <a:t>Wenn die erste Transaktion jedoch bestätigt wird, bevor die zweite Transaktion abgeschlossen ist, kann die Person die </a:t>
            </a:r>
            <a:r>
              <a:rPr lang="de-DE" b="0" i="0" dirty="0" err="1">
                <a:solidFill>
                  <a:srgbClr val="374151"/>
                </a:solidFill>
                <a:effectLst/>
                <a:latin typeface="Söhne"/>
              </a:rPr>
              <a:t>Kryptowährungseinheiten</a:t>
            </a:r>
            <a:r>
              <a:rPr lang="de-DE" b="0" i="0" dirty="0">
                <a:solidFill>
                  <a:srgbClr val="374151"/>
                </a:solidFill>
                <a:effectLst/>
                <a:latin typeface="Söhne"/>
              </a:rPr>
              <a:t> an beide Adressen senden und somit doppelt ausgeben.</a:t>
            </a:r>
          </a:p>
          <a:p>
            <a:pPr marL="0" marR="0" rtl="0">
              <a:spcBef>
                <a:spcPts val="1500"/>
              </a:spcBef>
              <a:spcAft>
                <a:spcPts val="1500"/>
              </a:spcAft>
            </a:pPr>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25</a:t>
            </a:fld>
            <a:endParaRPr lang="en-US" dirty="0"/>
          </a:p>
        </p:txBody>
      </p:sp>
    </p:spTree>
    <p:extLst>
      <p:ext uri="{BB962C8B-B14F-4D97-AF65-F5344CB8AC3E}">
        <p14:creationId xmlns:p14="http://schemas.microsoft.com/office/powerpoint/2010/main" val="298007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Wir können auch einen Routing-Angriffs anwenden, der durch die Kompromittierung oder Kooperation eines Internet Service Providers ermöglicht werden kann. Obwohl es theoretisch möglich ist, einen Bitcoin-Knoten überall auf der Welt zu betreiben, sind die Knoten in der Realität relativ zentralisiert, was die ISPs betrifft, die den Internetverkehr von und zu ihnen leiten. Laut einer Untersuchung der ETH Zürich werden 30 Prozent des Bitcoin-Netzwerks von 13 ISPs gehostet, während 60 Prozent des gesamten Transaktionsverkehrs des Netzwerks von drei ISPs geleitet werden.</a:t>
            </a:r>
          </a:p>
          <a:p>
            <a:pPr marL="0" marR="0">
              <a:spcBef>
                <a:spcPts val="1500"/>
              </a:spcBef>
              <a:spcAft>
                <a:spcPts val="1500"/>
              </a:spcAft>
            </a:pPr>
            <a:endParaRPr lang="de-DE" sz="1800" dirty="0">
              <a:solidFill>
                <a:srgbClr val="374151"/>
              </a:solidFill>
              <a:effectLst/>
              <a:latin typeface="Segoe UI" panose="020B0502040204020203" pitchFamily="34" charset="0"/>
              <a:ea typeface="Times New Roman" panose="02020603050405020304" pitchFamily="18" charset="0"/>
            </a:endParaRPr>
          </a:p>
          <a:p>
            <a:pPr marL="0" marR="0">
              <a:spcBef>
                <a:spcPts val="1500"/>
              </a:spcBef>
              <a:spcAft>
                <a:spcPts val="1500"/>
              </a:spcAft>
            </a:pPr>
            <a:endParaRPr lang="de-DE" sz="1800" dirty="0">
              <a:solidFill>
                <a:srgbClr val="374151"/>
              </a:solidFill>
              <a:effectLst/>
              <a:latin typeface="Segoe UI" panose="020B0502040204020203" pitchFamily="34" charset="0"/>
              <a:ea typeface="Times New Roman" panose="02020603050405020304" pitchFamily="18" charset="0"/>
            </a:endParaRPr>
          </a:p>
          <a:p>
            <a:pPr algn="l">
              <a:buFont typeface="+mj-lt"/>
              <a:buAutoNum type="arabicPeriod"/>
            </a:pPr>
            <a:r>
              <a:rPr lang="de-DE" sz="2800" b="0" i="0" dirty="0">
                <a:solidFill>
                  <a:srgbClr val="374151"/>
                </a:solidFill>
                <a:effectLst/>
                <a:latin typeface="Söhne"/>
              </a:rPr>
              <a:t>Ein Angreifer erlangt die Kontrolle über einen oder mehrere Internet-Knotenpunkte, die von den Teilnehmern des Blockchain-Netzwerks verwendet werden.</a:t>
            </a:r>
          </a:p>
          <a:p>
            <a:pPr algn="l">
              <a:buFont typeface="+mj-lt"/>
              <a:buAutoNum type="arabicPeriod"/>
            </a:pPr>
            <a:r>
              <a:rPr lang="de-DE" sz="2800" b="0" i="0" dirty="0">
                <a:solidFill>
                  <a:srgbClr val="374151"/>
                </a:solidFill>
                <a:effectLst/>
                <a:latin typeface="Söhne"/>
              </a:rPr>
              <a:t>Der Angreifer manipuliert den Datenverkehr, indem er die Pakete zu anderen Knotenpunkten umleitet, die nicht zum Blockchain-Netzwerk gehören.</a:t>
            </a:r>
          </a:p>
          <a:p>
            <a:pPr algn="l">
              <a:buFont typeface="+mj-lt"/>
              <a:buAutoNum type="arabicPeriod"/>
            </a:pPr>
            <a:r>
              <a:rPr lang="de-DE" sz="2800" b="0" i="0" dirty="0">
                <a:solidFill>
                  <a:srgbClr val="374151"/>
                </a:solidFill>
                <a:effectLst/>
                <a:latin typeface="Söhne"/>
              </a:rPr>
              <a:t>Die umgeleiteten Pakete werden von den falschen Knotenpunkten empfangen und an das Blockchain-Netzwerk zurückgesendet.</a:t>
            </a:r>
          </a:p>
          <a:p>
            <a:pPr algn="l">
              <a:buFont typeface="+mj-lt"/>
              <a:buAutoNum type="arabicPeriod"/>
            </a:pPr>
            <a:r>
              <a:rPr lang="de-DE" sz="2800" b="0" i="0" dirty="0">
                <a:solidFill>
                  <a:srgbClr val="374151"/>
                </a:solidFill>
                <a:effectLst/>
                <a:latin typeface="Söhne"/>
              </a:rPr>
              <a:t>Die Transaktionen, die in diesen Paketen enthalten sind, werden als gültig angesehen und im Netzwerk verbreitet.</a:t>
            </a:r>
          </a:p>
          <a:p>
            <a:pPr algn="l">
              <a:buFont typeface="+mj-lt"/>
              <a:buAutoNum type="arabicPeriod"/>
            </a:pPr>
            <a:r>
              <a:rPr lang="de-DE" sz="2800" b="0" i="0" dirty="0">
                <a:solidFill>
                  <a:srgbClr val="374151"/>
                </a:solidFill>
                <a:effectLst/>
                <a:latin typeface="Söhne"/>
              </a:rPr>
              <a:t>Der Angreifer kann die Blockchain manipulieren, indem er gefälschte Transaktionen einfügt oder vorhandene Transaktionen ändert.</a:t>
            </a:r>
          </a:p>
          <a:p>
            <a:pPr algn="l">
              <a:buFont typeface="+mj-lt"/>
              <a:buAutoNum type="arabicPeriod"/>
            </a:pPr>
            <a:r>
              <a:rPr lang="de-DE" sz="2800" b="0" i="0" dirty="0">
                <a:solidFill>
                  <a:srgbClr val="374151"/>
                </a:solidFill>
                <a:effectLst/>
                <a:latin typeface="Söhne"/>
              </a:rPr>
              <a:t>Dadurch kann der Angreifer Kryptowährungen stehlen oder das Netzwerk lahmlegen.</a:t>
            </a:r>
          </a:p>
          <a:p>
            <a:pPr algn="l"/>
            <a:r>
              <a:rPr lang="de-DE" sz="2800" b="0" i="0" dirty="0">
                <a:solidFill>
                  <a:srgbClr val="374151"/>
                </a:solidFill>
                <a:effectLst/>
                <a:latin typeface="Söhne"/>
              </a:rPr>
              <a:t>Es gibt jedoch Maßnahmen, die ergriffen werden können, um das Risiko eines Routing-Angriffs zu verringern, wie z.B. die Verwendung von verschlüsselten Verbindungen oder die Überprüfung der Quell-IP-Adresse der eingehenden Datenpakete. Außerdem können einige Blockchain-Netzwerke spezielle Protokolle implementieren, um Routing-Angriffe zu verhindern.</a:t>
            </a:r>
          </a:p>
          <a:p>
            <a:pPr marL="0" marR="0">
              <a:spcBef>
                <a:spcPts val="1500"/>
              </a:spcBef>
              <a:spcAft>
                <a:spcPts val="1500"/>
              </a:spcAft>
            </a:pPr>
            <a:endParaRPr lang="de-DE" sz="1800" dirty="0">
              <a:effectLst/>
              <a:latin typeface="Times New Roman" panose="02020603050405020304" pitchFamily="18" charset="0"/>
              <a:ea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B0E40622-5D28-447C-A8E5-2BD7AB756BAA}" type="slidenum">
              <a:rPr lang="en-US" smtClean="0"/>
              <a:t>26</a:t>
            </a:fld>
            <a:endParaRPr lang="en-US" dirty="0"/>
          </a:p>
        </p:txBody>
      </p:sp>
    </p:spTree>
    <p:extLst>
      <p:ext uri="{BB962C8B-B14F-4D97-AF65-F5344CB8AC3E}">
        <p14:creationId xmlns:p14="http://schemas.microsoft.com/office/powerpoint/2010/main" val="648903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27</a:t>
            </a:fld>
            <a:endParaRPr lang="en-US" dirty="0"/>
          </a:p>
        </p:txBody>
      </p:sp>
    </p:spTree>
    <p:extLst>
      <p:ext uri="{BB962C8B-B14F-4D97-AF65-F5344CB8AC3E}">
        <p14:creationId xmlns:p14="http://schemas.microsoft.com/office/powerpoint/2010/main" val="2861541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1500"/>
              </a:spcAft>
            </a:pPr>
            <a:br>
              <a:rPr lang="de-DE" sz="1800" dirty="0">
                <a:solidFill>
                  <a:srgbClr val="374151"/>
                </a:solidFill>
                <a:effectLst/>
                <a:latin typeface="Segoe UI" panose="020B0502040204020203" pitchFamily="34" charset="0"/>
                <a:ea typeface="Times New Roman" panose="02020603050405020304" pitchFamily="18" charset="0"/>
              </a:rPr>
            </a:b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Blockchain ist seit den späten (zwei </a:t>
            </a:r>
            <a:r>
              <a:rPr lang="de-DE" sz="1800" dirty="0" err="1">
                <a:solidFill>
                  <a:srgbClr val="374151"/>
                </a:solidFill>
                <a:effectLst/>
                <a:latin typeface="Segoe UI" panose="020B0502040204020203" pitchFamily="34" charset="0"/>
                <a:ea typeface="Times New Roman" panose="02020603050405020304" pitchFamily="18" charset="0"/>
              </a:rPr>
              <a:t>thousander</a:t>
            </a:r>
            <a:r>
              <a:rPr lang="de-DE" sz="1800" dirty="0">
                <a:solidFill>
                  <a:srgbClr val="374151"/>
                </a:solidFill>
                <a:effectLst/>
                <a:latin typeface="Segoe UI" panose="020B0502040204020203" pitchFamily="34" charset="0"/>
                <a:ea typeface="Times New Roman" panose="02020603050405020304" pitchFamily="18" charset="0"/>
              </a:rPr>
              <a:t>) 2000er Jahren eine der wichtigsten Technologien im Bereich digitaler Transaktionen. Vor fast 15 Jahren wurde ein Whitepaper mit dem Titel "Bitcoin: A Peer-to-Peer Electronic Cash System" veröffentlicht, das von einer Person unter dem Pseudonym Satoshi Nakamoto verfasst wurde. Vier Monate später wurde der Genesis-Block erstellt und markierte den Beginn des Bitcoin- und Blockchain-Netzwerks.</a:t>
            </a:r>
            <a:endParaRPr lang="de-DE" sz="1800" dirty="0">
              <a:effectLst/>
              <a:latin typeface="Times New Roman" panose="02020603050405020304" pitchFamily="18" charset="0"/>
              <a:ea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B0E40622-5D28-447C-A8E5-2BD7AB756BAA}" type="slidenum">
              <a:rPr lang="en-US" smtClean="0"/>
              <a:t>3</a:t>
            </a:fld>
            <a:endParaRPr lang="en-US" dirty="0"/>
          </a:p>
        </p:txBody>
      </p:sp>
    </p:spTree>
    <p:extLst>
      <p:ext uri="{BB962C8B-B14F-4D97-AF65-F5344CB8AC3E}">
        <p14:creationId xmlns:p14="http://schemas.microsoft.com/office/powerpoint/2010/main" val="140687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Jetzt möchte ich Ihnen etwas über die Blockchain-Technologie erzählen. Die Blockchain ist eine ständig wachsende Liste von Datensätzen, die in einzelnen Blöcken organisiert sind. Diese Blöcke dienen als öffentliches Hauptbuch, in dem Personen Datensätze einsehen und erstellen können. Jeder Block besteht aus Daten, einem Hash, dem Hash des vorherigen Blocks und einem Zeitstempel. Durch diese Merkmale wird es unmöglich gemacht, die Existenz oder den Inhalt früherer und späterer Transaktionen zu manipulieren.</a:t>
            </a:r>
          </a:p>
          <a:p>
            <a:pPr marL="0" marR="0">
              <a:spcBef>
                <a:spcPts val="1500"/>
              </a:spcBef>
              <a:spcAft>
                <a:spcPts val="1500"/>
              </a:spcAft>
            </a:pP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Das Wesentliche an der Blockchain ist, dass wir spätere Transaktionen auf früheren Transaktionen aufbauen und deren Richtigkeit bestätigen können, indem wir die Kenntnis der früheren Transaktionen nachweisen. Andere Teilnehmer der dezentralen Buchhaltung erkennen eine Manipulation der Blockchain an der Inkonsistenz der Blöcke. Die Blockchain ist ein verteiltes Hauptbuch, das sich selbst reguliert und keine Person gibt, die Kontrolle oder Veränderungen vornehmen kann. Stattdessen tragen Tausende von Benutzern, die am Blockchain-Netzwerk teilnehmen, dazu bei, es funktionsfähig zu halten.</a:t>
            </a:r>
            <a:endParaRPr lang="de-DE" sz="1800" dirty="0">
              <a:effectLst/>
              <a:latin typeface="Times New Roman" panose="02020603050405020304" pitchFamily="18" charset="0"/>
              <a:ea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5</a:t>
            </a:fld>
            <a:endParaRPr lang="en-US" dirty="0"/>
          </a:p>
        </p:txBody>
      </p:sp>
    </p:spTree>
    <p:extLst>
      <p:ext uri="{BB962C8B-B14F-4D97-AF65-F5344CB8AC3E}">
        <p14:creationId xmlns:p14="http://schemas.microsoft.com/office/powerpoint/2010/main" val="525359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sz="1800" b="0" i="0" u="none" strike="noStrike" baseline="0" dirty="0">
                <a:latin typeface="LMRoman10-Regular"/>
              </a:rPr>
              <a:t>• </a:t>
            </a:r>
            <a:r>
              <a:rPr lang="de-DE" sz="1800" b="1" i="0" u="none" strike="noStrike" baseline="0" dirty="0">
                <a:latin typeface="LMRoman10-Bold"/>
              </a:rPr>
              <a:t>Magische Zahl : </a:t>
            </a:r>
            <a:r>
              <a:rPr lang="de-DE" sz="1800" b="0" i="0" u="none" strike="noStrike" baseline="0" dirty="0">
                <a:latin typeface="LMRoman10-Regular"/>
              </a:rPr>
              <a:t>Nummer, die diesen Block als Teil des Netzwerks einer bestimmten</a:t>
            </a:r>
          </a:p>
          <a:p>
            <a:pPr algn="l"/>
            <a:r>
              <a:rPr lang="de-DE" sz="1800" b="0" i="0" u="none" strike="noStrike" baseline="0" dirty="0">
                <a:latin typeface="LMRoman10-Regular"/>
              </a:rPr>
              <a:t>Kryptowährung identifiziert.</a:t>
            </a:r>
          </a:p>
          <a:p>
            <a:pPr algn="l"/>
            <a:r>
              <a:rPr lang="de-DE" sz="1800" b="0" i="0" u="none" strike="noStrike" baseline="0" dirty="0">
                <a:latin typeface="LMRoman10-Regular"/>
              </a:rPr>
              <a:t>• </a:t>
            </a:r>
            <a:r>
              <a:rPr lang="de-DE" sz="1800" b="1" i="0" u="none" strike="noStrike" baseline="0" dirty="0">
                <a:latin typeface="LMRoman10-Bold"/>
              </a:rPr>
              <a:t>Transaktionen : </a:t>
            </a:r>
            <a:r>
              <a:rPr lang="de-DE" sz="1800" b="0" i="0" u="none" strike="noStrike" baseline="0" dirty="0">
                <a:latin typeface="LMRoman10-Regular"/>
              </a:rPr>
              <a:t>die Hauptinformationen </a:t>
            </a:r>
          </a:p>
          <a:p>
            <a:pPr algn="l"/>
            <a:r>
              <a:rPr lang="de-DE" sz="1800" b="0" i="0" u="none" strike="noStrike" baseline="0" dirty="0">
                <a:latin typeface="LMRoman10-Regular"/>
              </a:rPr>
              <a:t>• </a:t>
            </a:r>
            <a:r>
              <a:rPr lang="de-DE" sz="1800" b="1" i="0" u="none" strike="noStrike" baseline="0" dirty="0">
                <a:latin typeface="LMRoman10-Bold"/>
              </a:rPr>
              <a:t>Transaktionszähler : </a:t>
            </a:r>
            <a:r>
              <a:rPr lang="de-DE" sz="1800" b="0" i="0" u="none" strike="noStrike" baseline="0" dirty="0">
                <a:latin typeface="LMRoman10-Regular"/>
              </a:rPr>
              <a:t>die Anzahl der im Block gespeicherten Transaktionen</a:t>
            </a:r>
          </a:p>
          <a:p>
            <a:pPr algn="l"/>
            <a:r>
              <a:rPr lang="de-DE" sz="1800" b="0" i="0" u="none" strike="noStrike" baseline="0" dirty="0">
                <a:latin typeface="LMRoman10-Regular"/>
              </a:rPr>
              <a:t>• </a:t>
            </a:r>
            <a:r>
              <a:rPr lang="de-DE" sz="1800" b="1" i="0" u="none" strike="noStrike" baseline="0" dirty="0">
                <a:latin typeface="LMRoman10-Bold"/>
              </a:rPr>
              <a:t>Block Größe : </a:t>
            </a:r>
            <a:r>
              <a:rPr lang="de-DE" sz="1800" b="0" i="0" u="none" strike="noStrike" baseline="0" dirty="0">
                <a:latin typeface="LMRoman10-Regular"/>
              </a:rPr>
              <a:t>die maximale Größe der Informationen, die der Block enthält</a:t>
            </a:r>
          </a:p>
          <a:p>
            <a:pPr algn="l"/>
            <a:r>
              <a:rPr lang="de-DE" sz="1800" b="0" i="0" u="none" strike="noStrike" baseline="0" dirty="0">
                <a:latin typeface="LMRoman10-Regular"/>
              </a:rPr>
              <a:t>• </a:t>
            </a:r>
            <a:r>
              <a:rPr lang="de-DE" sz="1800" b="1" i="0" u="none" strike="noStrike" baseline="0" dirty="0">
                <a:latin typeface="LMRoman10-Bold"/>
              </a:rPr>
              <a:t>Version: </a:t>
            </a:r>
            <a:r>
              <a:rPr lang="de-DE" sz="1800" b="0" i="0" u="none" strike="noStrike" baseline="0" dirty="0">
                <a:latin typeface="LMRoman10-Regular"/>
              </a:rPr>
              <a:t>Sie ist benutzbar, um einen neuen Block zu erstellen und um eine neue</a:t>
            </a:r>
          </a:p>
          <a:p>
            <a:pPr algn="l"/>
            <a:r>
              <a:rPr lang="de-DE" sz="1800" b="0" i="0" u="none" strike="noStrike" baseline="0" dirty="0">
                <a:latin typeface="LMRoman10-Regular"/>
              </a:rPr>
              <a:t>Version von Software zu identifizieren. Es ist auf 4 Bytes (4 x 8 „</a:t>
            </a:r>
            <a:r>
              <a:rPr lang="de-DE" sz="1800" b="0" i="0" u="none" strike="noStrike" baseline="0" dirty="0" err="1">
                <a:latin typeface="LMRoman10-Regular"/>
              </a:rPr>
              <a:t>bits</a:t>
            </a:r>
            <a:r>
              <a:rPr lang="de-DE" sz="1800" b="0" i="0" u="none" strike="noStrike" baseline="0" dirty="0">
                <a:latin typeface="LMRoman10-Regular"/>
              </a:rPr>
              <a:t>“) codiert.</a:t>
            </a:r>
          </a:p>
          <a:p>
            <a:pPr algn="l"/>
            <a:r>
              <a:rPr lang="de-DE" sz="1800" b="0" i="0" u="none" strike="noStrike" baseline="0" dirty="0">
                <a:latin typeface="LMRoman10-Regular"/>
              </a:rPr>
              <a:t>• </a:t>
            </a:r>
            <a:r>
              <a:rPr lang="de-DE" sz="1800" b="1" i="0" u="none" strike="noStrike" baseline="0" dirty="0">
                <a:latin typeface="LMRoman10-Bold"/>
              </a:rPr>
              <a:t>Vorheriger Block-Hash: </a:t>
            </a:r>
            <a:r>
              <a:rPr lang="de-DE" sz="1800" b="0" i="0" u="none" strike="noStrike" baseline="0" dirty="0">
                <a:latin typeface="LMRoman10-Regular"/>
              </a:rPr>
              <a:t>Enthält einen Hash des Headers des vorherigen Blocks</a:t>
            </a:r>
          </a:p>
          <a:p>
            <a:pPr algn="l"/>
            <a:r>
              <a:rPr lang="de-DE" sz="1800" b="0" i="0" u="none" strike="noStrike" baseline="0" dirty="0">
                <a:latin typeface="LMRoman10-Regular"/>
              </a:rPr>
              <a:t>(md5, sha256 ...). Es ist auf 32 Bytes (32 x 8 = 256 „</a:t>
            </a:r>
            <a:r>
              <a:rPr lang="de-DE" sz="1800" b="0" i="0" u="none" strike="noStrike" baseline="0" dirty="0" err="1">
                <a:latin typeface="LMRoman10-Regular"/>
              </a:rPr>
              <a:t>bits</a:t>
            </a:r>
            <a:r>
              <a:rPr lang="de-DE" sz="1800" b="0" i="0" u="none" strike="noStrike" baseline="0" dirty="0">
                <a:latin typeface="LMRoman10-Regular"/>
              </a:rPr>
              <a:t>“) codiert.</a:t>
            </a:r>
          </a:p>
          <a:p>
            <a:pPr algn="l"/>
            <a:r>
              <a:rPr lang="en-US" sz="1800" b="0" i="0" u="none" strike="noStrike" baseline="0" dirty="0">
                <a:latin typeface="LMRoman10-Regular"/>
              </a:rPr>
              <a:t>• </a:t>
            </a:r>
            <a:r>
              <a:rPr lang="en-US" sz="1800" b="1" i="0" u="none" strike="noStrike" baseline="0" dirty="0">
                <a:latin typeface="LMRoman10-Bold"/>
              </a:rPr>
              <a:t>Hash Merkle root: </a:t>
            </a:r>
            <a:r>
              <a:rPr lang="de-DE" sz="2800" b="0" i="0" dirty="0">
                <a:solidFill>
                  <a:srgbClr val="374151"/>
                </a:solidFill>
                <a:effectLst/>
                <a:latin typeface="Söhne"/>
              </a:rPr>
              <a:t>Hash der Transaktionen im Merkle-Baum des aktuellen Blocks.</a:t>
            </a:r>
          </a:p>
          <a:p>
            <a:pPr algn="l"/>
            <a:r>
              <a:rPr lang="de-DE" sz="1800" b="0" i="0" u="none" strike="noStrike" baseline="0" dirty="0">
                <a:latin typeface="LMRoman10-Regular"/>
              </a:rPr>
              <a:t>Es ist auf 32 Bytes (32 x 8 = 256 „</a:t>
            </a:r>
            <a:r>
              <a:rPr lang="de-DE" sz="1800" b="0" i="0" u="none" strike="noStrike" baseline="0" dirty="0" err="1">
                <a:latin typeface="LMRoman10-Regular"/>
              </a:rPr>
              <a:t>bits</a:t>
            </a:r>
            <a:r>
              <a:rPr lang="de-DE" sz="1800" b="0" i="0" u="none" strike="noStrike" baseline="0" dirty="0">
                <a:latin typeface="LMRoman10-Regular"/>
              </a:rPr>
              <a:t>“) codiert.</a:t>
            </a:r>
          </a:p>
          <a:p>
            <a:pPr algn="l"/>
            <a:r>
              <a:rPr lang="de-DE" sz="1800" b="0" i="0" u="none" strike="noStrike" baseline="0" dirty="0">
                <a:latin typeface="LMRoman10-Regular"/>
              </a:rPr>
              <a:t>• </a:t>
            </a:r>
            <a:r>
              <a:rPr lang="de-DE" sz="1800" b="1" i="0" u="none" strike="noStrike" baseline="0" dirty="0">
                <a:latin typeface="LMRoman10-Bold"/>
              </a:rPr>
              <a:t>Time: </a:t>
            </a:r>
            <a:r>
              <a:rPr lang="de-DE" sz="1800" b="0" i="0" u="none" strike="noStrike" baseline="0" dirty="0">
                <a:latin typeface="LMRoman10-Regular"/>
              </a:rPr>
              <a:t>Erstellungszeit des Blocks. Es ist auf 32 Bytes (32 x 8 „</a:t>
            </a:r>
            <a:r>
              <a:rPr lang="de-DE" sz="1800" b="0" i="0" u="none" strike="noStrike" baseline="0" dirty="0" err="1">
                <a:latin typeface="LMRoman10-Regular"/>
              </a:rPr>
              <a:t>bits</a:t>
            </a:r>
            <a:r>
              <a:rPr lang="de-DE" sz="1800" b="0" i="0" u="none" strike="noStrike" baseline="0" dirty="0">
                <a:latin typeface="LMRoman10-Regular"/>
              </a:rPr>
              <a:t>“) codiert.</a:t>
            </a:r>
          </a:p>
          <a:p>
            <a:pPr algn="l"/>
            <a:r>
              <a:rPr lang="de-DE" sz="1800" b="0" i="0" u="none" strike="noStrike" baseline="0" dirty="0">
                <a:latin typeface="LMRoman10-Regular"/>
              </a:rPr>
              <a:t>• </a:t>
            </a:r>
            <a:r>
              <a:rPr lang="de-DE" sz="1800" b="1" i="0" u="none" strike="noStrike" baseline="0" dirty="0">
                <a:latin typeface="LMRoman10-Bold"/>
              </a:rPr>
              <a:t>Bits: </a:t>
            </a:r>
            <a:r>
              <a:rPr lang="de-DE" sz="1800" b="0" i="0" u="none" strike="noStrike" baseline="0" dirty="0">
                <a:latin typeface="LMRoman10-Regular"/>
              </a:rPr>
              <a:t>Es ist ein Wert, der die Schwierigkeitsbewertung des Ziel-Hashes und die</a:t>
            </a:r>
          </a:p>
          <a:p>
            <a:pPr algn="l"/>
            <a:r>
              <a:rPr lang="de-DE" sz="1800" b="0" i="0" u="none" strike="noStrike" baseline="0" dirty="0">
                <a:latin typeface="LMRoman10-Regular"/>
              </a:rPr>
              <a:t>Schwierigkeit beim Lösen der „</a:t>
            </a:r>
            <a:r>
              <a:rPr lang="de-DE" sz="1800" b="0" i="0" u="none" strike="noStrike" baseline="0" dirty="0" err="1">
                <a:latin typeface="LMRoman10-Regular"/>
              </a:rPr>
              <a:t>Nonce</a:t>
            </a:r>
            <a:r>
              <a:rPr lang="de-DE" sz="1800" b="0" i="0" u="none" strike="noStrike" baseline="0" dirty="0">
                <a:latin typeface="LMRoman10-Regular"/>
              </a:rPr>
              <a:t>“ angibt. Es ist auf 32 Bytes (32 x 8 „</a:t>
            </a:r>
            <a:r>
              <a:rPr lang="de-DE" sz="1800" b="0" i="0" u="none" strike="noStrike" baseline="0" dirty="0" err="1">
                <a:latin typeface="LMRoman10-Regular"/>
              </a:rPr>
              <a:t>bits</a:t>
            </a:r>
            <a:r>
              <a:rPr lang="de-DE" sz="1800" b="0" i="0" u="none" strike="noStrike" baseline="0" dirty="0">
                <a:latin typeface="LMRoman10-Regular"/>
              </a:rPr>
              <a:t>“)</a:t>
            </a:r>
          </a:p>
          <a:p>
            <a:pPr algn="l"/>
            <a:r>
              <a:rPr lang="de-DE" sz="1800" b="0" i="0" u="none" strike="noStrike" baseline="0" dirty="0">
                <a:latin typeface="LMRoman10-Regular"/>
              </a:rPr>
              <a:t>codiert.</a:t>
            </a:r>
          </a:p>
          <a:p>
            <a:pPr algn="l"/>
            <a:r>
              <a:rPr lang="de-DE" sz="1800" b="0" i="0" u="none" strike="noStrike" baseline="0" dirty="0">
                <a:latin typeface="LMRoman10-Regular"/>
              </a:rPr>
              <a:t>• </a:t>
            </a:r>
            <a:r>
              <a:rPr lang="de-DE" sz="1800" b="1" i="0" u="none" strike="noStrike" baseline="0" dirty="0" err="1">
                <a:latin typeface="LMRoman10-Bold"/>
              </a:rPr>
              <a:t>Nonce</a:t>
            </a:r>
            <a:r>
              <a:rPr lang="de-DE" sz="1800" b="1" i="0" u="none" strike="noStrike" baseline="0" dirty="0">
                <a:latin typeface="LMRoman10-Bold"/>
              </a:rPr>
              <a:t>: </a:t>
            </a:r>
            <a:r>
              <a:rPr lang="de-DE" sz="1800" b="0" i="0" u="none" strike="noStrike" baseline="0" dirty="0">
                <a:latin typeface="LMRoman10-Regular"/>
              </a:rPr>
              <a:t>Es ist die Zahl, die der Miner lösen muss, um einen Block im</a:t>
            </a:r>
          </a:p>
          <a:p>
            <a:pPr algn="l"/>
            <a:r>
              <a:rPr lang="de-DE" sz="1800" b="0" i="0" u="none" strike="noStrike" baseline="0" dirty="0">
                <a:latin typeface="LMRoman10-Regular"/>
              </a:rPr>
              <a:t>Blockchain-Netzwerk zu verifizieren und zu schließen.</a:t>
            </a:r>
          </a:p>
          <a:p>
            <a:pPr algn="l"/>
            <a:endParaRPr lang="de-DE" sz="1800" b="0" i="0" u="none" strike="noStrike" baseline="0" dirty="0">
              <a:latin typeface="LMRoman10-Regular"/>
            </a:endParaRPr>
          </a:p>
          <a:p>
            <a:pPr algn="l"/>
            <a:r>
              <a:rPr lang="de-DE" sz="1800" b="0" i="0" u="none" strike="noStrike" baseline="0" dirty="0" err="1">
                <a:latin typeface="LMRoman10-Regular"/>
              </a:rPr>
              <a:t>Only</a:t>
            </a:r>
            <a:r>
              <a:rPr lang="de-DE" sz="1800" b="0" i="0" u="none" strike="noStrike" baseline="0" dirty="0">
                <a:latin typeface="LMRoman10-Regular"/>
              </a:rPr>
              <a:t> </a:t>
            </a:r>
            <a:r>
              <a:rPr lang="de-DE" sz="1800" b="0" i="0" u="none" strike="noStrike" baseline="0" dirty="0" err="1">
                <a:latin typeface="LMRoman10-Regular"/>
              </a:rPr>
              <a:t>if</a:t>
            </a:r>
            <a:r>
              <a:rPr lang="de-DE" sz="1800" b="0" i="0" u="none" strike="noStrike" baseline="0" dirty="0">
                <a:latin typeface="LMRoman10-Regular"/>
              </a:rPr>
              <a:t> </a:t>
            </a:r>
            <a:r>
              <a:rPr lang="de-DE" sz="1800" b="0" i="0" u="none" strike="noStrike" baseline="0" dirty="0" err="1">
                <a:latin typeface="LMRoman10-Regular"/>
              </a:rPr>
              <a:t>asked</a:t>
            </a:r>
            <a:endParaRPr lang="de-DE" sz="1800" b="0" i="0" u="none" strike="noStrike" baseline="0" dirty="0">
              <a:latin typeface="LMRoman10-Regular"/>
            </a:endParaRPr>
          </a:p>
          <a:p>
            <a:pPr algn="l"/>
            <a:r>
              <a:rPr lang="de-DE" sz="1800" b="0" i="0" u="none" strike="noStrike" baseline="0" dirty="0">
                <a:latin typeface="LMRoman10-Regular"/>
              </a:rPr>
              <a:t>Es handelt sich um eine Datenstruktur in Form eines Binärbaums, die in Bitcoin und</a:t>
            </a:r>
          </a:p>
          <a:p>
            <a:pPr algn="l"/>
            <a:r>
              <a:rPr lang="de-DE" sz="1800" b="0" i="0" u="none" strike="noStrike" baseline="0" dirty="0">
                <a:latin typeface="LMRoman10-Regular"/>
              </a:rPr>
              <a:t>Kryptowährung weit verbreitet ist und zur effizienten und sicheren Kodierung von Daten</a:t>
            </a:r>
          </a:p>
          <a:p>
            <a:pPr algn="l"/>
            <a:r>
              <a:rPr lang="de-DE" sz="1800" b="0" i="0" u="none" strike="noStrike" baseline="0" dirty="0">
                <a:latin typeface="LMRoman10-Regular"/>
              </a:rPr>
              <a:t>verwendet wird.</a:t>
            </a:r>
          </a:p>
          <a:p>
            <a:pPr algn="l"/>
            <a:endParaRPr lang="de-DE" sz="1800" b="0" i="0" u="none" strike="noStrike" baseline="0" dirty="0">
              <a:latin typeface="LMRoman10-Regular"/>
            </a:endParaRPr>
          </a:p>
          <a:p>
            <a:pPr algn="l"/>
            <a:r>
              <a:rPr lang="de-DE" b="0" i="0" dirty="0">
                <a:solidFill>
                  <a:srgbClr val="4F596A"/>
                </a:solidFill>
                <a:effectLst/>
                <a:latin typeface="Mulish"/>
              </a:rPr>
              <a:t>Ein Zeitstempel ist ein digitaler Datensatz oder ein </a:t>
            </a:r>
            <a:r>
              <a:rPr lang="de-DE" b="1" i="0" u="none" strike="noStrike" dirty="0">
                <a:solidFill>
                  <a:srgbClr val="4F596A"/>
                </a:solidFill>
                <a:effectLst/>
                <a:latin typeface="Mulish"/>
                <a:hlinkClick r:id="rId3"/>
              </a:rPr>
              <a:t>Protokoll</a:t>
            </a:r>
            <a:r>
              <a:rPr lang="de-DE" b="0" i="0" dirty="0">
                <a:solidFill>
                  <a:srgbClr val="4F596A"/>
                </a:solidFill>
                <a:effectLst/>
                <a:latin typeface="Mulish"/>
              </a:rPr>
              <a:t>, das den Moment angibt, in dem eine Transaktion stattgefunden hat. Zeitstempel, die im </a:t>
            </a:r>
            <a:r>
              <a:rPr lang="de-DE" b="1" i="0" u="none" strike="noStrike" dirty="0">
                <a:solidFill>
                  <a:srgbClr val="4F596A"/>
                </a:solidFill>
                <a:effectLst/>
                <a:latin typeface="Mulish"/>
                <a:hlinkClick r:id="rId4"/>
              </a:rPr>
              <a:t>Ledger</a:t>
            </a:r>
            <a:r>
              <a:rPr lang="de-DE" b="0" i="0" dirty="0">
                <a:solidFill>
                  <a:srgbClr val="4F596A"/>
                </a:solidFill>
                <a:effectLst/>
                <a:latin typeface="Mulish"/>
              </a:rPr>
              <a:t> einer </a:t>
            </a:r>
            <a:r>
              <a:rPr lang="de-DE" b="1" i="0" u="none" strike="noStrike" dirty="0">
                <a:solidFill>
                  <a:srgbClr val="4F596A"/>
                </a:solidFill>
                <a:effectLst/>
                <a:latin typeface="Mulish"/>
                <a:hlinkClick r:id="rId5"/>
              </a:rPr>
              <a:t>Block</a:t>
            </a:r>
            <a:r>
              <a:rPr lang="de-DE" b="0" i="0" dirty="0">
                <a:solidFill>
                  <a:srgbClr val="4F596A"/>
                </a:solidFill>
                <a:effectLst/>
                <a:latin typeface="Mulish"/>
              </a:rPr>
              <a:t>chain aufgezeichnet werden, sind unveränderlich und eindeutig für die spezifische Transaktion, die der Zeitstempel aufzeichnet.</a:t>
            </a:r>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6</a:t>
            </a:fld>
            <a:endParaRPr lang="en-US" dirty="0"/>
          </a:p>
        </p:txBody>
      </p:sp>
    </p:spTree>
    <p:extLst>
      <p:ext uri="{BB962C8B-B14F-4D97-AF65-F5344CB8AC3E}">
        <p14:creationId xmlns:p14="http://schemas.microsoft.com/office/powerpoint/2010/main" val="3209730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Darüber hinaus möchte ich mit Ihnen die Funktionsweise einer Blockchain erklären. Diese Kette besteht aus einer Reihe von Blöcken, die miteinander verbunden sind. Jeder Block enthält einen Hash des aktuellen Blocks und einen Hash des vorherigen Blocks.</a:t>
            </a: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Der </a:t>
            </a:r>
            <a:r>
              <a:rPr lang="de-DE" sz="1800" dirty="0" err="1">
                <a:solidFill>
                  <a:srgbClr val="374151"/>
                </a:solidFill>
                <a:effectLst/>
                <a:latin typeface="Segoe UI" panose="020B0502040204020203" pitchFamily="34" charset="0"/>
                <a:ea typeface="Times New Roman" panose="02020603050405020304" pitchFamily="18" charset="0"/>
              </a:rPr>
              <a:t>Hashing</a:t>
            </a:r>
            <a:r>
              <a:rPr lang="de-DE" sz="1800" dirty="0">
                <a:solidFill>
                  <a:srgbClr val="374151"/>
                </a:solidFill>
                <a:effectLst/>
                <a:latin typeface="Segoe UI" panose="020B0502040204020203" pitchFamily="34" charset="0"/>
                <a:ea typeface="Times New Roman" panose="02020603050405020304" pitchFamily="18" charset="0"/>
              </a:rPr>
              <a:t>-Mechanismus ermöglicht es, über die Blockchain zu iterieren und die Integrität der Kette zu gewährleisten. Wenn ein Block manipuliert wird, wird der Hash des Blocks und der vorherige Hash des nächsten Blocks ungültig, was zur Ungültigkeit aller nachfolgenden Blöcke führt. Dies ist ein wichtiger Schutzmechanismus gegen unbefugte Änderungen.</a:t>
            </a:r>
            <a:endParaRPr lang="de-DE" sz="1800" dirty="0">
              <a:effectLst/>
              <a:latin typeface="Times New Roman" panose="02020603050405020304" pitchFamily="18" charset="0"/>
              <a:ea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7</a:t>
            </a:fld>
            <a:endParaRPr lang="en-US" dirty="0"/>
          </a:p>
        </p:txBody>
      </p:sp>
    </p:spTree>
    <p:extLst>
      <p:ext uri="{BB962C8B-B14F-4D97-AF65-F5344CB8AC3E}">
        <p14:creationId xmlns:p14="http://schemas.microsoft.com/office/powerpoint/2010/main" val="2786227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Allerdings ist die Verwendung von Hashes allein nicht ausreichend, um verdächtige Manipulationen zu verhindern. Hacker können eine große Anzahl von Hash-Operationen berechnen und so einen Block manipulieren und alle Hashes der folgenden Blöcke neu berechnen. Um dieses Problem zu lösen, verwendet die Bitcoin-Blockchain einen Konsensmechanismus (</a:t>
            </a:r>
            <a:r>
              <a:rPr lang="de-DE" sz="1800" dirty="0" err="1">
                <a:solidFill>
                  <a:srgbClr val="374151"/>
                </a:solidFill>
                <a:effectLst/>
                <a:latin typeface="Segoe UI" panose="020B0502040204020203" pitchFamily="34" charset="0"/>
                <a:ea typeface="Times New Roman" panose="02020603050405020304" pitchFamily="18" charset="0"/>
              </a:rPr>
              <a:t>PoW</a:t>
            </a:r>
            <a:r>
              <a:rPr lang="de-DE" sz="1800" dirty="0">
                <a:solidFill>
                  <a:srgbClr val="374151"/>
                </a:solidFill>
                <a:effectLst/>
                <a:latin typeface="Segoe UI" panose="020B0502040204020203" pitchFamily="34" charset="0"/>
                <a:ea typeface="Times New Roman" panose="02020603050405020304" pitchFamily="18" charset="0"/>
              </a:rPr>
              <a:t>).</a:t>
            </a:r>
          </a:p>
          <a:p>
            <a:pPr marL="0" marR="0">
              <a:spcBef>
                <a:spcPts val="1500"/>
              </a:spcBef>
              <a:spcAft>
                <a:spcPts val="1500"/>
              </a:spcAft>
            </a:pPr>
            <a:endParaRPr lang="de-DE" sz="1800" dirty="0">
              <a:solidFill>
                <a:srgbClr val="374151"/>
              </a:solidFill>
              <a:effectLst/>
              <a:latin typeface="Segoe UI" panose="020B0502040204020203" pitchFamily="34" charset="0"/>
              <a:ea typeface="Times New Roman" panose="02020603050405020304" pitchFamily="18" charset="0"/>
            </a:endParaRP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Ein Konsensmechanismus (wie zum Beispiel Proof-</a:t>
            </a:r>
            <a:r>
              <a:rPr lang="de-DE" sz="1800" dirty="0" err="1">
                <a:solidFill>
                  <a:srgbClr val="374151"/>
                </a:solidFill>
                <a:effectLst/>
                <a:latin typeface="Segoe UI" panose="020B0502040204020203" pitchFamily="34" charset="0"/>
                <a:ea typeface="Times New Roman" panose="02020603050405020304" pitchFamily="18" charset="0"/>
              </a:rPr>
              <a:t>of</a:t>
            </a:r>
            <a:r>
              <a:rPr lang="de-DE" sz="1800" dirty="0">
                <a:solidFill>
                  <a:srgbClr val="374151"/>
                </a:solidFill>
                <a:effectLst/>
                <a:latin typeface="Segoe UI" panose="020B0502040204020203" pitchFamily="34" charset="0"/>
                <a:ea typeface="Times New Roman" panose="02020603050405020304" pitchFamily="18" charset="0"/>
              </a:rPr>
              <a:t>-Work, Proof-</a:t>
            </a:r>
            <a:r>
              <a:rPr lang="de-DE" sz="1800" dirty="0" err="1">
                <a:solidFill>
                  <a:srgbClr val="374151"/>
                </a:solidFill>
                <a:effectLst/>
                <a:latin typeface="Segoe UI" panose="020B0502040204020203" pitchFamily="34" charset="0"/>
                <a:ea typeface="Times New Roman" panose="02020603050405020304" pitchFamily="18" charset="0"/>
              </a:rPr>
              <a:t>of</a:t>
            </a:r>
            <a:r>
              <a:rPr lang="de-DE" sz="1800" dirty="0">
                <a:solidFill>
                  <a:srgbClr val="374151"/>
                </a:solidFill>
                <a:effectLst/>
                <a:latin typeface="Segoe UI" panose="020B0502040204020203" pitchFamily="34" charset="0"/>
                <a:ea typeface="Times New Roman" panose="02020603050405020304" pitchFamily="18" charset="0"/>
              </a:rPr>
              <a:t>-Stake oder Proof-</a:t>
            </a:r>
            <a:r>
              <a:rPr lang="de-DE" sz="1800" dirty="0" err="1">
                <a:solidFill>
                  <a:srgbClr val="374151"/>
                </a:solidFill>
                <a:effectLst/>
                <a:latin typeface="Segoe UI" panose="020B0502040204020203" pitchFamily="34" charset="0"/>
                <a:ea typeface="Times New Roman" panose="02020603050405020304" pitchFamily="18" charset="0"/>
              </a:rPr>
              <a:t>of</a:t>
            </a:r>
            <a:r>
              <a:rPr lang="de-DE" sz="1800" dirty="0">
                <a:solidFill>
                  <a:srgbClr val="374151"/>
                </a:solidFill>
                <a:effectLst/>
                <a:latin typeface="Segoe UI" panose="020B0502040204020203" pitchFamily="34" charset="0"/>
                <a:ea typeface="Times New Roman" panose="02020603050405020304" pitchFamily="18" charset="0"/>
              </a:rPr>
              <a:t>-Space </a:t>
            </a:r>
            <a:r>
              <a:rPr lang="de-DE" sz="1800" dirty="0" err="1">
                <a:solidFill>
                  <a:srgbClr val="374151"/>
                </a:solidFill>
                <a:effectLst/>
                <a:latin typeface="Segoe UI" panose="020B0502040204020203" pitchFamily="34" charset="0"/>
                <a:ea typeface="Times New Roman" panose="02020603050405020304" pitchFamily="18" charset="0"/>
              </a:rPr>
              <a:t>usw</a:t>
            </a:r>
            <a:r>
              <a:rPr lang="de-DE" sz="1800" dirty="0">
                <a:solidFill>
                  <a:srgbClr val="374151"/>
                </a:solidFill>
                <a:effectLst/>
                <a:latin typeface="Segoe UI" panose="020B0502040204020203" pitchFamily="34" charset="0"/>
                <a:ea typeface="Times New Roman" panose="02020603050405020304" pitchFamily="18" charset="0"/>
              </a:rPr>
              <a:t>) ermöglicht es allen Teilnehmern einer Blockchain, Mining-Operationen durchzuführen, um einen Block zu validieren und ihn der Hauptkette hinzuzufügen. </a:t>
            </a:r>
          </a:p>
          <a:p>
            <a:pPr marL="0" marR="0">
              <a:spcBef>
                <a:spcPts val="1500"/>
              </a:spcBef>
              <a:spcAft>
                <a:spcPts val="1500"/>
              </a:spcAft>
            </a:pPr>
            <a:endParaRPr lang="de-DE" sz="1800" dirty="0">
              <a:solidFill>
                <a:srgbClr val="374151"/>
              </a:solidFill>
              <a:effectLst/>
              <a:latin typeface="Segoe UI" panose="020B0502040204020203" pitchFamily="34" charset="0"/>
              <a:ea typeface="Times New Roman" panose="02020603050405020304" pitchFamily="18" charset="0"/>
            </a:endParaRP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Ein weiterer wichtiger Punkt ist die Kryptografie, die zur Datensicherung auf der Blockchain eingesetzt wird. Wir haben es schon in Blockchain-Mechanismus gesehen.</a:t>
            </a:r>
          </a:p>
          <a:p>
            <a:pPr marL="0" marR="0">
              <a:spcBef>
                <a:spcPts val="1500"/>
              </a:spcBef>
              <a:spcAft>
                <a:spcPts val="1500"/>
              </a:spcAft>
            </a:pP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Ein weiterer Vorteil der Blockchain-Technologie ist ihre Dezentralisierung. Eine Blockchain ist ein dezentralisiertes Netzwerk, das viele verschiedene Teilnehmer enthält. Das bedeutet, dass keine zentrale Behörde die Kontrolle über das Netzwerk hat.</a:t>
            </a:r>
          </a:p>
          <a:p>
            <a:pPr marL="0" marR="0">
              <a:spcBef>
                <a:spcPts val="1500"/>
              </a:spcBef>
              <a:spcAft>
                <a:spcPts val="1500"/>
              </a:spcAft>
            </a:pP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Zuletzt möchte ich auf die Rolle von Mehrfachkopien bei der Datensicherung auf der Blockchain hinweisen. Die Blockchain speichert mehrere Kopien ihrer Daten bei vielen verschiedenen Teilnehmern, was es schwieriger macht, alle Kopien einer Blockkette zu zensieren.</a:t>
            </a:r>
            <a:endParaRPr lang="de-DE" sz="1800" dirty="0">
              <a:effectLst/>
              <a:latin typeface="Times New Roman" panose="02020603050405020304" pitchFamily="18" charset="0"/>
              <a:ea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8</a:t>
            </a:fld>
            <a:endParaRPr lang="en-US" dirty="0"/>
          </a:p>
        </p:txBody>
      </p:sp>
    </p:spTree>
    <p:extLst>
      <p:ext uri="{BB962C8B-B14F-4D97-AF65-F5344CB8AC3E}">
        <p14:creationId xmlns:p14="http://schemas.microsoft.com/office/powerpoint/2010/main" val="3328697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Jetzt stellen wir die Frage : Was ist Proof </a:t>
            </a:r>
            <a:r>
              <a:rPr lang="de-DE" sz="1800" dirty="0" err="1">
                <a:solidFill>
                  <a:srgbClr val="374151"/>
                </a:solidFill>
                <a:effectLst/>
                <a:latin typeface="Segoe UI" panose="020B0502040204020203" pitchFamily="34" charset="0"/>
                <a:ea typeface="Times New Roman" panose="02020603050405020304" pitchFamily="18" charset="0"/>
              </a:rPr>
              <a:t>of</a:t>
            </a:r>
            <a:r>
              <a:rPr lang="de-DE" sz="1800" dirty="0">
                <a:solidFill>
                  <a:srgbClr val="374151"/>
                </a:solidFill>
                <a:effectLst/>
                <a:latin typeface="Segoe UI" panose="020B0502040204020203" pitchFamily="34" charset="0"/>
                <a:ea typeface="Times New Roman" panose="02020603050405020304" pitchFamily="18" charset="0"/>
              </a:rPr>
              <a:t> Work.</a:t>
            </a:r>
          </a:p>
          <a:p>
            <a:pPr marL="0" marR="0">
              <a:spcBef>
                <a:spcPts val="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 Proof-</a:t>
            </a:r>
            <a:r>
              <a:rPr lang="de-DE" sz="1800" dirty="0" err="1">
                <a:solidFill>
                  <a:srgbClr val="374151"/>
                </a:solidFill>
                <a:effectLst/>
                <a:latin typeface="Segoe UI" panose="020B0502040204020203" pitchFamily="34" charset="0"/>
                <a:ea typeface="Times New Roman" panose="02020603050405020304" pitchFamily="18" charset="0"/>
              </a:rPr>
              <a:t>of</a:t>
            </a:r>
            <a:r>
              <a:rPr lang="de-DE" sz="1800" dirty="0">
                <a:solidFill>
                  <a:srgbClr val="374151"/>
                </a:solidFill>
                <a:effectLst/>
                <a:latin typeface="Segoe UI" panose="020B0502040204020203" pitchFamily="34" charset="0"/>
                <a:ea typeface="Times New Roman" panose="02020603050405020304" pitchFamily="18" charset="0"/>
              </a:rPr>
              <a:t>-Work ist eine dezentrale Konsensmethode, die von den Netzwerkteilnehmern Rechenleistung erfordert, um einen Hash zu finden. Dieser Prozess dient als Abschreckung gegen Manipulation oder Ausbeutung des Systems, weil die Teilnehmer Arbeit leisten müssen.</a:t>
            </a:r>
          </a:p>
          <a:p>
            <a:pPr marL="0" marR="0">
              <a:spcBef>
                <a:spcPts val="0"/>
              </a:spcBef>
              <a:spcAft>
                <a:spcPts val="1500"/>
              </a:spcAft>
            </a:pP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Die Verwendung von Proof-</a:t>
            </a:r>
            <a:r>
              <a:rPr lang="de-DE" sz="1800" dirty="0" err="1">
                <a:solidFill>
                  <a:srgbClr val="374151"/>
                </a:solidFill>
                <a:effectLst/>
                <a:latin typeface="Segoe UI" panose="020B0502040204020203" pitchFamily="34" charset="0"/>
                <a:ea typeface="Times New Roman" panose="02020603050405020304" pitchFamily="18" charset="0"/>
              </a:rPr>
              <a:t>of</a:t>
            </a:r>
            <a:r>
              <a:rPr lang="de-DE" sz="1800" dirty="0">
                <a:solidFill>
                  <a:srgbClr val="374151"/>
                </a:solidFill>
                <a:effectLst/>
                <a:latin typeface="Segoe UI" panose="020B0502040204020203" pitchFamily="34" charset="0"/>
                <a:ea typeface="Times New Roman" panose="02020603050405020304" pitchFamily="18" charset="0"/>
              </a:rPr>
              <a:t>-Work ermöglicht es den Nodes, die Integrität der Blockchain zu überprüfen, indem sie diejenige wählen, die den größten Aufwand in Form von Rechenleistung darstellt. Auf diese Weise ist es einfach zu erkennen, welche Blockchain die authentische ist. Darüber hinaus dient die Verwendung von Proof-</a:t>
            </a:r>
            <a:r>
              <a:rPr lang="de-DE" sz="1800" dirty="0" err="1">
                <a:solidFill>
                  <a:srgbClr val="374151"/>
                </a:solidFill>
                <a:effectLst/>
                <a:latin typeface="Segoe UI" panose="020B0502040204020203" pitchFamily="34" charset="0"/>
                <a:ea typeface="Times New Roman" panose="02020603050405020304" pitchFamily="18" charset="0"/>
              </a:rPr>
              <a:t>of</a:t>
            </a:r>
            <a:r>
              <a:rPr lang="de-DE" sz="1800" dirty="0">
                <a:solidFill>
                  <a:srgbClr val="374151"/>
                </a:solidFill>
                <a:effectLst/>
                <a:latin typeface="Segoe UI" panose="020B0502040204020203" pitchFamily="34" charset="0"/>
                <a:ea typeface="Times New Roman" panose="02020603050405020304" pitchFamily="18" charset="0"/>
              </a:rPr>
              <a:t>-Work dazu, das Blockchain-Netzwerk vor Angreifern zu schützen, da diese eine größere Energiemenge in das Netzwerk einspeisen müssten als alle anderen verfügbaren Miner insgesamt über einen längeren Zeitraum. Dies ist beim Bitcoin aufgrund der enormen Rechenleistung, die benötigt wird, um einen gültigen Block zu erstellen, praktisch unmöglich.</a:t>
            </a:r>
          </a:p>
          <a:p>
            <a:pPr marL="0" marR="0">
              <a:spcBef>
                <a:spcPts val="1500"/>
              </a:spcBef>
              <a:spcAft>
                <a:spcPts val="1500"/>
              </a:spcAft>
            </a:pP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Proof-</a:t>
            </a:r>
            <a:r>
              <a:rPr lang="de-DE" sz="1800" dirty="0" err="1">
                <a:solidFill>
                  <a:srgbClr val="374151"/>
                </a:solidFill>
                <a:effectLst/>
                <a:latin typeface="Segoe UI" panose="020B0502040204020203" pitchFamily="34" charset="0"/>
                <a:ea typeface="Times New Roman" panose="02020603050405020304" pitchFamily="18" charset="0"/>
              </a:rPr>
              <a:t>of</a:t>
            </a:r>
            <a:r>
              <a:rPr lang="de-DE" sz="1800" dirty="0">
                <a:solidFill>
                  <a:srgbClr val="374151"/>
                </a:solidFill>
                <a:effectLst/>
                <a:latin typeface="Segoe UI" panose="020B0502040204020203" pitchFamily="34" charset="0"/>
                <a:ea typeface="Times New Roman" panose="02020603050405020304" pitchFamily="18" charset="0"/>
              </a:rPr>
              <a:t>-Work ist eine bewährte Methode zur Sicherung von Blockchains und zur Neuverteilung von digitalen Währungen. Im Gegensatz zu </a:t>
            </a:r>
            <a:r>
              <a:rPr lang="de-DE" sz="1800" dirty="0" err="1">
                <a:solidFill>
                  <a:srgbClr val="374151"/>
                </a:solidFill>
                <a:effectLst/>
                <a:latin typeface="Segoe UI" panose="020B0502040204020203" pitchFamily="34" charset="0"/>
                <a:ea typeface="Times New Roman" panose="02020603050405020304" pitchFamily="18" charset="0"/>
              </a:rPr>
              <a:t>Fiatgeld</a:t>
            </a:r>
            <a:r>
              <a:rPr lang="de-DE" sz="1800" dirty="0">
                <a:solidFill>
                  <a:srgbClr val="374151"/>
                </a:solidFill>
                <a:effectLst/>
                <a:latin typeface="Segoe UI" panose="020B0502040204020203" pitchFamily="34" charset="0"/>
                <a:ea typeface="Times New Roman" panose="02020603050405020304" pitchFamily="18" charset="0"/>
              </a:rPr>
              <a:t>, das von Zentralbanken gedruckt werden kann, erfordert die Erschaffung von Währungen in einem Proof-</a:t>
            </a:r>
            <a:r>
              <a:rPr lang="de-DE" sz="1800" dirty="0" err="1">
                <a:solidFill>
                  <a:srgbClr val="374151"/>
                </a:solidFill>
                <a:effectLst/>
                <a:latin typeface="Segoe UI" panose="020B0502040204020203" pitchFamily="34" charset="0"/>
                <a:ea typeface="Times New Roman" panose="02020603050405020304" pitchFamily="18" charset="0"/>
              </a:rPr>
              <a:t>Of</a:t>
            </a:r>
            <a:r>
              <a:rPr lang="de-DE" sz="1800" dirty="0">
                <a:solidFill>
                  <a:srgbClr val="374151"/>
                </a:solidFill>
                <a:effectLst/>
                <a:latin typeface="Segoe UI" panose="020B0502040204020203" pitchFamily="34" charset="0"/>
                <a:ea typeface="Times New Roman" panose="02020603050405020304" pitchFamily="18" charset="0"/>
              </a:rPr>
              <a:t>-Work-System einen tatsächlichen Einsatz von Ressourcen. Dadurch wird ein fairer Mechanismus für die Verteilung von Währungen gewährleistet.</a:t>
            </a:r>
            <a:endParaRPr lang="de-DE" sz="1800" dirty="0">
              <a:effectLst/>
              <a:latin typeface="Times New Roman" panose="02020603050405020304" pitchFamily="18" charset="0"/>
              <a:ea typeface="Times New Roman" panose="02020603050405020304" pitchFamily="18" charset="0"/>
            </a:endParaRPr>
          </a:p>
          <a:p>
            <a:pPr marL="0" marR="0">
              <a:spcBef>
                <a:spcPts val="1500"/>
              </a:spcBef>
              <a:spcAft>
                <a:spcPts val="1500"/>
              </a:spcAft>
            </a:pPr>
            <a:r>
              <a:rPr lang="de-DE" sz="1800" dirty="0">
                <a:solidFill>
                  <a:srgbClr val="374151"/>
                </a:solidFill>
                <a:effectLst/>
                <a:latin typeface="Segoe UI" panose="020B0502040204020203" pitchFamily="34" charset="0"/>
                <a:ea typeface="Times New Roman" panose="02020603050405020304" pitchFamily="18" charset="0"/>
              </a:rPr>
              <a:t>Allerdings ist die Dezentralität in dieser Methode abhängig von verschiedenen Faktoren, wie der Verteilung der Mining-Ressourcen und der Zentralisierung der Mining-Pools. Wenn eine hohe Konzentration unter den Mining-Pools besteht, kann das zu einer kleineren Dezentralisierung führen, denn ein einzelner Mining-Pool könnte in der Lage sein, die Mehrheit der Rechenleistung des Netzwerks zu kontrollieren.</a:t>
            </a:r>
            <a:endParaRPr lang="de-DE" sz="1800" dirty="0">
              <a:effectLst/>
              <a:latin typeface="Times New Roman" panose="02020603050405020304" pitchFamily="18" charset="0"/>
              <a:ea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9</a:t>
            </a:fld>
            <a:endParaRPr lang="en-US" dirty="0"/>
          </a:p>
        </p:txBody>
      </p:sp>
    </p:spTree>
    <p:extLst>
      <p:ext uri="{BB962C8B-B14F-4D97-AF65-F5344CB8AC3E}">
        <p14:creationId xmlns:p14="http://schemas.microsoft.com/office/powerpoint/2010/main" val="871782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0E40622-5D28-447C-A8E5-2BD7AB756BAA}" type="slidenum">
              <a:rPr lang="en-US" smtClean="0"/>
              <a:t>10</a:t>
            </a:fld>
            <a:endParaRPr lang="en-US" dirty="0"/>
          </a:p>
        </p:txBody>
      </p:sp>
    </p:spTree>
    <p:extLst>
      <p:ext uri="{BB962C8B-B14F-4D97-AF65-F5344CB8AC3E}">
        <p14:creationId xmlns:p14="http://schemas.microsoft.com/office/powerpoint/2010/main" val="148118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38B37-09A7-AA67-C23B-0D409A861608}"/>
              </a:ext>
            </a:extLst>
          </p:cNvPr>
          <p:cNvSpPr>
            <a:spLocks noGrp="1"/>
          </p:cNvSpPr>
          <p:nvPr>
            <p:ph type="ctrTitle"/>
          </p:nvPr>
        </p:nvSpPr>
        <p:spPr>
          <a:xfrm>
            <a:off x="838200" y="430211"/>
            <a:ext cx="7524750" cy="1655762"/>
          </a:xfrm>
        </p:spPr>
        <p:txBody>
          <a:bodyPr anchor="b"/>
          <a:lstStyle>
            <a:lvl1pPr algn="ctr">
              <a:defRPr sz="6000"/>
            </a:lvl1pPr>
          </a:lstStyle>
          <a:p>
            <a:r>
              <a:rPr lang="de-DE" dirty="0"/>
              <a:t>Mastertitelformat bearbeiten</a:t>
            </a:r>
            <a:endParaRPr lang="en-US" dirty="0"/>
          </a:p>
        </p:txBody>
      </p:sp>
      <p:sp>
        <p:nvSpPr>
          <p:cNvPr id="3" name="Untertitel 2">
            <a:extLst>
              <a:ext uri="{FF2B5EF4-FFF2-40B4-BE49-F238E27FC236}">
                <a16:creationId xmlns:a16="http://schemas.microsoft.com/office/drawing/2014/main" id="{55B2C686-42F7-4823-F8FE-D80BEA873514}"/>
              </a:ext>
            </a:extLst>
          </p:cNvPr>
          <p:cNvSpPr>
            <a:spLocks noGrp="1"/>
          </p:cNvSpPr>
          <p:nvPr>
            <p:ph type="subTitle" idx="1"/>
          </p:nvPr>
        </p:nvSpPr>
        <p:spPr>
          <a:xfrm>
            <a:off x="838200" y="2781300"/>
            <a:ext cx="68961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en-US" dirty="0"/>
          </a:p>
        </p:txBody>
      </p:sp>
      <p:sp>
        <p:nvSpPr>
          <p:cNvPr id="4" name="Datumsplatzhalter 3">
            <a:extLst>
              <a:ext uri="{FF2B5EF4-FFF2-40B4-BE49-F238E27FC236}">
                <a16:creationId xmlns:a16="http://schemas.microsoft.com/office/drawing/2014/main" id="{ECE32E3C-F170-724B-6BAB-497F2B499C90}"/>
              </a:ext>
            </a:extLst>
          </p:cNvPr>
          <p:cNvSpPr>
            <a:spLocks noGrp="1"/>
          </p:cNvSpPr>
          <p:nvPr>
            <p:ph type="dt" sz="half" idx="10"/>
          </p:nvPr>
        </p:nvSpPr>
        <p:spPr/>
        <p:txBody>
          <a:bodyPr/>
          <a:lstStyle/>
          <a:p>
            <a:fld id="{9FFE8319-CCC8-4DCF-9A30-E0F3145C5A01}" type="datetime1">
              <a:rPr lang="en-US" smtClean="0"/>
              <a:t>4/14/2023</a:t>
            </a:fld>
            <a:endParaRPr lang="en-US" dirty="0"/>
          </a:p>
        </p:txBody>
      </p:sp>
      <p:sp>
        <p:nvSpPr>
          <p:cNvPr id="5" name="Fußzeilenplatzhalter 4">
            <a:extLst>
              <a:ext uri="{FF2B5EF4-FFF2-40B4-BE49-F238E27FC236}">
                <a16:creationId xmlns:a16="http://schemas.microsoft.com/office/drawing/2014/main" id="{7D4906B8-D191-F25B-CFB6-1306D38D4D5B}"/>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3D17F709-421D-236C-C31E-2F68EB9A55E0}"/>
              </a:ext>
            </a:extLst>
          </p:cNvPr>
          <p:cNvSpPr>
            <a:spLocks noGrp="1"/>
          </p:cNvSpPr>
          <p:nvPr>
            <p:ph type="sldNum" sz="quarter" idx="12"/>
          </p:nvPr>
        </p:nvSpPr>
        <p:spPr/>
        <p:txBody>
          <a:bodyPr/>
          <a:lstStyle/>
          <a:p>
            <a:fld id="{BE381E1F-63FE-4BE5-8EBC-814100BF0F2D}" type="slidenum">
              <a:rPr lang="en-US" smtClean="0"/>
              <a:t>‹Nr.›</a:t>
            </a:fld>
            <a:endParaRPr lang="en-US" dirty="0"/>
          </a:p>
        </p:txBody>
      </p:sp>
      <p:sp>
        <p:nvSpPr>
          <p:cNvPr id="8" name="Inhaltsplatzhalter 7">
            <a:extLst>
              <a:ext uri="{FF2B5EF4-FFF2-40B4-BE49-F238E27FC236}">
                <a16:creationId xmlns:a16="http://schemas.microsoft.com/office/drawing/2014/main" id="{FE7894A4-4C46-94CF-C47A-1F613A73CE77}"/>
              </a:ext>
            </a:extLst>
          </p:cNvPr>
          <p:cNvSpPr>
            <a:spLocks noGrp="1"/>
          </p:cNvSpPr>
          <p:nvPr>
            <p:ph sz="quarter" idx="13"/>
          </p:nvPr>
        </p:nvSpPr>
        <p:spPr>
          <a:xfrm>
            <a:off x="9353550" y="0"/>
            <a:ext cx="2838450" cy="6858000"/>
          </a:xfrm>
          <a:solidFill>
            <a:srgbClr val="00B5AD"/>
          </a:solidFill>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Tree>
    <p:extLst>
      <p:ext uri="{BB962C8B-B14F-4D97-AF65-F5344CB8AC3E}">
        <p14:creationId xmlns:p14="http://schemas.microsoft.com/office/powerpoint/2010/main" val="420887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5BF378-99B2-1B16-46F5-EA0D63645C00}"/>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FEF345D5-0BBB-363B-50CA-E647C315F42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D6459573-54AF-EA83-ED54-1354F139BEEA}"/>
              </a:ext>
            </a:extLst>
          </p:cNvPr>
          <p:cNvSpPr>
            <a:spLocks noGrp="1"/>
          </p:cNvSpPr>
          <p:nvPr>
            <p:ph type="dt" sz="half" idx="10"/>
          </p:nvPr>
        </p:nvSpPr>
        <p:spPr/>
        <p:txBody>
          <a:bodyPr/>
          <a:lstStyle/>
          <a:p>
            <a:fld id="{8741F5F9-5D73-4A93-B79E-EEE55360DE7D}" type="datetime1">
              <a:rPr lang="en-US" smtClean="0"/>
              <a:t>4/14/2023</a:t>
            </a:fld>
            <a:endParaRPr lang="en-US" dirty="0"/>
          </a:p>
        </p:txBody>
      </p:sp>
      <p:sp>
        <p:nvSpPr>
          <p:cNvPr id="5" name="Fußzeilenplatzhalter 4">
            <a:extLst>
              <a:ext uri="{FF2B5EF4-FFF2-40B4-BE49-F238E27FC236}">
                <a16:creationId xmlns:a16="http://schemas.microsoft.com/office/drawing/2014/main" id="{4C54C78F-7BC3-0C52-143C-F7CE062664E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946068D1-BD07-09A4-59C5-1BDC90EECA68}"/>
              </a:ext>
            </a:extLst>
          </p:cNvPr>
          <p:cNvSpPr>
            <a:spLocks noGrp="1"/>
          </p:cNvSpPr>
          <p:nvPr>
            <p:ph type="sldNum" sz="quarter" idx="12"/>
          </p:nvPr>
        </p:nvSpPr>
        <p:spPr/>
        <p:txBody>
          <a:bodyPr/>
          <a:lstStyle/>
          <a:p>
            <a:fld id="{BE381E1F-63FE-4BE5-8EBC-814100BF0F2D}" type="slidenum">
              <a:rPr lang="en-US" smtClean="0"/>
              <a:t>‹Nr.›</a:t>
            </a:fld>
            <a:endParaRPr lang="en-US" dirty="0"/>
          </a:p>
        </p:txBody>
      </p:sp>
    </p:spTree>
    <p:extLst>
      <p:ext uri="{BB962C8B-B14F-4D97-AF65-F5344CB8AC3E}">
        <p14:creationId xmlns:p14="http://schemas.microsoft.com/office/powerpoint/2010/main" val="131891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482CCAF-E46A-0030-BB8A-EBF69AA989C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B245E815-68C7-FBB9-F220-F3C0E345F6E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04DAB4EB-49D9-F493-4A14-1E97345A8923}"/>
              </a:ext>
            </a:extLst>
          </p:cNvPr>
          <p:cNvSpPr>
            <a:spLocks noGrp="1"/>
          </p:cNvSpPr>
          <p:nvPr>
            <p:ph type="dt" sz="half" idx="10"/>
          </p:nvPr>
        </p:nvSpPr>
        <p:spPr/>
        <p:txBody>
          <a:bodyPr/>
          <a:lstStyle/>
          <a:p>
            <a:fld id="{D55A06F3-DAEC-4286-9ABA-C2D2B4C0DE12}" type="datetime1">
              <a:rPr lang="en-US" smtClean="0"/>
              <a:t>4/14/2023</a:t>
            </a:fld>
            <a:endParaRPr lang="en-US" dirty="0"/>
          </a:p>
        </p:txBody>
      </p:sp>
      <p:sp>
        <p:nvSpPr>
          <p:cNvPr id="5" name="Fußzeilenplatzhalter 4">
            <a:extLst>
              <a:ext uri="{FF2B5EF4-FFF2-40B4-BE49-F238E27FC236}">
                <a16:creationId xmlns:a16="http://schemas.microsoft.com/office/drawing/2014/main" id="{EE9930F9-4F92-B3A5-5D17-E9B79BBB545A}"/>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6FA127F1-EC3D-E8E9-93D1-8A542D568951}"/>
              </a:ext>
            </a:extLst>
          </p:cNvPr>
          <p:cNvSpPr>
            <a:spLocks noGrp="1"/>
          </p:cNvSpPr>
          <p:nvPr>
            <p:ph type="sldNum" sz="quarter" idx="12"/>
          </p:nvPr>
        </p:nvSpPr>
        <p:spPr/>
        <p:txBody>
          <a:bodyPr/>
          <a:lstStyle/>
          <a:p>
            <a:fld id="{BE381E1F-63FE-4BE5-8EBC-814100BF0F2D}" type="slidenum">
              <a:rPr lang="en-US" smtClean="0"/>
              <a:t>‹Nr.›</a:t>
            </a:fld>
            <a:endParaRPr lang="en-US" dirty="0"/>
          </a:p>
        </p:txBody>
      </p:sp>
    </p:spTree>
    <p:extLst>
      <p:ext uri="{BB962C8B-B14F-4D97-AF65-F5344CB8AC3E}">
        <p14:creationId xmlns:p14="http://schemas.microsoft.com/office/powerpoint/2010/main" val="501084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87F96-F7CE-44F8-E0F1-E7DBDFF353C6}"/>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F7EB539D-4570-2C6F-B0CB-7B7AED4DD5C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92D258C-8B74-AAAB-ED72-12021342C453}"/>
              </a:ext>
            </a:extLst>
          </p:cNvPr>
          <p:cNvSpPr>
            <a:spLocks noGrp="1"/>
          </p:cNvSpPr>
          <p:nvPr>
            <p:ph type="dt" sz="half" idx="10"/>
          </p:nvPr>
        </p:nvSpPr>
        <p:spPr/>
        <p:txBody>
          <a:bodyPr/>
          <a:lstStyle/>
          <a:p>
            <a:fld id="{5E57BD40-6364-41ED-8F23-67D4314CEC4E}" type="datetime1">
              <a:rPr lang="en-US" smtClean="0"/>
              <a:t>4/14/2023</a:t>
            </a:fld>
            <a:endParaRPr lang="en-US" dirty="0"/>
          </a:p>
        </p:txBody>
      </p:sp>
      <p:sp>
        <p:nvSpPr>
          <p:cNvPr id="5" name="Fußzeilenplatzhalter 4">
            <a:extLst>
              <a:ext uri="{FF2B5EF4-FFF2-40B4-BE49-F238E27FC236}">
                <a16:creationId xmlns:a16="http://schemas.microsoft.com/office/drawing/2014/main" id="{2BFE33CB-7742-33E0-DDC2-F37DB2488B57}"/>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FEA1441B-8DF8-BBD4-9D6A-20065D94C5DD}"/>
              </a:ext>
            </a:extLst>
          </p:cNvPr>
          <p:cNvSpPr>
            <a:spLocks noGrp="1"/>
          </p:cNvSpPr>
          <p:nvPr>
            <p:ph type="sldNum" sz="quarter" idx="12"/>
          </p:nvPr>
        </p:nvSpPr>
        <p:spPr/>
        <p:txBody>
          <a:bodyPr/>
          <a:lstStyle/>
          <a:p>
            <a:fld id="{BE381E1F-63FE-4BE5-8EBC-814100BF0F2D}" type="slidenum">
              <a:rPr lang="en-US" smtClean="0"/>
              <a:t>‹Nr.›</a:t>
            </a:fld>
            <a:endParaRPr lang="en-US" dirty="0"/>
          </a:p>
        </p:txBody>
      </p:sp>
    </p:spTree>
    <p:extLst>
      <p:ext uri="{BB962C8B-B14F-4D97-AF65-F5344CB8AC3E}">
        <p14:creationId xmlns:p14="http://schemas.microsoft.com/office/powerpoint/2010/main" val="2688372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711468-645D-9288-7CF5-FD14584EAD63}"/>
              </a:ext>
            </a:extLst>
          </p:cNvPr>
          <p:cNvSpPr>
            <a:spLocks noGrp="1"/>
          </p:cNvSpPr>
          <p:nvPr>
            <p:ph type="title"/>
          </p:nvPr>
        </p:nvSpPr>
        <p:spPr>
          <a:xfrm>
            <a:off x="831851" y="1709740"/>
            <a:ext cx="10515600" cy="2852737"/>
          </a:xfrm>
        </p:spPr>
        <p:txBody>
          <a:bodyPr anchor="b"/>
          <a:lstStyle>
            <a:lvl1pPr>
              <a:defRPr sz="6000"/>
            </a:lvl1pPr>
          </a:lstStyle>
          <a:p>
            <a:r>
              <a:rPr lang="de-DE" dirty="0"/>
              <a:t>Mastertitelformat bearbeiten</a:t>
            </a:r>
            <a:endParaRPr lang="en-US" dirty="0"/>
          </a:p>
        </p:txBody>
      </p:sp>
      <p:sp>
        <p:nvSpPr>
          <p:cNvPr id="3" name="Textplatzhalter 2">
            <a:extLst>
              <a:ext uri="{FF2B5EF4-FFF2-40B4-BE49-F238E27FC236}">
                <a16:creationId xmlns:a16="http://schemas.microsoft.com/office/drawing/2014/main" id="{F08A7F41-E7A2-E3C7-8D91-0EE7A3FDD8ED}"/>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Mastertextformat bearbeiten</a:t>
            </a:r>
          </a:p>
        </p:txBody>
      </p:sp>
      <p:sp>
        <p:nvSpPr>
          <p:cNvPr id="4" name="Datumsplatzhalter 3">
            <a:extLst>
              <a:ext uri="{FF2B5EF4-FFF2-40B4-BE49-F238E27FC236}">
                <a16:creationId xmlns:a16="http://schemas.microsoft.com/office/drawing/2014/main" id="{286A6918-47DA-A91B-59BB-B2AA65CDFFD7}"/>
              </a:ext>
            </a:extLst>
          </p:cNvPr>
          <p:cNvSpPr>
            <a:spLocks noGrp="1"/>
          </p:cNvSpPr>
          <p:nvPr>
            <p:ph type="dt" sz="half" idx="10"/>
          </p:nvPr>
        </p:nvSpPr>
        <p:spPr/>
        <p:txBody>
          <a:bodyPr/>
          <a:lstStyle/>
          <a:p>
            <a:fld id="{7837032D-55AC-4E1F-94DE-FCF030A82EB8}" type="datetime1">
              <a:rPr lang="en-US" smtClean="0"/>
              <a:t>4/14/2023</a:t>
            </a:fld>
            <a:endParaRPr lang="en-US" dirty="0"/>
          </a:p>
        </p:txBody>
      </p:sp>
      <p:sp>
        <p:nvSpPr>
          <p:cNvPr id="5" name="Fußzeilenplatzhalter 4">
            <a:extLst>
              <a:ext uri="{FF2B5EF4-FFF2-40B4-BE49-F238E27FC236}">
                <a16:creationId xmlns:a16="http://schemas.microsoft.com/office/drawing/2014/main" id="{E6C40B6A-2F95-7141-A8D6-8D7BF3962242}"/>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EC43E7EA-FF19-35C3-7AED-BCA56BBF3283}"/>
              </a:ext>
            </a:extLst>
          </p:cNvPr>
          <p:cNvSpPr>
            <a:spLocks noGrp="1"/>
          </p:cNvSpPr>
          <p:nvPr>
            <p:ph type="sldNum" sz="quarter" idx="12"/>
          </p:nvPr>
        </p:nvSpPr>
        <p:spPr/>
        <p:txBody>
          <a:bodyPr/>
          <a:lstStyle/>
          <a:p>
            <a:fld id="{BE381E1F-63FE-4BE5-8EBC-814100BF0F2D}" type="slidenum">
              <a:rPr lang="en-US" smtClean="0"/>
              <a:t>‹Nr.›</a:t>
            </a:fld>
            <a:endParaRPr lang="en-US" dirty="0"/>
          </a:p>
        </p:txBody>
      </p:sp>
    </p:spTree>
    <p:extLst>
      <p:ext uri="{BB962C8B-B14F-4D97-AF65-F5344CB8AC3E}">
        <p14:creationId xmlns:p14="http://schemas.microsoft.com/office/powerpoint/2010/main" val="1060655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47F843-F3BA-6F30-DB51-8B49F51AA8FF}"/>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5A74B466-8369-57B4-0350-A02CD75FF53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BD362A28-9D36-F55B-2EDA-7A17F916E2C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0E9EB944-CFFF-D3F6-4D0D-B880E16492C5}"/>
              </a:ext>
            </a:extLst>
          </p:cNvPr>
          <p:cNvSpPr>
            <a:spLocks noGrp="1"/>
          </p:cNvSpPr>
          <p:nvPr>
            <p:ph type="dt" sz="half" idx="10"/>
          </p:nvPr>
        </p:nvSpPr>
        <p:spPr/>
        <p:txBody>
          <a:bodyPr/>
          <a:lstStyle/>
          <a:p>
            <a:fld id="{EA532B1A-FDE8-4B23-A085-6CD1A0914530}" type="datetime1">
              <a:rPr lang="en-US" smtClean="0"/>
              <a:t>4/14/2023</a:t>
            </a:fld>
            <a:endParaRPr lang="en-US" dirty="0"/>
          </a:p>
        </p:txBody>
      </p:sp>
      <p:sp>
        <p:nvSpPr>
          <p:cNvPr id="6" name="Fußzeilenplatzhalter 5">
            <a:extLst>
              <a:ext uri="{FF2B5EF4-FFF2-40B4-BE49-F238E27FC236}">
                <a16:creationId xmlns:a16="http://schemas.microsoft.com/office/drawing/2014/main" id="{920BE1D0-37FB-8AED-B112-4525EE585516}"/>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4B582354-D9BA-3569-7143-5E044AF822CF}"/>
              </a:ext>
            </a:extLst>
          </p:cNvPr>
          <p:cNvSpPr>
            <a:spLocks noGrp="1"/>
          </p:cNvSpPr>
          <p:nvPr>
            <p:ph type="sldNum" sz="quarter" idx="12"/>
          </p:nvPr>
        </p:nvSpPr>
        <p:spPr/>
        <p:txBody>
          <a:bodyPr/>
          <a:lstStyle/>
          <a:p>
            <a:fld id="{BE381E1F-63FE-4BE5-8EBC-814100BF0F2D}" type="slidenum">
              <a:rPr lang="en-US" smtClean="0"/>
              <a:t>‹Nr.›</a:t>
            </a:fld>
            <a:endParaRPr lang="en-US" dirty="0"/>
          </a:p>
        </p:txBody>
      </p:sp>
    </p:spTree>
    <p:extLst>
      <p:ext uri="{BB962C8B-B14F-4D97-AF65-F5344CB8AC3E}">
        <p14:creationId xmlns:p14="http://schemas.microsoft.com/office/powerpoint/2010/main" val="3079810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5A14ED-A0A5-852B-A1E6-769BE816865A}"/>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7B277F0E-43ED-D4E3-1906-206A2A9CECC4}"/>
              </a:ext>
            </a:extLst>
          </p:cNvPr>
          <p:cNvSpPr>
            <a:spLocks noGrp="1"/>
          </p:cNvSpPr>
          <p:nvPr>
            <p:ph type="dt" sz="half" idx="10"/>
          </p:nvPr>
        </p:nvSpPr>
        <p:spPr/>
        <p:txBody>
          <a:bodyPr/>
          <a:lstStyle/>
          <a:p>
            <a:fld id="{0244CA5F-0F59-4677-A1D4-7896DB38C52F}" type="datetime1">
              <a:rPr lang="en-US" smtClean="0"/>
              <a:t>4/14/2023</a:t>
            </a:fld>
            <a:endParaRPr lang="en-US" dirty="0"/>
          </a:p>
        </p:txBody>
      </p:sp>
      <p:sp>
        <p:nvSpPr>
          <p:cNvPr id="4" name="Fußzeilenplatzhalter 3">
            <a:extLst>
              <a:ext uri="{FF2B5EF4-FFF2-40B4-BE49-F238E27FC236}">
                <a16:creationId xmlns:a16="http://schemas.microsoft.com/office/drawing/2014/main" id="{A7716687-6474-8778-E7C2-71E9AD8D8B31}"/>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C6ADAE30-C9AA-684C-46A7-E580343DB99A}"/>
              </a:ext>
            </a:extLst>
          </p:cNvPr>
          <p:cNvSpPr>
            <a:spLocks noGrp="1"/>
          </p:cNvSpPr>
          <p:nvPr>
            <p:ph type="sldNum" sz="quarter" idx="12"/>
          </p:nvPr>
        </p:nvSpPr>
        <p:spPr/>
        <p:txBody>
          <a:bodyPr/>
          <a:lstStyle/>
          <a:p>
            <a:fld id="{BE381E1F-63FE-4BE5-8EBC-814100BF0F2D}" type="slidenum">
              <a:rPr lang="en-US" smtClean="0"/>
              <a:t>‹Nr.›</a:t>
            </a:fld>
            <a:endParaRPr lang="en-US" dirty="0"/>
          </a:p>
        </p:txBody>
      </p:sp>
    </p:spTree>
    <p:extLst>
      <p:ext uri="{BB962C8B-B14F-4D97-AF65-F5344CB8AC3E}">
        <p14:creationId xmlns:p14="http://schemas.microsoft.com/office/powerpoint/2010/main" val="393188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26C313-FA75-8A10-31FF-D4896579C2A9}"/>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B5AD37E2-89E7-514E-25AA-2D31311C5FF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4B57F8E3-54C2-8939-0E0F-6C9A14480C40}"/>
              </a:ext>
            </a:extLst>
          </p:cNvPr>
          <p:cNvSpPr>
            <a:spLocks noGrp="1"/>
          </p:cNvSpPr>
          <p:nvPr>
            <p:ph type="dt" sz="half" idx="10"/>
          </p:nvPr>
        </p:nvSpPr>
        <p:spPr/>
        <p:txBody>
          <a:bodyPr/>
          <a:lstStyle/>
          <a:p>
            <a:fld id="{5BE4C46F-6682-40E6-929C-C5F9478C2F69}" type="datetime1">
              <a:rPr lang="en-US" smtClean="0"/>
              <a:t>4/14/2023</a:t>
            </a:fld>
            <a:endParaRPr lang="en-US" dirty="0"/>
          </a:p>
        </p:txBody>
      </p:sp>
      <p:sp>
        <p:nvSpPr>
          <p:cNvPr id="5" name="Fußzeilenplatzhalter 4">
            <a:extLst>
              <a:ext uri="{FF2B5EF4-FFF2-40B4-BE49-F238E27FC236}">
                <a16:creationId xmlns:a16="http://schemas.microsoft.com/office/drawing/2014/main" id="{AE3A8F98-7C8B-ABDA-1097-341A28DDD85A}"/>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7FBF75AC-0590-AF91-280A-BF11405234DF}"/>
              </a:ext>
            </a:extLst>
          </p:cNvPr>
          <p:cNvSpPr>
            <a:spLocks noGrp="1"/>
          </p:cNvSpPr>
          <p:nvPr>
            <p:ph type="sldNum" sz="quarter" idx="12"/>
          </p:nvPr>
        </p:nvSpPr>
        <p:spPr/>
        <p:txBody>
          <a:bodyPr/>
          <a:lstStyle/>
          <a:p>
            <a:fld id="{BE381E1F-63FE-4BE5-8EBC-814100BF0F2D}" type="slidenum">
              <a:rPr lang="en-US" smtClean="0"/>
              <a:t>‹Nr.›</a:t>
            </a:fld>
            <a:endParaRPr lang="en-US" dirty="0"/>
          </a:p>
        </p:txBody>
      </p:sp>
    </p:spTree>
    <p:extLst>
      <p:ext uri="{BB962C8B-B14F-4D97-AF65-F5344CB8AC3E}">
        <p14:creationId xmlns:p14="http://schemas.microsoft.com/office/powerpoint/2010/main" val="186858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F02CEF-DD34-5283-F41C-81517615603E}"/>
              </a:ext>
            </a:extLst>
          </p:cNvPr>
          <p:cNvSpPr>
            <a:spLocks noGrp="1"/>
          </p:cNvSpPr>
          <p:nvPr>
            <p:ph type="title"/>
          </p:nvPr>
        </p:nvSpPr>
        <p:spPr>
          <a:xfrm>
            <a:off x="838200" y="93664"/>
            <a:ext cx="8197850" cy="1887536"/>
          </a:xfrm>
        </p:spPr>
        <p:txBody>
          <a:bodyPr anchor="b"/>
          <a:lstStyle>
            <a:lvl1pPr>
              <a:defRPr sz="6000"/>
            </a:lvl1pPr>
          </a:lstStyle>
          <a:p>
            <a:r>
              <a:rPr lang="de-DE" dirty="0"/>
              <a:t>Mastertitelformat bearbeiten</a:t>
            </a:r>
            <a:endParaRPr lang="en-US" dirty="0"/>
          </a:p>
        </p:txBody>
      </p:sp>
      <p:sp>
        <p:nvSpPr>
          <p:cNvPr id="3" name="Textplatzhalter 2">
            <a:extLst>
              <a:ext uri="{FF2B5EF4-FFF2-40B4-BE49-F238E27FC236}">
                <a16:creationId xmlns:a16="http://schemas.microsoft.com/office/drawing/2014/main" id="{13ECD9AE-EA15-7B57-EEA3-2DA36BEB39C9}"/>
              </a:ext>
            </a:extLst>
          </p:cNvPr>
          <p:cNvSpPr>
            <a:spLocks noGrp="1"/>
          </p:cNvSpPr>
          <p:nvPr>
            <p:ph type="body" idx="1"/>
          </p:nvPr>
        </p:nvSpPr>
        <p:spPr>
          <a:xfrm>
            <a:off x="831850" y="4589463"/>
            <a:ext cx="70167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6C2A41A-CBCA-08E5-0349-F9F3904FEC24}"/>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596B6E22-1D8F-0864-FCBC-F0411B758469}"/>
              </a:ext>
            </a:extLst>
          </p:cNvPr>
          <p:cNvSpPr>
            <a:spLocks noGrp="1"/>
          </p:cNvSpPr>
          <p:nvPr>
            <p:ph type="ftr" sz="quarter" idx="11"/>
          </p:nvPr>
        </p:nvSpPr>
        <p:spPr/>
        <p:txBody>
          <a:bodyPr/>
          <a:lstStyle/>
          <a:p>
            <a:r>
              <a:rPr lang="en-US" dirty="0" err="1"/>
              <a:t>Z.Bougrine</a:t>
            </a:r>
            <a:endParaRPr lang="en-US" dirty="0"/>
          </a:p>
        </p:txBody>
      </p:sp>
      <p:sp>
        <p:nvSpPr>
          <p:cNvPr id="6" name="Foliennummernplatzhalter 5">
            <a:extLst>
              <a:ext uri="{FF2B5EF4-FFF2-40B4-BE49-F238E27FC236}">
                <a16:creationId xmlns:a16="http://schemas.microsoft.com/office/drawing/2014/main" id="{80EE43A0-D9DC-4866-7B1A-E02C7702D1DD}"/>
              </a:ext>
            </a:extLst>
          </p:cNvPr>
          <p:cNvSpPr>
            <a:spLocks noGrp="1"/>
          </p:cNvSpPr>
          <p:nvPr>
            <p:ph type="sldNum" sz="quarter" idx="12"/>
          </p:nvPr>
        </p:nvSpPr>
        <p:spPr/>
        <p:txBody>
          <a:bodyPr/>
          <a:lstStyle>
            <a:lvl1pPr>
              <a:defRPr>
                <a:solidFill>
                  <a:schemeClr val="bg1"/>
                </a:solidFill>
              </a:defRPr>
            </a:lvl1pPr>
          </a:lstStyle>
          <a:p>
            <a:fld id="{BE381E1F-63FE-4BE5-8EBC-814100BF0F2D}" type="slidenum">
              <a:rPr lang="en-US" smtClean="0"/>
              <a:pPr/>
              <a:t>‹Nr.›</a:t>
            </a:fld>
            <a:endParaRPr lang="en-US" dirty="0"/>
          </a:p>
        </p:txBody>
      </p:sp>
    </p:spTree>
    <p:extLst>
      <p:ext uri="{BB962C8B-B14F-4D97-AF65-F5344CB8AC3E}">
        <p14:creationId xmlns:p14="http://schemas.microsoft.com/office/powerpoint/2010/main" val="118955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75A42F-0207-1675-1D75-51C7C9DCCB4D}"/>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5065A2E6-6D20-2F1B-EED8-ADCEBA22AB6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7D1B20A2-468D-6D28-9CD9-89CEC13AC8A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7106DAD0-F513-8ABC-1B9C-1875E49D2DD1}"/>
              </a:ext>
            </a:extLst>
          </p:cNvPr>
          <p:cNvSpPr>
            <a:spLocks noGrp="1"/>
          </p:cNvSpPr>
          <p:nvPr>
            <p:ph type="dt" sz="half" idx="10"/>
          </p:nvPr>
        </p:nvSpPr>
        <p:spPr/>
        <p:txBody>
          <a:bodyPr/>
          <a:lstStyle/>
          <a:p>
            <a:fld id="{542D6B3A-EAD0-41BF-8314-99EA3C19D3EC}" type="datetime1">
              <a:rPr lang="en-US" smtClean="0"/>
              <a:t>4/14/2023</a:t>
            </a:fld>
            <a:endParaRPr lang="en-US" dirty="0"/>
          </a:p>
        </p:txBody>
      </p:sp>
      <p:sp>
        <p:nvSpPr>
          <p:cNvPr id="6" name="Fußzeilenplatzhalter 5">
            <a:extLst>
              <a:ext uri="{FF2B5EF4-FFF2-40B4-BE49-F238E27FC236}">
                <a16:creationId xmlns:a16="http://schemas.microsoft.com/office/drawing/2014/main" id="{9F2B2EA9-647F-46BF-A295-A21F084BE3AF}"/>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DF032DBE-664F-DED8-1597-5BB77A995EB6}"/>
              </a:ext>
            </a:extLst>
          </p:cNvPr>
          <p:cNvSpPr>
            <a:spLocks noGrp="1"/>
          </p:cNvSpPr>
          <p:nvPr>
            <p:ph type="sldNum" sz="quarter" idx="12"/>
          </p:nvPr>
        </p:nvSpPr>
        <p:spPr/>
        <p:txBody>
          <a:bodyPr/>
          <a:lstStyle/>
          <a:p>
            <a:fld id="{BE381E1F-63FE-4BE5-8EBC-814100BF0F2D}" type="slidenum">
              <a:rPr lang="en-US" smtClean="0"/>
              <a:t>‹Nr.›</a:t>
            </a:fld>
            <a:endParaRPr lang="en-US" dirty="0"/>
          </a:p>
        </p:txBody>
      </p:sp>
    </p:spTree>
    <p:extLst>
      <p:ext uri="{BB962C8B-B14F-4D97-AF65-F5344CB8AC3E}">
        <p14:creationId xmlns:p14="http://schemas.microsoft.com/office/powerpoint/2010/main" val="3879760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B663FB-18BC-4E00-DAD3-A510D33AB34B}"/>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1EA4FA41-7A02-6806-46BA-AD45BBB723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1CF84CC-8DD8-8224-CE5B-7B71178E41C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61B25E05-7C13-5AAC-7A19-08744CEE66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AD3C728-43B9-5C5B-3281-E81755ED842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E520C099-3DC1-9524-B417-92AD3E01746E}"/>
              </a:ext>
            </a:extLst>
          </p:cNvPr>
          <p:cNvSpPr>
            <a:spLocks noGrp="1"/>
          </p:cNvSpPr>
          <p:nvPr>
            <p:ph type="dt" sz="half" idx="10"/>
          </p:nvPr>
        </p:nvSpPr>
        <p:spPr/>
        <p:txBody>
          <a:bodyPr/>
          <a:lstStyle/>
          <a:p>
            <a:fld id="{419BAC3E-3C94-490D-8688-AC525FAAA536}" type="datetime1">
              <a:rPr lang="en-US" smtClean="0"/>
              <a:t>4/14/2023</a:t>
            </a:fld>
            <a:endParaRPr lang="en-US" dirty="0"/>
          </a:p>
        </p:txBody>
      </p:sp>
      <p:sp>
        <p:nvSpPr>
          <p:cNvPr id="8" name="Fußzeilenplatzhalter 7">
            <a:extLst>
              <a:ext uri="{FF2B5EF4-FFF2-40B4-BE49-F238E27FC236}">
                <a16:creationId xmlns:a16="http://schemas.microsoft.com/office/drawing/2014/main" id="{0AC8DF5E-B125-AE88-D317-5C27BAFD9E9B}"/>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AAA9CA4E-89E8-A09A-EB40-030ED771B657}"/>
              </a:ext>
            </a:extLst>
          </p:cNvPr>
          <p:cNvSpPr>
            <a:spLocks noGrp="1"/>
          </p:cNvSpPr>
          <p:nvPr>
            <p:ph type="sldNum" sz="quarter" idx="12"/>
          </p:nvPr>
        </p:nvSpPr>
        <p:spPr/>
        <p:txBody>
          <a:bodyPr/>
          <a:lstStyle/>
          <a:p>
            <a:fld id="{BE381E1F-63FE-4BE5-8EBC-814100BF0F2D}" type="slidenum">
              <a:rPr lang="en-US" smtClean="0"/>
              <a:t>‹Nr.›</a:t>
            </a:fld>
            <a:endParaRPr lang="en-US" dirty="0"/>
          </a:p>
        </p:txBody>
      </p:sp>
    </p:spTree>
    <p:extLst>
      <p:ext uri="{BB962C8B-B14F-4D97-AF65-F5344CB8AC3E}">
        <p14:creationId xmlns:p14="http://schemas.microsoft.com/office/powerpoint/2010/main" val="153495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681B44-3480-3D7B-3123-1079DAE11080}"/>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92D537FC-E0B3-4435-9869-BC5A74BABEF7}"/>
              </a:ext>
            </a:extLst>
          </p:cNvPr>
          <p:cNvSpPr>
            <a:spLocks noGrp="1"/>
          </p:cNvSpPr>
          <p:nvPr>
            <p:ph type="dt" sz="half" idx="10"/>
          </p:nvPr>
        </p:nvSpPr>
        <p:spPr/>
        <p:txBody>
          <a:bodyPr/>
          <a:lstStyle/>
          <a:p>
            <a:fld id="{E1A63B02-81CC-42D5-94D1-1C3554E9C4F1}" type="datetime1">
              <a:rPr lang="en-US" smtClean="0"/>
              <a:t>4/14/2023</a:t>
            </a:fld>
            <a:endParaRPr lang="en-US" dirty="0"/>
          </a:p>
        </p:txBody>
      </p:sp>
      <p:sp>
        <p:nvSpPr>
          <p:cNvPr id="4" name="Fußzeilenplatzhalter 3">
            <a:extLst>
              <a:ext uri="{FF2B5EF4-FFF2-40B4-BE49-F238E27FC236}">
                <a16:creationId xmlns:a16="http://schemas.microsoft.com/office/drawing/2014/main" id="{095F63BE-2AF4-E0AC-C62E-D0C3DE346315}"/>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1F4BD11C-14AA-5239-1CCA-446DBAD9869A}"/>
              </a:ext>
            </a:extLst>
          </p:cNvPr>
          <p:cNvSpPr>
            <a:spLocks noGrp="1"/>
          </p:cNvSpPr>
          <p:nvPr>
            <p:ph type="sldNum" sz="quarter" idx="12"/>
          </p:nvPr>
        </p:nvSpPr>
        <p:spPr/>
        <p:txBody>
          <a:bodyPr/>
          <a:lstStyle/>
          <a:p>
            <a:fld id="{BE381E1F-63FE-4BE5-8EBC-814100BF0F2D}" type="slidenum">
              <a:rPr lang="en-US" smtClean="0"/>
              <a:t>‹Nr.›</a:t>
            </a:fld>
            <a:endParaRPr lang="en-US" dirty="0"/>
          </a:p>
        </p:txBody>
      </p:sp>
    </p:spTree>
    <p:extLst>
      <p:ext uri="{BB962C8B-B14F-4D97-AF65-F5344CB8AC3E}">
        <p14:creationId xmlns:p14="http://schemas.microsoft.com/office/powerpoint/2010/main" val="90226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52433A8-2353-4399-F426-9C492BB2DDD9}"/>
              </a:ext>
            </a:extLst>
          </p:cNvPr>
          <p:cNvSpPr>
            <a:spLocks noGrp="1"/>
          </p:cNvSpPr>
          <p:nvPr>
            <p:ph type="dt" sz="half" idx="10"/>
          </p:nvPr>
        </p:nvSpPr>
        <p:spPr/>
        <p:txBody>
          <a:bodyPr/>
          <a:lstStyle/>
          <a:p>
            <a:fld id="{E8BF4CC8-658C-4773-819A-7F753512F93B}" type="datetime1">
              <a:rPr lang="en-US" smtClean="0"/>
              <a:t>4/14/2023</a:t>
            </a:fld>
            <a:endParaRPr lang="en-US" dirty="0"/>
          </a:p>
        </p:txBody>
      </p:sp>
      <p:sp>
        <p:nvSpPr>
          <p:cNvPr id="3" name="Fußzeilenplatzhalter 2">
            <a:extLst>
              <a:ext uri="{FF2B5EF4-FFF2-40B4-BE49-F238E27FC236}">
                <a16:creationId xmlns:a16="http://schemas.microsoft.com/office/drawing/2014/main" id="{C796919B-4606-52ED-B980-13C2323ABCDE}"/>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A719E65F-E338-9122-C5E6-95752F67CDB5}"/>
              </a:ext>
            </a:extLst>
          </p:cNvPr>
          <p:cNvSpPr>
            <a:spLocks noGrp="1"/>
          </p:cNvSpPr>
          <p:nvPr>
            <p:ph type="sldNum" sz="quarter" idx="12"/>
          </p:nvPr>
        </p:nvSpPr>
        <p:spPr/>
        <p:txBody>
          <a:bodyPr/>
          <a:lstStyle/>
          <a:p>
            <a:fld id="{BE381E1F-63FE-4BE5-8EBC-814100BF0F2D}" type="slidenum">
              <a:rPr lang="en-US" smtClean="0"/>
              <a:t>‹Nr.›</a:t>
            </a:fld>
            <a:endParaRPr lang="en-US" dirty="0"/>
          </a:p>
        </p:txBody>
      </p:sp>
    </p:spTree>
    <p:extLst>
      <p:ext uri="{BB962C8B-B14F-4D97-AF65-F5344CB8AC3E}">
        <p14:creationId xmlns:p14="http://schemas.microsoft.com/office/powerpoint/2010/main" val="35049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F58548-7EAE-9896-DEC9-29B1304830B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83C33BDE-03D2-AA4F-76F8-91AE56F012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DFCA3F12-98C8-7346-3C6E-715D529A0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E011148-D131-C5AE-B4D5-B9E2F89846F3}"/>
              </a:ext>
            </a:extLst>
          </p:cNvPr>
          <p:cNvSpPr>
            <a:spLocks noGrp="1"/>
          </p:cNvSpPr>
          <p:nvPr>
            <p:ph type="dt" sz="half" idx="10"/>
          </p:nvPr>
        </p:nvSpPr>
        <p:spPr/>
        <p:txBody>
          <a:bodyPr/>
          <a:lstStyle/>
          <a:p>
            <a:fld id="{45C89D76-5E97-42C0-AE82-01C4FB4DF093}" type="datetime1">
              <a:rPr lang="en-US" smtClean="0"/>
              <a:t>4/14/2023</a:t>
            </a:fld>
            <a:endParaRPr lang="en-US" dirty="0"/>
          </a:p>
        </p:txBody>
      </p:sp>
      <p:sp>
        <p:nvSpPr>
          <p:cNvPr id="6" name="Fußzeilenplatzhalter 5">
            <a:extLst>
              <a:ext uri="{FF2B5EF4-FFF2-40B4-BE49-F238E27FC236}">
                <a16:creationId xmlns:a16="http://schemas.microsoft.com/office/drawing/2014/main" id="{C7A76DA3-30D4-4D7B-2878-4FF31ED00212}"/>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67076199-B07A-015B-313C-2EFDCF2A490B}"/>
              </a:ext>
            </a:extLst>
          </p:cNvPr>
          <p:cNvSpPr>
            <a:spLocks noGrp="1"/>
          </p:cNvSpPr>
          <p:nvPr>
            <p:ph type="sldNum" sz="quarter" idx="12"/>
          </p:nvPr>
        </p:nvSpPr>
        <p:spPr/>
        <p:txBody>
          <a:bodyPr/>
          <a:lstStyle/>
          <a:p>
            <a:fld id="{BE381E1F-63FE-4BE5-8EBC-814100BF0F2D}" type="slidenum">
              <a:rPr lang="en-US" smtClean="0"/>
              <a:t>‹Nr.›</a:t>
            </a:fld>
            <a:endParaRPr lang="en-US" dirty="0"/>
          </a:p>
        </p:txBody>
      </p:sp>
    </p:spTree>
    <p:extLst>
      <p:ext uri="{BB962C8B-B14F-4D97-AF65-F5344CB8AC3E}">
        <p14:creationId xmlns:p14="http://schemas.microsoft.com/office/powerpoint/2010/main" val="2187179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F94A5F-0E89-DC1A-9A23-6373ED3A140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E26EE2C4-E554-1B22-997B-491D25CBA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BDE7E3B6-75E6-A0F3-AB4E-745957CC2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C6537C3-1C27-E073-0DAE-38E51668B886}"/>
              </a:ext>
            </a:extLst>
          </p:cNvPr>
          <p:cNvSpPr>
            <a:spLocks noGrp="1"/>
          </p:cNvSpPr>
          <p:nvPr>
            <p:ph type="dt" sz="half" idx="10"/>
          </p:nvPr>
        </p:nvSpPr>
        <p:spPr/>
        <p:txBody>
          <a:bodyPr/>
          <a:lstStyle/>
          <a:p>
            <a:fld id="{08A7FF77-8B04-4543-BAC4-5DADE688FCFA}" type="datetime1">
              <a:rPr lang="en-US" smtClean="0"/>
              <a:t>4/14/2023</a:t>
            </a:fld>
            <a:endParaRPr lang="en-US" dirty="0"/>
          </a:p>
        </p:txBody>
      </p:sp>
      <p:sp>
        <p:nvSpPr>
          <p:cNvPr id="6" name="Fußzeilenplatzhalter 5">
            <a:extLst>
              <a:ext uri="{FF2B5EF4-FFF2-40B4-BE49-F238E27FC236}">
                <a16:creationId xmlns:a16="http://schemas.microsoft.com/office/drawing/2014/main" id="{56849DD9-4C22-E9CA-971E-2EB60FD4E30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93054BF8-DB29-7F8A-340B-5E6C991D4BA8}"/>
              </a:ext>
            </a:extLst>
          </p:cNvPr>
          <p:cNvSpPr>
            <a:spLocks noGrp="1"/>
          </p:cNvSpPr>
          <p:nvPr>
            <p:ph type="sldNum" sz="quarter" idx="12"/>
          </p:nvPr>
        </p:nvSpPr>
        <p:spPr/>
        <p:txBody>
          <a:bodyPr/>
          <a:lstStyle/>
          <a:p>
            <a:fld id="{BE381E1F-63FE-4BE5-8EBC-814100BF0F2D}" type="slidenum">
              <a:rPr lang="en-US" smtClean="0"/>
              <a:t>‹Nr.›</a:t>
            </a:fld>
            <a:endParaRPr lang="en-US" dirty="0"/>
          </a:p>
        </p:txBody>
      </p:sp>
    </p:spTree>
    <p:extLst>
      <p:ext uri="{BB962C8B-B14F-4D97-AF65-F5344CB8AC3E}">
        <p14:creationId xmlns:p14="http://schemas.microsoft.com/office/powerpoint/2010/main" val="371722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D50A575-C04C-0F63-9800-E416BCFCE077}"/>
              </a:ext>
            </a:extLst>
          </p:cNvPr>
          <p:cNvSpPr>
            <a:spLocks noGrp="1"/>
          </p:cNvSpPr>
          <p:nvPr>
            <p:ph type="title"/>
          </p:nvPr>
        </p:nvSpPr>
        <p:spPr>
          <a:xfrm>
            <a:off x="838200" y="365125"/>
            <a:ext cx="80010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13DA011F-F84E-66EC-85A6-0702AE5EDCC7}"/>
              </a:ext>
            </a:extLst>
          </p:cNvPr>
          <p:cNvSpPr>
            <a:spLocks noGrp="1"/>
          </p:cNvSpPr>
          <p:nvPr>
            <p:ph type="body" idx="1"/>
          </p:nvPr>
        </p:nvSpPr>
        <p:spPr>
          <a:xfrm>
            <a:off x="838200" y="1825625"/>
            <a:ext cx="80010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umsplatzhalter 3">
            <a:extLst>
              <a:ext uri="{FF2B5EF4-FFF2-40B4-BE49-F238E27FC236}">
                <a16:creationId xmlns:a16="http://schemas.microsoft.com/office/drawing/2014/main" id="{3EA3EE2A-BE41-7678-D88C-40BD1D8758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95A6F-5AAB-46A4-ACFE-81E4E8230CEC}" type="datetime1">
              <a:rPr lang="en-US" smtClean="0"/>
              <a:t>4/14/2023</a:t>
            </a:fld>
            <a:endParaRPr lang="en-US" dirty="0"/>
          </a:p>
        </p:txBody>
      </p:sp>
      <p:sp>
        <p:nvSpPr>
          <p:cNvPr id="5" name="Fußzeilenplatzhalter 4">
            <a:extLst>
              <a:ext uri="{FF2B5EF4-FFF2-40B4-BE49-F238E27FC236}">
                <a16:creationId xmlns:a16="http://schemas.microsoft.com/office/drawing/2014/main" id="{166BD79B-19A7-93F5-0B8A-2B379F4651F9}"/>
              </a:ext>
            </a:extLst>
          </p:cNvPr>
          <p:cNvSpPr>
            <a:spLocks noGrp="1"/>
          </p:cNvSpPr>
          <p:nvPr>
            <p:ph type="ftr" sz="quarter" idx="3"/>
          </p:nvPr>
        </p:nvSpPr>
        <p:spPr>
          <a:xfrm>
            <a:off x="4724400" y="6364287"/>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pic>
        <p:nvPicPr>
          <p:cNvPr id="7" name="Grafik 6" descr="Ein Bild, das Text enthält.&#10;&#10;Automatisch generierte Beschreibung">
            <a:extLst>
              <a:ext uri="{FF2B5EF4-FFF2-40B4-BE49-F238E27FC236}">
                <a16:creationId xmlns:a16="http://schemas.microsoft.com/office/drawing/2014/main" id="{E3F8EAFB-A1D2-B1AA-C1FC-A79E293DE871}"/>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785343"/>
            <a:ext cx="543208" cy="1810693"/>
          </a:xfrm>
          <a:prstGeom prst="rect">
            <a:avLst/>
          </a:prstGeom>
        </p:spPr>
      </p:pic>
      <p:sp>
        <p:nvSpPr>
          <p:cNvPr id="8" name="Inhaltsplatzhalter 7">
            <a:extLst>
              <a:ext uri="{FF2B5EF4-FFF2-40B4-BE49-F238E27FC236}">
                <a16:creationId xmlns:a16="http://schemas.microsoft.com/office/drawing/2014/main" id="{26171B80-FD58-541E-1034-40D460A4D8DC}"/>
              </a:ext>
            </a:extLst>
          </p:cNvPr>
          <p:cNvSpPr txBox="1">
            <a:spLocks/>
          </p:cNvSpPr>
          <p:nvPr userDrawn="1"/>
        </p:nvSpPr>
        <p:spPr>
          <a:xfrm>
            <a:off x="9401174" y="0"/>
            <a:ext cx="2790825" cy="6858000"/>
          </a:xfrm>
          <a:prstGeom prst="rect">
            <a:avLst/>
          </a:prstGeom>
          <a:solidFill>
            <a:srgbClr val="00B5AD"/>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Foliennummernplatzhalter 5">
            <a:extLst>
              <a:ext uri="{FF2B5EF4-FFF2-40B4-BE49-F238E27FC236}">
                <a16:creationId xmlns:a16="http://schemas.microsoft.com/office/drawing/2014/main" id="{87CCFFFC-5A7A-C698-401A-FA56EBBA6A10}"/>
              </a:ext>
            </a:extLst>
          </p:cNvPr>
          <p:cNvSpPr>
            <a:spLocks noGrp="1"/>
          </p:cNvSpPr>
          <p:nvPr>
            <p:ph type="sldNum" sz="quarter" idx="4"/>
          </p:nvPr>
        </p:nvSpPr>
        <p:spPr>
          <a:xfrm>
            <a:off x="9401175" y="618172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81E1F-63FE-4BE5-8EBC-814100BF0F2D}" type="slidenum">
              <a:rPr lang="en-US" smtClean="0"/>
              <a:t>‹Nr.›</a:t>
            </a:fld>
            <a:endParaRPr lang="en-US" dirty="0"/>
          </a:p>
        </p:txBody>
      </p:sp>
    </p:spTree>
    <p:extLst>
      <p:ext uri="{BB962C8B-B14F-4D97-AF65-F5344CB8AC3E}">
        <p14:creationId xmlns:p14="http://schemas.microsoft.com/office/powerpoint/2010/main" val="14480373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50" r:id="rId12"/>
    <p:sldLayoutId id="2147483651" r:id="rId13"/>
    <p:sldLayoutId id="2147483652" r:id="rId14"/>
    <p:sldLayoutId id="2147483660"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miro.medium.com/v2/resize:fit:1200/1*gkPYW1Iw1hyLcDsO3khe-A.jpeg"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hyperlink" Target="https://muenchen.digital/wp-content/uploads/Blockchain-1.jpg" TargetMode="External"/><Relationship Id="rId4" Type="http://schemas.openxmlformats.org/officeDocument/2006/relationships/hyperlink" Target="https://upload.wikimedia.org/wikipedia/commons/thumb/a/ab/Blockchain_landscape.svg/800px-Blockchain_landscape.svg.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0FE6AC-C64A-BBD0-CBF5-FF86317436FB}"/>
              </a:ext>
            </a:extLst>
          </p:cNvPr>
          <p:cNvSpPr>
            <a:spLocks noGrp="1"/>
          </p:cNvSpPr>
          <p:nvPr>
            <p:ph type="title"/>
          </p:nvPr>
        </p:nvSpPr>
        <p:spPr>
          <a:xfrm>
            <a:off x="1428636" y="2213831"/>
            <a:ext cx="7879727" cy="832883"/>
          </a:xfrm>
        </p:spPr>
        <p:txBody>
          <a:bodyPr>
            <a:normAutofit/>
          </a:bodyPr>
          <a:lstStyle/>
          <a:p>
            <a:pPr algn="l"/>
            <a:r>
              <a:rPr lang="de-DE" sz="4800" b="1" strike="noStrike" baseline="0" dirty="0">
                <a:solidFill>
                  <a:srgbClr val="00B5AD"/>
                </a:solidFill>
              </a:rPr>
              <a:t>Blockchain</a:t>
            </a:r>
            <a:r>
              <a:rPr lang="de-DE" sz="4800" b="1" u="none" strike="noStrike" baseline="0" dirty="0">
                <a:solidFill>
                  <a:srgbClr val="00B5AD"/>
                </a:solidFill>
              </a:rPr>
              <a:t> - Technologie :</a:t>
            </a:r>
            <a:endParaRPr lang="de-DE" sz="4800" dirty="0">
              <a:solidFill>
                <a:srgbClr val="00B5AD"/>
              </a:solidFill>
            </a:endParaRPr>
          </a:p>
        </p:txBody>
      </p:sp>
      <p:sp>
        <p:nvSpPr>
          <p:cNvPr id="3" name="Textplatzhalter 2">
            <a:extLst>
              <a:ext uri="{FF2B5EF4-FFF2-40B4-BE49-F238E27FC236}">
                <a16:creationId xmlns:a16="http://schemas.microsoft.com/office/drawing/2014/main" id="{C19FE71B-C865-288B-7592-96F957C4E32C}"/>
              </a:ext>
            </a:extLst>
          </p:cNvPr>
          <p:cNvSpPr>
            <a:spLocks noGrp="1"/>
          </p:cNvSpPr>
          <p:nvPr>
            <p:ph type="body" idx="1"/>
          </p:nvPr>
        </p:nvSpPr>
        <p:spPr>
          <a:xfrm>
            <a:off x="2990878" y="3379487"/>
            <a:ext cx="10515600" cy="832883"/>
          </a:xfrm>
        </p:spPr>
        <p:txBody>
          <a:bodyPr>
            <a:noAutofit/>
          </a:bodyPr>
          <a:lstStyle/>
          <a:p>
            <a:r>
              <a:rPr lang="de-DE" sz="4000" b="1" i="0" u="none" strike="noStrike" baseline="0" dirty="0">
                <a:latin typeface="Bahnschrift Light" panose="020B0502040204020203" pitchFamily="34" charset="0"/>
              </a:rPr>
              <a:t>Analyse</a:t>
            </a:r>
            <a:r>
              <a:rPr lang="de-DE" sz="4000" b="1" dirty="0">
                <a:latin typeface="Bahnschrift Light" panose="020B0502040204020203" pitchFamily="34" charset="0"/>
              </a:rPr>
              <a:t>  </a:t>
            </a:r>
            <a:r>
              <a:rPr lang="de-DE" sz="4000" b="1" i="0" u="none" strike="noStrike" baseline="0" dirty="0">
                <a:latin typeface="Bahnschrift Light" panose="020B0502040204020203" pitchFamily="34" charset="0"/>
              </a:rPr>
              <a:t>von Proof </a:t>
            </a:r>
            <a:r>
              <a:rPr lang="de-DE" sz="4000" b="1" i="0" u="none" strike="noStrike" baseline="0" dirty="0" err="1">
                <a:latin typeface="Bahnschrift Light" panose="020B0502040204020203" pitchFamily="34" charset="0"/>
              </a:rPr>
              <a:t>o</a:t>
            </a:r>
            <a:r>
              <a:rPr lang="de-DE" sz="4000" b="1" dirty="0" err="1">
                <a:latin typeface="Bahnschrift Light" panose="020B0502040204020203" pitchFamily="34" charset="0"/>
              </a:rPr>
              <a:t>f</a:t>
            </a:r>
            <a:r>
              <a:rPr lang="de-DE" sz="4000" b="1" dirty="0">
                <a:latin typeface="Bahnschrift Light" panose="020B0502040204020203" pitchFamily="34" charset="0"/>
              </a:rPr>
              <a:t> </a:t>
            </a:r>
            <a:r>
              <a:rPr lang="de-DE" sz="4000" b="1" i="0" u="none" strike="noStrike" baseline="0" dirty="0">
                <a:latin typeface="Bahnschrift Light" panose="020B0502040204020203" pitchFamily="34" charset="0"/>
              </a:rPr>
              <a:t>Work  </a:t>
            </a:r>
            <a:r>
              <a:rPr lang="de-DE" sz="4000" b="1" i="0" u="none" strike="noStrike" baseline="0" dirty="0">
                <a:solidFill>
                  <a:schemeClr val="bg1">
                    <a:lumMod val="95000"/>
                  </a:schemeClr>
                </a:solidFill>
                <a:latin typeface="Bahnschrift Light" panose="020B0502040204020203" pitchFamily="34" charset="0"/>
              </a:rPr>
              <a:t>(Bitcoin)</a:t>
            </a:r>
            <a:endParaRPr lang="en-US" sz="4000" dirty="0">
              <a:solidFill>
                <a:schemeClr val="bg1">
                  <a:lumMod val="95000"/>
                </a:schemeClr>
              </a:solidFill>
            </a:endParaRPr>
          </a:p>
        </p:txBody>
      </p:sp>
      <p:sp>
        <p:nvSpPr>
          <p:cNvPr id="5" name="Datumsplatzhalter 4">
            <a:extLst>
              <a:ext uri="{FF2B5EF4-FFF2-40B4-BE49-F238E27FC236}">
                <a16:creationId xmlns:a16="http://schemas.microsoft.com/office/drawing/2014/main" id="{7523D958-8DC1-4E70-5118-BA8B9EB3CA7C}"/>
              </a:ext>
            </a:extLst>
          </p:cNvPr>
          <p:cNvSpPr>
            <a:spLocks noGrp="1"/>
          </p:cNvSpPr>
          <p:nvPr>
            <p:ph type="dt" sz="half" idx="10"/>
          </p:nvPr>
        </p:nvSpPr>
        <p:spPr/>
        <p:txBody>
          <a:bodyPr/>
          <a:lstStyle/>
          <a:p>
            <a:fld id="{456B72BF-478C-4782-92B2-BCC107961080}" type="datetime1">
              <a:rPr lang="en-US" smtClean="0"/>
              <a:t>4/14/2023</a:t>
            </a:fld>
            <a:endParaRPr lang="en-US" dirty="0"/>
          </a:p>
        </p:txBody>
      </p:sp>
      <p:sp>
        <p:nvSpPr>
          <p:cNvPr id="6" name="Fußzeilenplatzhalter 5">
            <a:extLst>
              <a:ext uri="{FF2B5EF4-FFF2-40B4-BE49-F238E27FC236}">
                <a16:creationId xmlns:a16="http://schemas.microsoft.com/office/drawing/2014/main" id="{9E392DFE-0AB5-9689-1C44-5E17854DBDC3}"/>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E531447F-5535-653E-6B69-BADB772FD623}"/>
              </a:ext>
            </a:extLst>
          </p:cNvPr>
          <p:cNvSpPr>
            <a:spLocks noGrp="1"/>
          </p:cNvSpPr>
          <p:nvPr>
            <p:ph type="sldNum" sz="quarter" idx="12"/>
          </p:nvPr>
        </p:nvSpPr>
        <p:spPr/>
        <p:txBody>
          <a:bodyPr/>
          <a:lstStyle/>
          <a:p>
            <a:fld id="{BE381E1F-63FE-4BE5-8EBC-814100BF0F2D}" type="slidenum">
              <a:rPr lang="en-US" smtClean="0"/>
              <a:t>1</a:t>
            </a:fld>
            <a:endParaRPr lang="en-US" dirty="0"/>
          </a:p>
        </p:txBody>
      </p:sp>
    </p:spTree>
    <p:extLst>
      <p:ext uri="{BB962C8B-B14F-4D97-AF65-F5344CB8AC3E}">
        <p14:creationId xmlns:p14="http://schemas.microsoft.com/office/powerpoint/2010/main" val="602371591"/>
      </p:ext>
    </p:extLst>
  </p:cSld>
  <p:clrMapOvr>
    <a:masterClrMapping/>
  </p:clrMapOvr>
  <mc:AlternateContent xmlns:mc="http://schemas.openxmlformats.org/markup-compatibility/2006" xmlns:p14="http://schemas.microsoft.com/office/powerpoint/2010/main">
    <mc:Choice Requires="p14">
      <p:transition p14:dur="0">
        <p:sndAc>
          <p:stSnd>
            <p:snd r:embed="rId3" name="camera.wav"/>
          </p:stSnd>
        </p:sndAc>
      </p:transition>
    </mc:Choice>
    <mc:Fallback xmlns="">
      <p:transition>
        <p:sndAc>
          <p:stSnd>
            <p:snd r:embed="rId4" name="camera.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3A413A-1691-3E62-F55E-7C4050E08337}"/>
              </a:ext>
            </a:extLst>
          </p:cNvPr>
          <p:cNvSpPr>
            <a:spLocks noGrp="1"/>
          </p:cNvSpPr>
          <p:nvPr>
            <p:ph type="title"/>
          </p:nvPr>
        </p:nvSpPr>
        <p:spPr>
          <a:xfrm>
            <a:off x="847725" y="691347"/>
            <a:ext cx="8197850" cy="720788"/>
          </a:xfrm>
        </p:spPr>
        <p:txBody>
          <a:bodyPr>
            <a:normAutofit/>
          </a:bodyPr>
          <a:lstStyle/>
          <a:p>
            <a:r>
              <a:rPr lang="en-US" sz="2800" b="1" i="0" u="none" strike="noStrike" baseline="0" dirty="0" err="1">
                <a:solidFill>
                  <a:srgbClr val="00B5AD"/>
                </a:solidFill>
                <a:latin typeface="LMSans10-Bold"/>
              </a:rPr>
              <a:t>PoW-Berechnungen</a:t>
            </a:r>
            <a:r>
              <a:rPr lang="en-US" sz="2800" b="1" i="0" u="none" strike="noStrike" baseline="0" dirty="0">
                <a:solidFill>
                  <a:srgbClr val="00B5AD"/>
                </a:solidFill>
                <a:latin typeface="LMSans10-Bold"/>
              </a:rPr>
              <a:t> in der Blockchain-</a:t>
            </a:r>
            <a:r>
              <a:rPr lang="en-US" sz="2800" b="1" i="0" u="none" strike="noStrike" baseline="0" dirty="0" err="1">
                <a:solidFill>
                  <a:srgbClr val="00B5AD"/>
                </a:solidFill>
                <a:latin typeface="LMSans10-Bold"/>
              </a:rPr>
              <a:t>Technologie</a:t>
            </a:r>
            <a:endParaRPr lang="en-US" sz="2800" dirty="0">
              <a:solidFill>
                <a:srgbClr val="00B5AD"/>
              </a:solidFill>
            </a:endParaRPr>
          </a:p>
        </p:txBody>
      </p:sp>
      <p:sp>
        <p:nvSpPr>
          <p:cNvPr id="3" name="Textplatzhalter 2">
            <a:extLst>
              <a:ext uri="{FF2B5EF4-FFF2-40B4-BE49-F238E27FC236}">
                <a16:creationId xmlns:a16="http://schemas.microsoft.com/office/drawing/2014/main" id="{2A24C9FB-4121-F557-2A3A-48B93D57B11F}"/>
              </a:ext>
            </a:extLst>
          </p:cNvPr>
          <p:cNvSpPr>
            <a:spLocks noGrp="1"/>
          </p:cNvSpPr>
          <p:nvPr>
            <p:ph type="body" idx="1"/>
          </p:nvPr>
        </p:nvSpPr>
        <p:spPr>
          <a:xfrm>
            <a:off x="847725" y="1613056"/>
            <a:ext cx="8553450" cy="4007354"/>
          </a:xfrm>
        </p:spPr>
        <p:txBody>
          <a:bodyPr>
            <a:normAutofit fontScale="92500" lnSpcReduction="10000"/>
          </a:bodyPr>
          <a:lstStyle/>
          <a:p>
            <a:pPr algn="l"/>
            <a:r>
              <a:rPr lang="de-DE" sz="1800" b="0" i="0" u="none" strike="noStrike" baseline="0" dirty="0">
                <a:solidFill>
                  <a:schemeClr val="tx1"/>
                </a:solidFill>
                <a:latin typeface="LMRoman10-Regular"/>
              </a:rPr>
              <a:t>1. Die Blockchain generiert einen Block, der alle Transaktionen enthält, die in einem</a:t>
            </a:r>
          </a:p>
          <a:p>
            <a:pPr algn="l"/>
            <a:r>
              <a:rPr lang="de-DE" sz="1800" b="0" i="0" u="none" strike="noStrike" baseline="0" dirty="0">
                <a:solidFill>
                  <a:schemeClr val="tx1"/>
                </a:solidFill>
                <a:latin typeface="LMRoman10-Regular"/>
              </a:rPr>
              <a:t>bestimmten Zeitraum stattgefunden haben.</a:t>
            </a:r>
          </a:p>
          <a:p>
            <a:pPr algn="l"/>
            <a:r>
              <a:rPr lang="de-DE" sz="1800" b="0" i="0" u="none" strike="noStrike" baseline="0" dirty="0">
                <a:solidFill>
                  <a:schemeClr val="tx1"/>
                </a:solidFill>
                <a:latin typeface="LMRoman10-Regular"/>
              </a:rPr>
              <a:t>2. Der </a:t>
            </a:r>
            <a:r>
              <a:rPr lang="de-DE" sz="1800" b="0" i="0" u="none" strike="noStrike" baseline="0" dirty="0" err="1">
                <a:solidFill>
                  <a:schemeClr val="tx1"/>
                </a:solidFill>
                <a:latin typeface="LMRoman10-Regular"/>
              </a:rPr>
              <a:t>Verifizierer</a:t>
            </a:r>
            <a:r>
              <a:rPr lang="de-DE" sz="1800" b="0" i="0" u="none" strike="noStrike" baseline="0" dirty="0">
                <a:solidFill>
                  <a:schemeClr val="tx1"/>
                </a:solidFill>
                <a:latin typeface="LMRoman10-Regular"/>
              </a:rPr>
              <a:t> wird die Integrität der Transaktionen überprüfen, um sicherzustellen,</a:t>
            </a:r>
          </a:p>
          <a:p>
            <a:pPr algn="l"/>
            <a:r>
              <a:rPr lang="de-DE" sz="1800" b="0" i="0" u="none" strike="noStrike" baseline="0" dirty="0">
                <a:solidFill>
                  <a:schemeClr val="tx1"/>
                </a:solidFill>
                <a:latin typeface="LMRoman10-Regular"/>
              </a:rPr>
              <a:t>dass sie legitim sind.</a:t>
            </a:r>
          </a:p>
          <a:p>
            <a:pPr algn="l"/>
            <a:r>
              <a:rPr lang="de-DE" sz="1800" b="0" i="0" u="none" strike="noStrike" baseline="0" dirty="0">
                <a:solidFill>
                  <a:schemeClr val="tx1"/>
                </a:solidFill>
                <a:latin typeface="LMRoman10-Regular"/>
              </a:rPr>
              <a:t>3. Die Miner im Netzwerk überprüfen dann die Legitimität dieser Transaktionen und</a:t>
            </a:r>
          </a:p>
          <a:p>
            <a:pPr algn="l"/>
            <a:r>
              <a:rPr lang="de-DE" sz="1800" b="0" i="0" u="none" strike="noStrike" baseline="0" dirty="0">
                <a:solidFill>
                  <a:schemeClr val="tx1"/>
                </a:solidFill>
                <a:latin typeface="LMRoman10-Regular"/>
              </a:rPr>
              <a:t>führen anschließend eine Suche durch, indem sie die </a:t>
            </a:r>
            <a:r>
              <a:rPr lang="de-DE" sz="1800" b="0" i="0" u="none" strike="noStrike" baseline="0" dirty="0" err="1">
                <a:solidFill>
                  <a:schemeClr val="tx1"/>
                </a:solidFill>
                <a:latin typeface="LMRoman10-Regular"/>
              </a:rPr>
              <a:t>Nonce</a:t>
            </a:r>
            <a:r>
              <a:rPr lang="de-DE" sz="1800" b="0" i="0" u="none" strike="noStrike" baseline="0" dirty="0">
                <a:solidFill>
                  <a:schemeClr val="tx1"/>
                </a:solidFill>
                <a:latin typeface="LMRoman10-Regular"/>
              </a:rPr>
              <a:t> und die Reihenfolge von</a:t>
            </a:r>
          </a:p>
          <a:p>
            <a:pPr algn="l"/>
            <a:r>
              <a:rPr lang="de-DE" sz="1800" b="0" i="0" u="none" strike="noStrike" baseline="0" dirty="0">
                <a:solidFill>
                  <a:schemeClr val="tx1"/>
                </a:solidFill>
                <a:latin typeface="LMRoman10-Regular"/>
              </a:rPr>
              <a:t>jeden Parameter erraten. Der erfolgreiche Miner, der als erstes die Lösung findet,</a:t>
            </a:r>
          </a:p>
          <a:p>
            <a:pPr algn="l"/>
            <a:r>
              <a:rPr lang="de-DE" sz="1800" b="0" i="0" u="none" strike="noStrike" baseline="0" dirty="0">
                <a:solidFill>
                  <a:schemeClr val="tx1"/>
                </a:solidFill>
                <a:latin typeface="LMRoman10-Regular"/>
              </a:rPr>
              <a:t>wird mit einer Belohnung(Anzahl von Bitcoins) bekommen.</a:t>
            </a:r>
          </a:p>
          <a:p>
            <a:pPr algn="l"/>
            <a:r>
              <a:rPr lang="de-DE" sz="1800" b="0" i="0" u="none" strike="noStrike" baseline="0" dirty="0">
                <a:solidFill>
                  <a:schemeClr val="tx1"/>
                </a:solidFill>
                <a:latin typeface="LMRoman10-Regular"/>
              </a:rPr>
              <a:t>4. Das Blockchain-Netzwerk wird dann um den Block mit den bestätigten Transaktionen</a:t>
            </a:r>
          </a:p>
          <a:p>
            <a:pPr algn="l"/>
            <a:r>
              <a:rPr lang="de-DE" sz="1800" b="0" i="0" u="none" strike="noStrike" baseline="0" dirty="0">
                <a:solidFill>
                  <a:schemeClr val="tx1"/>
                </a:solidFill>
                <a:latin typeface="LMRoman10-Regular"/>
              </a:rPr>
              <a:t>erweitert und wird als Teil der Blockchain gespeichert.</a:t>
            </a:r>
          </a:p>
          <a:p>
            <a:pPr algn="l"/>
            <a:r>
              <a:rPr lang="de-DE" sz="1800" b="0" i="0" u="none" strike="noStrike" baseline="0" dirty="0">
                <a:solidFill>
                  <a:schemeClr val="tx1"/>
                </a:solidFill>
                <a:latin typeface="LMRoman10-Regular"/>
              </a:rPr>
              <a:t>5. Eine Transaktion wird als durchgeführt angesehen.</a:t>
            </a:r>
          </a:p>
          <a:p>
            <a:pPr algn="l"/>
            <a:r>
              <a:rPr lang="de-DE" sz="1800" b="0" i="0" u="none" strike="noStrike" baseline="0" dirty="0">
                <a:solidFill>
                  <a:schemeClr val="tx1"/>
                </a:solidFill>
                <a:latin typeface="LMRoman10-Regular"/>
              </a:rPr>
              <a:t>6. Der Prozess wird wiederholt</a:t>
            </a:r>
            <a:endParaRPr lang="en-US" dirty="0">
              <a:solidFill>
                <a:schemeClr val="tx1"/>
              </a:solidFill>
            </a:endParaRPr>
          </a:p>
        </p:txBody>
      </p:sp>
      <p:sp>
        <p:nvSpPr>
          <p:cNvPr id="4" name="Datumsplatzhalter 3">
            <a:extLst>
              <a:ext uri="{FF2B5EF4-FFF2-40B4-BE49-F238E27FC236}">
                <a16:creationId xmlns:a16="http://schemas.microsoft.com/office/drawing/2014/main" id="{6AFFB000-A565-7589-8607-4247C27D9B9E}"/>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658DBE0F-2F16-9591-2468-E393786AD60C}"/>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5B980D0A-2F41-F8BE-7C37-FB9F3C96D560}"/>
              </a:ext>
            </a:extLst>
          </p:cNvPr>
          <p:cNvSpPr>
            <a:spLocks noGrp="1"/>
          </p:cNvSpPr>
          <p:nvPr>
            <p:ph type="sldNum" sz="quarter" idx="12"/>
          </p:nvPr>
        </p:nvSpPr>
        <p:spPr/>
        <p:txBody>
          <a:bodyPr/>
          <a:lstStyle/>
          <a:p>
            <a:fld id="{BE381E1F-63FE-4BE5-8EBC-814100BF0F2D}" type="slidenum">
              <a:rPr lang="en-US" smtClean="0"/>
              <a:t>10</a:t>
            </a:fld>
            <a:endParaRPr lang="en-US" dirty="0"/>
          </a:p>
        </p:txBody>
      </p:sp>
      <p:sp>
        <p:nvSpPr>
          <p:cNvPr id="8" name="Titel 1">
            <a:extLst>
              <a:ext uri="{FF2B5EF4-FFF2-40B4-BE49-F238E27FC236}">
                <a16:creationId xmlns:a16="http://schemas.microsoft.com/office/drawing/2014/main" id="{909E331A-7591-5230-40EB-BED5705A1848}"/>
              </a:ext>
            </a:extLst>
          </p:cNvPr>
          <p:cNvSpPr txBox="1">
            <a:spLocks/>
          </p:cNvSpPr>
          <p:nvPr/>
        </p:nvSpPr>
        <p:spPr>
          <a:xfrm>
            <a:off x="9401175" y="2362954"/>
            <a:ext cx="2790825" cy="16210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u="none" strike="noStrike" baseline="0" dirty="0" err="1">
                <a:solidFill>
                  <a:schemeClr val="bg1"/>
                </a:solidFill>
                <a:latin typeface="LMSans10-Bold"/>
              </a:rPr>
              <a:t>Theoretische</a:t>
            </a:r>
            <a:r>
              <a:rPr lang="en-US" sz="3200" b="1" u="none" strike="noStrike" baseline="0" dirty="0">
                <a:solidFill>
                  <a:schemeClr val="bg1"/>
                </a:solidFill>
                <a:latin typeface="LMSans10-Bold"/>
              </a:rPr>
              <a:t> </a:t>
            </a:r>
            <a:r>
              <a:rPr lang="en-US" sz="3200" b="1" u="none" strike="noStrike" baseline="0" dirty="0" err="1">
                <a:solidFill>
                  <a:schemeClr val="bg1"/>
                </a:solidFill>
                <a:latin typeface="LMSans10-Bold"/>
              </a:rPr>
              <a:t>Seite</a:t>
            </a:r>
            <a:r>
              <a:rPr lang="en-US" sz="3200" b="1" u="none" strike="noStrike" baseline="0" dirty="0">
                <a:solidFill>
                  <a:schemeClr val="bg1"/>
                </a:solidFill>
                <a:latin typeface="LMSans10-Bold"/>
              </a:rPr>
              <a:t> der </a:t>
            </a:r>
            <a:r>
              <a:rPr lang="en-US" sz="3200" b="1" u="none" strike="noStrike" baseline="0" dirty="0" err="1">
                <a:solidFill>
                  <a:schemeClr val="bg1"/>
                </a:solidFill>
                <a:latin typeface="LMSans10-Bold"/>
              </a:rPr>
              <a:t>PoW-Methode</a:t>
            </a:r>
            <a:r>
              <a:rPr lang="en-US" sz="3200" b="1" u="none" strike="noStrike" baseline="0" dirty="0">
                <a:solidFill>
                  <a:schemeClr val="bg1"/>
                </a:solidFill>
                <a:latin typeface="LMSans10-Bold"/>
              </a:rPr>
              <a:t>.</a:t>
            </a:r>
          </a:p>
        </p:txBody>
      </p:sp>
      <p:pic>
        <p:nvPicPr>
          <p:cNvPr id="9" name="Grafik 8">
            <a:extLst>
              <a:ext uri="{FF2B5EF4-FFF2-40B4-BE49-F238E27FC236}">
                <a16:creationId xmlns:a16="http://schemas.microsoft.com/office/drawing/2014/main" id="{C87EC161-4466-C7F7-E4E1-D225441C3FB6}"/>
              </a:ext>
            </a:extLst>
          </p:cNvPr>
          <p:cNvPicPr>
            <a:picLocks noChangeAspect="1"/>
          </p:cNvPicPr>
          <p:nvPr/>
        </p:nvPicPr>
        <p:blipFill>
          <a:blip r:embed="rId3"/>
          <a:stretch>
            <a:fillRect/>
          </a:stretch>
        </p:blipFill>
        <p:spPr>
          <a:xfrm rot="7915117">
            <a:off x="10471712" y="-5492059"/>
            <a:ext cx="7894946" cy="2731133"/>
          </a:xfrm>
          <a:prstGeom prst="rect">
            <a:avLst/>
          </a:prstGeom>
        </p:spPr>
      </p:pic>
      <p:sp>
        <p:nvSpPr>
          <p:cNvPr id="10" name="Titel 1">
            <a:extLst>
              <a:ext uri="{FF2B5EF4-FFF2-40B4-BE49-F238E27FC236}">
                <a16:creationId xmlns:a16="http://schemas.microsoft.com/office/drawing/2014/main" id="{49862229-6737-6318-AAA5-36021DF177A0}"/>
              </a:ext>
            </a:extLst>
          </p:cNvPr>
          <p:cNvSpPr txBox="1">
            <a:spLocks/>
          </p:cNvSpPr>
          <p:nvPr/>
        </p:nvSpPr>
        <p:spPr>
          <a:xfrm flipV="1">
            <a:off x="15158466" y="214864"/>
            <a:ext cx="5828071" cy="47648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2800" b="1" dirty="0">
                <a:solidFill>
                  <a:srgbClr val="00B5AD"/>
                </a:solidFill>
                <a:latin typeface="LMSans10-Bold"/>
              </a:rPr>
              <a:t>Algorithmus zur Bestimmung der </a:t>
            </a:r>
            <a:r>
              <a:rPr lang="de-DE" sz="2800" b="1" dirty="0" err="1">
                <a:solidFill>
                  <a:srgbClr val="00B5AD"/>
                </a:solidFill>
                <a:latin typeface="LMSans10-Bold"/>
              </a:rPr>
              <a:t>Nonce</a:t>
            </a:r>
            <a:r>
              <a:rPr lang="de-DE" sz="2800" b="1" dirty="0">
                <a:solidFill>
                  <a:srgbClr val="00B5AD"/>
                </a:solidFill>
                <a:latin typeface="LMSans10-Bold"/>
              </a:rPr>
              <a:t> in </a:t>
            </a:r>
            <a:r>
              <a:rPr lang="en-US" sz="2800" b="1" dirty="0" err="1">
                <a:solidFill>
                  <a:srgbClr val="00B5AD"/>
                </a:solidFill>
                <a:latin typeface="LMSans10-Bold"/>
              </a:rPr>
              <a:t>Kryptowährungen</a:t>
            </a:r>
            <a:endParaRPr lang="en-US" sz="2800" dirty="0">
              <a:solidFill>
                <a:srgbClr val="00B5AD"/>
              </a:solidFill>
            </a:endParaRPr>
          </a:p>
        </p:txBody>
      </p:sp>
    </p:spTree>
    <p:extLst>
      <p:ext uri="{BB962C8B-B14F-4D97-AF65-F5344CB8AC3E}">
        <p14:creationId xmlns:p14="http://schemas.microsoft.com/office/powerpoint/2010/main" val="284253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880708-09F6-9CE5-FB7E-FB45346C5820}"/>
              </a:ext>
            </a:extLst>
          </p:cNvPr>
          <p:cNvSpPr>
            <a:spLocks noGrp="1"/>
          </p:cNvSpPr>
          <p:nvPr>
            <p:ph type="title"/>
          </p:nvPr>
        </p:nvSpPr>
        <p:spPr>
          <a:xfrm>
            <a:off x="838200" y="718085"/>
            <a:ext cx="7735432" cy="812108"/>
          </a:xfrm>
        </p:spPr>
        <p:txBody>
          <a:bodyPr>
            <a:noAutofit/>
          </a:bodyPr>
          <a:lstStyle/>
          <a:p>
            <a:r>
              <a:rPr lang="de-DE" sz="2800" b="1" i="0" u="none" strike="noStrike" baseline="0" dirty="0">
                <a:solidFill>
                  <a:srgbClr val="00B5AD"/>
                </a:solidFill>
                <a:latin typeface="LMSans10-Bold"/>
              </a:rPr>
              <a:t>Algorithmus zur Bestimmung der </a:t>
            </a:r>
            <a:r>
              <a:rPr lang="de-DE" sz="2800" b="1" i="0" u="none" strike="noStrike" baseline="0" dirty="0" err="1">
                <a:solidFill>
                  <a:srgbClr val="00B5AD"/>
                </a:solidFill>
                <a:latin typeface="LMSans10-Bold"/>
              </a:rPr>
              <a:t>Nonce</a:t>
            </a:r>
            <a:r>
              <a:rPr lang="de-DE" sz="2800" b="1" i="0" u="none" strike="noStrike" baseline="0" dirty="0">
                <a:solidFill>
                  <a:srgbClr val="00B5AD"/>
                </a:solidFill>
                <a:latin typeface="LMSans10-Bold"/>
              </a:rPr>
              <a:t> in </a:t>
            </a:r>
            <a:r>
              <a:rPr lang="en-US" sz="2800" b="1" i="0" u="none" strike="noStrike" baseline="0" dirty="0" err="1">
                <a:solidFill>
                  <a:srgbClr val="00B5AD"/>
                </a:solidFill>
                <a:latin typeface="LMSans10-Bold"/>
              </a:rPr>
              <a:t>Kryptowährungen</a:t>
            </a:r>
            <a:endParaRPr lang="en-US" sz="2800" dirty="0">
              <a:solidFill>
                <a:srgbClr val="00B5AD"/>
              </a:solidFill>
            </a:endParaRPr>
          </a:p>
        </p:txBody>
      </p:sp>
      <p:sp>
        <p:nvSpPr>
          <p:cNvPr id="4" name="Datumsplatzhalter 3">
            <a:extLst>
              <a:ext uri="{FF2B5EF4-FFF2-40B4-BE49-F238E27FC236}">
                <a16:creationId xmlns:a16="http://schemas.microsoft.com/office/drawing/2014/main" id="{B6ECE519-5CDB-C89A-396F-F24EAA99EDE4}"/>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B71DCB66-BBB4-5781-19AC-293DEA28FB35}"/>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326919B-CA25-DD59-85B8-68B73AD5BCEC}"/>
              </a:ext>
            </a:extLst>
          </p:cNvPr>
          <p:cNvSpPr>
            <a:spLocks noGrp="1"/>
          </p:cNvSpPr>
          <p:nvPr>
            <p:ph type="sldNum" sz="quarter" idx="12"/>
          </p:nvPr>
        </p:nvSpPr>
        <p:spPr/>
        <p:txBody>
          <a:bodyPr/>
          <a:lstStyle/>
          <a:p>
            <a:fld id="{BE381E1F-63FE-4BE5-8EBC-814100BF0F2D}" type="slidenum">
              <a:rPr lang="en-US" smtClean="0"/>
              <a:t>11</a:t>
            </a:fld>
            <a:endParaRPr lang="en-US" dirty="0"/>
          </a:p>
        </p:txBody>
      </p:sp>
      <p:sp>
        <p:nvSpPr>
          <p:cNvPr id="9" name="Titel 1">
            <a:extLst>
              <a:ext uri="{FF2B5EF4-FFF2-40B4-BE49-F238E27FC236}">
                <a16:creationId xmlns:a16="http://schemas.microsoft.com/office/drawing/2014/main" id="{1755EB22-0AAC-5CC7-81BA-35228F101E49}"/>
              </a:ext>
            </a:extLst>
          </p:cNvPr>
          <p:cNvSpPr txBox="1">
            <a:spLocks/>
          </p:cNvSpPr>
          <p:nvPr/>
        </p:nvSpPr>
        <p:spPr>
          <a:xfrm>
            <a:off x="9401175" y="2231180"/>
            <a:ext cx="2790825" cy="163012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u="none" strike="noStrike" baseline="0" dirty="0" err="1">
                <a:solidFill>
                  <a:schemeClr val="bg1"/>
                </a:solidFill>
                <a:latin typeface="LMSans10-Bold"/>
              </a:rPr>
              <a:t>Theoretische</a:t>
            </a:r>
            <a:r>
              <a:rPr lang="en-US" sz="3200" b="1" u="none" strike="noStrike" baseline="0" dirty="0">
                <a:solidFill>
                  <a:schemeClr val="bg1"/>
                </a:solidFill>
                <a:latin typeface="LMSans10-Bold"/>
              </a:rPr>
              <a:t> </a:t>
            </a:r>
            <a:r>
              <a:rPr lang="en-US" sz="3200" b="1" u="none" strike="noStrike" baseline="0" dirty="0" err="1">
                <a:solidFill>
                  <a:schemeClr val="bg1"/>
                </a:solidFill>
                <a:latin typeface="LMSans10-Bold"/>
              </a:rPr>
              <a:t>Seite</a:t>
            </a:r>
            <a:r>
              <a:rPr lang="en-US" sz="3200" b="1" u="none" strike="noStrike" baseline="0" dirty="0">
                <a:solidFill>
                  <a:schemeClr val="bg1"/>
                </a:solidFill>
                <a:latin typeface="LMSans10-Bold"/>
              </a:rPr>
              <a:t> der </a:t>
            </a:r>
            <a:r>
              <a:rPr lang="en-US" sz="3200" b="1" u="none" strike="noStrike" baseline="0" dirty="0" err="1">
                <a:solidFill>
                  <a:schemeClr val="bg1"/>
                </a:solidFill>
                <a:latin typeface="LMSans10-Bold"/>
              </a:rPr>
              <a:t>PoW-Methode</a:t>
            </a:r>
            <a:r>
              <a:rPr lang="en-US" sz="3200" b="1" u="none" strike="noStrike" baseline="0" dirty="0">
                <a:solidFill>
                  <a:schemeClr val="bg1"/>
                </a:solidFill>
                <a:latin typeface="LMSans10-Bold"/>
              </a:rPr>
              <a:t>.</a:t>
            </a:r>
          </a:p>
        </p:txBody>
      </p:sp>
      <p:pic>
        <p:nvPicPr>
          <p:cNvPr id="8" name="Grafik 7">
            <a:extLst>
              <a:ext uri="{FF2B5EF4-FFF2-40B4-BE49-F238E27FC236}">
                <a16:creationId xmlns:a16="http://schemas.microsoft.com/office/drawing/2014/main" id="{4829B244-BFA9-FC63-8BCB-328AE07F8B8F}"/>
              </a:ext>
            </a:extLst>
          </p:cNvPr>
          <p:cNvPicPr>
            <a:picLocks noChangeAspect="1"/>
          </p:cNvPicPr>
          <p:nvPr/>
        </p:nvPicPr>
        <p:blipFill>
          <a:blip r:embed="rId3"/>
          <a:stretch>
            <a:fillRect/>
          </a:stretch>
        </p:blipFill>
        <p:spPr>
          <a:xfrm>
            <a:off x="838200" y="2231180"/>
            <a:ext cx="7894946" cy="2731133"/>
          </a:xfrm>
          <a:prstGeom prst="rect">
            <a:avLst/>
          </a:prstGeom>
        </p:spPr>
      </p:pic>
      <p:pic>
        <p:nvPicPr>
          <p:cNvPr id="7" name="Grafik 6">
            <a:extLst>
              <a:ext uri="{FF2B5EF4-FFF2-40B4-BE49-F238E27FC236}">
                <a16:creationId xmlns:a16="http://schemas.microsoft.com/office/drawing/2014/main" id="{D18F6AAF-A23A-246F-2564-4D1A357A0B6E}"/>
              </a:ext>
            </a:extLst>
          </p:cNvPr>
          <p:cNvPicPr>
            <a:picLocks noChangeAspect="1"/>
          </p:cNvPicPr>
          <p:nvPr/>
        </p:nvPicPr>
        <p:blipFill>
          <a:blip r:embed="rId4"/>
          <a:stretch>
            <a:fillRect/>
          </a:stretch>
        </p:blipFill>
        <p:spPr>
          <a:xfrm rot="9069259">
            <a:off x="12565626" y="-2828925"/>
            <a:ext cx="6363008" cy="1379590"/>
          </a:xfrm>
          <a:prstGeom prst="rect">
            <a:avLst/>
          </a:prstGeom>
        </p:spPr>
      </p:pic>
      <p:sp>
        <p:nvSpPr>
          <p:cNvPr id="12" name="Titel 1">
            <a:extLst>
              <a:ext uri="{FF2B5EF4-FFF2-40B4-BE49-F238E27FC236}">
                <a16:creationId xmlns:a16="http://schemas.microsoft.com/office/drawing/2014/main" id="{77C06EAA-5033-F721-22DC-136D544798B7}"/>
              </a:ext>
            </a:extLst>
          </p:cNvPr>
          <p:cNvSpPr txBox="1">
            <a:spLocks/>
          </p:cNvSpPr>
          <p:nvPr/>
        </p:nvSpPr>
        <p:spPr>
          <a:xfrm>
            <a:off x="-10656017" y="357691"/>
            <a:ext cx="8197850" cy="7207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a:solidFill>
                  <a:srgbClr val="00B5AD"/>
                </a:solidFill>
                <a:latin typeface="LMSans10-Bold"/>
              </a:rPr>
              <a:t>PoW-Berechnungen in der Blockchain-Technologie</a:t>
            </a:r>
            <a:endParaRPr lang="en-US" sz="2800" dirty="0">
              <a:solidFill>
                <a:srgbClr val="00B5AD"/>
              </a:solidFill>
            </a:endParaRPr>
          </a:p>
        </p:txBody>
      </p:sp>
    </p:spTree>
    <p:extLst>
      <p:ext uri="{BB962C8B-B14F-4D97-AF65-F5344CB8AC3E}">
        <p14:creationId xmlns:p14="http://schemas.microsoft.com/office/powerpoint/2010/main" val="3106300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F5390244-6F43-0791-9514-A990B8D2D5B9}"/>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BE13198A-E5AA-A0B8-690D-45E33469616B}"/>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638402FF-B822-9A8A-4E9E-00D6AF5630E2}"/>
              </a:ext>
            </a:extLst>
          </p:cNvPr>
          <p:cNvSpPr>
            <a:spLocks noGrp="1"/>
          </p:cNvSpPr>
          <p:nvPr>
            <p:ph type="sldNum" sz="quarter" idx="12"/>
          </p:nvPr>
        </p:nvSpPr>
        <p:spPr/>
        <p:txBody>
          <a:bodyPr/>
          <a:lstStyle/>
          <a:p>
            <a:fld id="{BE381E1F-63FE-4BE5-8EBC-814100BF0F2D}" type="slidenum">
              <a:rPr lang="en-US" smtClean="0"/>
              <a:t>12</a:t>
            </a:fld>
            <a:endParaRPr lang="en-US" dirty="0"/>
          </a:p>
        </p:txBody>
      </p:sp>
      <p:sp>
        <p:nvSpPr>
          <p:cNvPr id="7" name="Titel 1">
            <a:extLst>
              <a:ext uri="{FF2B5EF4-FFF2-40B4-BE49-F238E27FC236}">
                <a16:creationId xmlns:a16="http://schemas.microsoft.com/office/drawing/2014/main" id="{B805D013-DA53-8D7B-48A2-90C89FC3D33A}"/>
              </a:ext>
            </a:extLst>
          </p:cNvPr>
          <p:cNvSpPr txBox="1">
            <a:spLocks/>
          </p:cNvSpPr>
          <p:nvPr/>
        </p:nvSpPr>
        <p:spPr>
          <a:xfrm>
            <a:off x="9401175" y="2405572"/>
            <a:ext cx="2743200" cy="15265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3200" b="1" i="0" u="none" strike="noStrike" baseline="0" dirty="0">
                <a:solidFill>
                  <a:schemeClr val="bg1"/>
                </a:solidFill>
                <a:latin typeface="LMSans10-Bold"/>
              </a:rPr>
              <a:t>Vor- und Nachteile von Proof-</a:t>
            </a:r>
            <a:r>
              <a:rPr lang="de-DE" sz="3200" b="1" i="0" u="none" strike="noStrike" baseline="0" dirty="0" err="1">
                <a:solidFill>
                  <a:schemeClr val="bg1"/>
                </a:solidFill>
                <a:latin typeface="LMSans10-Bold"/>
              </a:rPr>
              <a:t>Of</a:t>
            </a:r>
            <a:r>
              <a:rPr lang="de-DE" sz="3200" b="1" i="0" u="none" strike="noStrike" baseline="0" dirty="0">
                <a:solidFill>
                  <a:schemeClr val="bg1"/>
                </a:solidFill>
                <a:latin typeface="LMSans10-Bold"/>
              </a:rPr>
              <a:t>-Work</a:t>
            </a:r>
            <a:endParaRPr lang="en-US" sz="3200" dirty="0">
              <a:solidFill>
                <a:schemeClr val="bg1"/>
              </a:solidFill>
            </a:endParaRPr>
          </a:p>
        </p:txBody>
      </p:sp>
      <p:pic>
        <p:nvPicPr>
          <p:cNvPr id="9" name="Grafik 8">
            <a:extLst>
              <a:ext uri="{FF2B5EF4-FFF2-40B4-BE49-F238E27FC236}">
                <a16:creationId xmlns:a16="http://schemas.microsoft.com/office/drawing/2014/main" id="{787B9227-5864-A6CD-CB53-AB38FD45D4B5}"/>
              </a:ext>
            </a:extLst>
          </p:cNvPr>
          <p:cNvPicPr>
            <a:picLocks noChangeAspect="1"/>
          </p:cNvPicPr>
          <p:nvPr/>
        </p:nvPicPr>
        <p:blipFill>
          <a:blip r:embed="rId3"/>
          <a:stretch>
            <a:fillRect/>
          </a:stretch>
        </p:blipFill>
        <p:spPr>
          <a:xfrm>
            <a:off x="656449" y="2405572"/>
            <a:ext cx="8612152" cy="1867236"/>
          </a:xfrm>
          <a:prstGeom prst="rect">
            <a:avLst/>
          </a:prstGeom>
        </p:spPr>
      </p:pic>
    </p:spTree>
    <p:extLst>
      <p:ext uri="{BB962C8B-B14F-4D97-AF65-F5344CB8AC3E}">
        <p14:creationId xmlns:p14="http://schemas.microsoft.com/office/powerpoint/2010/main" val="3642549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E8C20-8978-4592-518A-4657794D1378}"/>
              </a:ext>
            </a:extLst>
          </p:cNvPr>
          <p:cNvSpPr>
            <a:spLocks noGrp="1"/>
          </p:cNvSpPr>
          <p:nvPr>
            <p:ph type="title"/>
          </p:nvPr>
        </p:nvSpPr>
        <p:spPr>
          <a:xfrm>
            <a:off x="731413" y="1032094"/>
            <a:ext cx="8197850" cy="565213"/>
          </a:xfrm>
        </p:spPr>
        <p:txBody>
          <a:bodyPr>
            <a:noAutofit/>
          </a:bodyPr>
          <a:lstStyle/>
          <a:p>
            <a:r>
              <a:rPr lang="de-DE" sz="3200" b="1" i="0" u="none" strike="noStrike" baseline="0" dirty="0">
                <a:solidFill>
                  <a:srgbClr val="00B5AD"/>
                </a:solidFill>
                <a:latin typeface="LMSans10-Bold"/>
              </a:rPr>
              <a:t>Schwierigkeit im </a:t>
            </a:r>
            <a:r>
              <a:rPr lang="en-US" sz="3200" b="1" i="0" u="none" strike="noStrike" baseline="0" dirty="0" err="1">
                <a:solidFill>
                  <a:srgbClr val="00B5AD"/>
                </a:solidFill>
                <a:latin typeface="LMSans10-Bold"/>
              </a:rPr>
              <a:t>PoW-Protokoll</a:t>
            </a:r>
            <a:endParaRPr lang="en-US" sz="3200" dirty="0">
              <a:solidFill>
                <a:srgbClr val="00B5AD"/>
              </a:solidFill>
            </a:endParaRPr>
          </a:p>
        </p:txBody>
      </p:sp>
      <p:sp>
        <p:nvSpPr>
          <p:cNvPr id="3" name="Textplatzhalter 2">
            <a:extLst>
              <a:ext uri="{FF2B5EF4-FFF2-40B4-BE49-F238E27FC236}">
                <a16:creationId xmlns:a16="http://schemas.microsoft.com/office/drawing/2014/main" id="{929A8535-14A3-2E63-C0CB-44BF578F691D}"/>
              </a:ext>
            </a:extLst>
          </p:cNvPr>
          <p:cNvSpPr>
            <a:spLocks noGrp="1"/>
          </p:cNvSpPr>
          <p:nvPr>
            <p:ph type="body" idx="1"/>
          </p:nvPr>
        </p:nvSpPr>
        <p:spPr>
          <a:xfrm>
            <a:off x="731413" y="3830444"/>
            <a:ext cx="8669762" cy="1612101"/>
          </a:xfrm>
        </p:spPr>
        <p:txBody>
          <a:bodyPr>
            <a:noAutofit/>
          </a:bodyPr>
          <a:lstStyle/>
          <a:p>
            <a:pPr algn="l"/>
            <a:endParaRPr lang="de-DE" sz="2000" b="0" i="0" dirty="0">
              <a:solidFill>
                <a:srgbClr val="0070C0"/>
              </a:solidFill>
              <a:effectLst/>
              <a:latin typeface="LMSans10-Bold"/>
            </a:endParaRPr>
          </a:p>
          <a:p>
            <a:pPr algn="l">
              <a:buFont typeface="Arial" panose="020B0604020202020204" pitchFamily="34" charset="0"/>
              <a:buChar char="•"/>
            </a:pPr>
            <a:r>
              <a:rPr lang="de-DE" sz="2000" b="0" i="0" dirty="0">
                <a:solidFill>
                  <a:srgbClr val="374151"/>
                </a:solidFill>
                <a:effectLst/>
                <a:latin typeface="LMSans10-Bold"/>
              </a:rPr>
              <a:t> Zum Beispiel Bitcoin, es wird eine Frage gestellt: Wie viele Nullen soll die Ausgabe am Anfang des Strings haben.</a:t>
            </a:r>
          </a:p>
          <a:p>
            <a:pPr algn="l">
              <a:buFont typeface="Arial" panose="020B0604020202020204" pitchFamily="34" charset="0"/>
              <a:buChar char="•"/>
            </a:pPr>
            <a:endParaRPr lang="de-DE" sz="2000" b="0" i="0" dirty="0">
              <a:solidFill>
                <a:srgbClr val="374151"/>
              </a:solidFill>
              <a:effectLst/>
              <a:latin typeface="LMSans10-Bold"/>
            </a:endParaRPr>
          </a:p>
        </p:txBody>
      </p:sp>
      <p:sp>
        <p:nvSpPr>
          <p:cNvPr id="4" name="Datumsplatzhalter 3">
            <a:extLst>
              <a:ext uri="{FF2B5EF4-FFF2-40B4-BE49-F238E27FC236}">
                <a16:creationId xmlns:a16="http://schemas.microsoft.com/office/drawing/2014/main" id="{2FD054E9-661F-D78D-C26A-C945F6FB79BC}"/>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7E7E2432-21CF-10ED-2D6D-153A5ECEA9C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A4B2FD7-21BF-26AA-7240-EBBCFE749DB1}"/>
              </a:ext>
            </a:extLst>
          </p:cNvPr>
          <p:cNvSpPr>
            <a:spLocks noGrp="1"/>
          </p:cNvSpPr>
          <p:nvPr>
            <p:ph type="sldNum" sz="quarter" idx="12"/>
          </p:nvPr>
        </p:nvSpPr>
        <p:spPr/>
        <p:txBody>
          <a:bodyPr/>
          <a:lstStyle/>
          <a:p>
            <a:fld id="{BE381E1F-63FE-4BE5-8EBC-814100BF0F2D}" type="slidenum">
              <a:rPr lang="en-US" smtClean="0"/>
              <a:t>13</a:t>
            </a:fld>
            <a:endParaRPr lang="en-US" dirty="0"/>
          </a:p>
        </p:txBody>
      </p:sp>
      <p:sp>
        <p:nvSpPr>
          <p:cNvPr id="7" name="Titel 1">
            <a:extLst>
              <a:ext uri="{FF2B5EF4-FFF2-40B4-BE49-F238E27FC236}">
                <a16:creationId xmlns:a16="http://schemas.microsoft.com/office/drawing/2014/main" id="{388713C3-A744-8E33-73C7-70924E578652}"/>
              </a:ext>
            </a:extLst>
          </p:cNvPr>
          <p:cNvSpPr txBox="1">
            <a:spLocks/>
          </p:cNvSpPr>
          <p:nvPr/>
        </p:nvSpPr>
        <p:spPr>
          <a:xfrm>
            <a:off x="9464549" y="2263366"/>
            <a:ext cx="2790825" cy="188864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i="0" u="none" strike="noStrike" baseline="0" dirty="0" err="1">
                <a:solidFill>
                  <a:schemeClr val="bg1"/>
                </a:solidFill>
                <a:latin typeface="LMSans10-Bold"/>
              </a:rPr>
              <a:t>Schwierigkeit</a:t>
            </a:r>
            <a:r>
              <a:rPr lang="en-US" sz="3200" b="1" i="0" u="none" strike="noStrike" baseline="0" dirty="0">
                <a:solidFill>
                  <a:schemeClr val="bg1"/>
                </a:solidFill>
                <a:latin typeface="LMSans10-Bold"/>
              </a:rPr>
              <a:t> und </a:t>
            </a:r>
            <a:r>
              <a:rPr lang="en-US" sz="3200" b="1" i="0" u="none" strike="noStrike" baseline="0" dirty="0" err="1">
                <a:solidFill>
                  <a:schemeClr val="bg1"/>
                </a:solidFill>
                <a:latin typeface="LMSans10-Bold"/>
              </a:rPr>
              <a:t>Sicherheit</a:t>
            </a:r>
            <a:r>
              <a:rPr lang="en-US" sz="3200" b="1" i="0" u="none" strike="noStrike" baseline="0" dirty="0">
                <a:solidFill>
                  <a:schemeClr val="bg1"/>
                </a:solidFill>
                <a:latin typeface="LMSans10-Bold"/>
              </a:rPr>
              <a:t> des</a:t>
            </a:r>
          </a:p>
          <a:p>
            <a:pPr algn="l"/>
            <a:r>
              <a:rPr lang="en-US" sz="3200" b="1" i="0" u="none" strike="noStrike" baseline="0" dirty="0">
                <a:solidFill>
                  <a:schemeClr val="bg1"/>
                </a:solidFill>
                <a:latin typeface="LMSans10-Bold"/>
              </a:rPr>
              <a:t>Proof-Of-Work</a:t>
            </a:r>
            <a:endParaRPr lang="en-US" sz="3200" dirty="0">
              <a:solidFill>
                <a:schemeClr val="bg1"/>
              </a:solidFill>
            </a:endParaRPr>
          </a:p>
        </p:txBody>
      </p:sp>
      <p:sp>
        <p:nvSpPr>
          <p:cNvPr id="8" name="Textplatzhalter 2">
            <a:extLst>
              <a:ext uri="{FF2B5EF4-FFF2-40B4-BE49-F238E27FC236}">
                <a16:creationId xmlns:a16="http://schemas.microsoft.com/office/drawing/2014/main" id="{0D917185-3FC5-1C98-F79A-EDE1F450407B}"/>
              </a:ext>
            </a:extLst>
          </p:cNvPr>
          <p:cNvSpPr txBox="1">
            <a:spLocks/>
          </p:cNvSpPr>
          <p:nvPr/>
        </p:nvSpPr>
        <p:spPr>
          <a:xfrm>
            <a:off x="731413" y="2424820"/>
            <a:ext cx="8669762" cy="140562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de-DE" sz="2000" dirty="0">
                <a:solidFill>
                  <a:srgbClr val="0070C0"/>
                </a:solidFill>
                <a:latin typeface="LMSans10-Bold"/>
              </a:rPr>
              <a:t>Die Schwierigkeit besteht darin, die gewünschte Hash-Ausgabe zu finden.</a:t>
            </a:r>
          </a:p>
          <a:p>
            <a:pPr>
              <a:buFont typeface="Arial" panose="020B0604020202020204" pitchFamily="34" charset="0"/>
              <a:buChar char="•"/>
            </a:pPr>
            <a:endParaRPr lang="de-DE" sz="2000" dirty="0">
              <a:solidFill>
                <a:srgbClr val="374151"/>
              </a:solidFill>
              <a:latin typeface="LMSans10-Bold"/>
            </a:endParaRPr>
          </a:p>
          <a:p>
            <a:pPr>
              <a:buFont typeface="Arial" panose="020B0604020202020204" pitchFamily="34" charset="0"/>
              <a:buChar char="•"/>
            </a:pPr>
            <a:r>
              <a:rPr lang="de-DE" sz="2000" dirty="0">
                <a:solidFill>
                  <a:srgbClr val="374151"/>
                </a:solidFill>
                <a:latin typeface="LMSans10-Bold"/>
              </a:rPr>
              <a:t> Je mehr Nullen gefordert sind, desto schwieriger wird es schließlich, den Output zu finden.</a:t>
            </a:r>
          </a:p>
        </p:txBody>
      </p:sp>
    </p:spTree>
    <p:extLst>
      <p:ext uri="{BB962C8B-B14F-4D97-AF65-F5344CB8AC3E}">
        <p14:creationId xmlns:p14="http://schemas.microsoft.com/office/powerpoint/2010/main" val="22421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E8C20-8978-4592-518A-4657794D1378}"/>
              </a:ext>
            </a:extLst>
          </p:cNvPr>
          <p:cNvSpPr>
            <a:spLocks noGrp="1"/>
          </p:cNvSpPr>
          <p:nvPr>
            <p:ph type="title"/>
          </p:nvPr>
        </p:nvSpPr>
        <p:spPr>
          <a:xfrm>
            <a:off x="641350" y="796704"/>
            <a:ext cx="8197850" cy="667253"/>
          </a:xfrm>
        </p:spPr>
        <p:txBody>
          <a:bodyPr>
            <a:noAutofit/>
          </a:bodyPr>
          <a:lstStyle/>
          <a:p>
            <a:pPr algn="l"/>
            <a:r>
              <a:rPr lang="de-DE" sz="3200" b="1" i="0" dirty="0">
                <a:solidFill>
                  <a:srgbClr val="00B5AD"/>
                </a:solidFill>
                <a:effectLst/>
                <a:latin typeface="LMSans10-Bold"/>
              </a:rPr>
              <a:t>Die Rolle der Schwierigkeit im </a:t>
            </a:r>
            <a:r>
              <a:rPr lang="de-DE" sz="3200" b="1" i="0" dirty="0" err="1">
                <a:solidFill>
                  <a:srgbClr val="00B5AD"/>
                </a:solidFill>
                <a:effectLst/>
                <a:latin typeface="LMSans10-Bold"/>
              </a:rPr>
              <a:t>PoW</a:t>
            </a:r>
            <a:r>
              <a:rPr lang="de-DE" sz="3200" b="1" i="0" dirty="0">
                <a:solidFill>
                  <a:srgbClr val="00B5AD"/>
                </a:solidFill>
                <a:effectLst/>
                <a:latin typeface="LMSans10-Bold"/>
              </a:rPr>
              <a:t>-Protokoll</a:t>
            </a:r>
          </a:p>
        </p:txBody>
      </p:sp>
      <p:sp>
        <p:nvSpPr>
          <p:cNvPr id="3" name="Textplatzhalter 2">
            <a:extLst>
              <a:ext uri="{FF2B5EF4-FFF2-40B4-BE49-F238E27FC236}">
                <a16:creationId xmlns:a16="http://schemas.microsoft.com/office/drawing/2014/main" id="{929A8535-14A3-2E63-C0CB-44BF578F691D}"/>
              </a:ext>
            </a:extLst>
          </p:cNvPr>
          <p:cNvSpPr>
            <a:spLocks noGrp="1"/>
          </p:cNvSpPr>
          <p:nvPr>
            <p:ph type="body" idx="1"/>
          </p:nvPr>
        </p:nvSpPr>
        <p:spPr>
          <a:xfrm>
            <a:off x="846562" y="2313423"/>
            <a:ext cx="7787426" cy="667253"/>
          </a:xfrm>
        </p:spPr>
        <p:txBody>
          <a:bodyPr>
            <a:noAutofit/>
          </a:bodyPr>
          <a:lstStyle/>
          <a:p>
            <a:pPr algn="l"/>
            <a:r>
              <a:rPr lang="de-DE" sz="1800" b="1" i="0" dirty="0">
                <a:solidFill>
                  <a:srgbClr val="0070C0"/>
                </a:solidFill>
                <a:effectLst/>
                <a:latin typeface="LMSans10-Bold"/>
              </a:rPr>
              <a:t>Die Schwierigkeit </a:t>
            </a:r>
            <a:r>
              <a:rPr lang="de-DE" sz="1800" b="0" i="0" dirty="0">
                <a:solidFill>
                  <a:srgbClr val="0070C0"/>
                </a:solidFill>
                <a:effectLst/>
                <a:latin typeface="LMSans10-Bold"/>
              </a:rPr>
              <a:t>ist bei Bitcoin immer so gewählt, dass im Schnitt alle zehn Minuten ein neuer Block gefunden werden soll :</a:t>
            </a:r>
          </a:p>
          <a:p>
            <a:endParaRPr lang="en-US" sz="1800" dirty="0">
              <a:latin typeface="LMSans10-Bold"/>
            </a:endParaRPr>
          </a:p>
        </p:txBody>
      </p:sp>
      <p:sp>
        <p:nvSpPr>
          <p:cNvPr id="4" name="Datumsplatzhalter 3">
            <a:extLst>
              <a:ext uri="{FF2B5EF4-FFF2-40B4-BE49-F238E27FC236}">
                <a16:creationId xmlns:a16="http://schemas.microsoft.com/office/drawing/2014/main" id="{2FD054E9-661F-D78D-C26A-C945F6FB79BC}"/>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7E7E2432-21CF-10ED-2D6D-153A5ECEA9C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A4B2FD7-21BF-26AA-7240-EBBCFE749DB1}"/>
              </a:ext>
            </a:extLst>
          </p:cNvPr>
          <p:cNvSpPr>
            <a:spLocks noGrp="1"/>
          </p:cNvSpPr>
          <p:nvPr>
            <p:ph type="sldNum" sz="quarter" idx="12"/>
          </p:nvPr>
        </p:nvSpPr>
        <p:spPr/>
        <p:txBody>
          <a:bodyPr/>
          <a:lstStyle/>
          <a:p>
            <a:fld id="{BE381E1F-63FE-4BE5-8EBC-814100BF0F2D}" type="slidenum">
              <a:rPr lang="en-US" smtClean="0"/>
              <a:t>14</a:t>
            </a:fld>
            <a:endParaRPr lang="en-US" dirty="0"/>
          </a:p>
        </p:txBody>
      </p:sp>
      <p:sp>
        <p:nvSpPr>
          <p:cNvPr id="7" name="Titel 1">
            <a:extLst>
              <a:ext uri="{FF2B5EF4-FFF2-40B4-BE49-F238E27FC236}">
                <a16:creationId xmlns:a16="http://schemas.microsoft.com/office/drawing/2014/main" id="{388713C3-A744-8E33-73C7-70924E578652}"/>
              </a:ext>
            </a:extLst>
          </p:cNvPr>
          <p:cNvSpPr txBox="1">
            <a:spLocks/>
          </p:cNvSpPr>
          <p:nvPr/>
        </p:nvSpPr>
        <p:spPr>
          <a:xfrm>
            <a:off x="9464549" y="2263366"/>
            <a:ext cx="2790825" cy="188864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i="0" u="none" strike="noStrike" baseline="0" dirty="0" err="1">
                <a:solidFill>
                  <a:schemeClr val="bg1"/>
                </a:solidFill>
                <a:latin typeface="LMSans10-Bold"/>
              </a:rPr>
              <a:t>Schwierigkeit</a:t>
            </a:r>
            <a:r>
              <a:rPr lang="en-US" sz="3200" b="1" i="0" u="none" strike="noStrike" baseline="0" dirty="0">
                <a:solidFill>
                  <a:schemeClr val="bg1"/>
                </a:solidFill>
                <a:latin typeface="LMSans10-Bold"/>
              </a:rPr>
              <a:t> und </a:t>
            </a:r>
            <a:r>
              <a:rPr lang="en-US" sz="3200" b="1" i="0" u="none" strike="noStrike" baseline="0" dirty="0" err="1">
                <a:solidFill>
                  <a:schemeClr val="bg1"/>
                </a:solidFill>
                <a:latin typeface="LMSans10-Bold"/>
              </a:rPr>
              <a:t>Sicherheit</a:t>
            </a:r>
            <a:r>
              <a:rPr lang="en-US" sz="3200" b="1" i="0" u="none" strike="noStrike" baseline="0" dirty="0">
                <a:solidFill>
                  <a:schemeClr val="bg1"/>
                </a:solidFill>
                <a:latin typeface="LMSans10-Bold"/>
              </a:rPr>
              <a:t> des</a:t>
            </a:r>
          </a:p>
          <a:p>
            <a:pPr algn="l"/>
            <a:r>
              <a:rPr lang="en-US" sz="3200" b="1" i="0" u="none" strike="noStrike" baseline="0" dirty="0">
                <a:solidFill>
                  <a:schemeClr val="bg1"/>
                </a:solidFill>
                <a:latin typeface="LMSans10-Bold"/>
              </a:rPr>
              <a:t>Proof-Of-Work</a:t>
            </a:r>
            <a:endParaRPr lang="en-US" sz="3200" dirty="0">
              <a:solidFill>
                <a:schemeClr val="bg1"/>
              </a:solidFill>
            </a:endParaRPr>
          </a:p>
        </p:txBody>
      </p:sp>
      <p:sp>
        <p:nvSpPr>
          <p:cNvPr id="8" name="Textplatzhalter 2">
            <a:extLst>
              <a:ext uri="{FF2B5EF4-FFF2-40B4-BE49-F238E27FC236}">
                <a16:creationId xmlns:a16="http://schemas.microsoft.com/office/drawing/2014/main" id="{AB3BE8A2-F858-0991-8E09-1A7D2E42D087}"/>
              </a:ext>
            </a:extLst>
          </p:cNvPr>
          <p:cNvSpPr txBox="1">
            <a:spLocks/>
          </p:cNvSpPr>
          <p:nvPr/>
        </p:nvSpPr>
        <p:spPr>
          <a:xfrm>
            <a:off x="846562" y="2980676"/>
            <a:ext cx="7787426" cy="99124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de-DE" sz="1800" dirty="0">
              <a:solidFill>
                <a:srgbClr val="0070C0"/>
              </a:solidFill>
              <a:latin typeface="LMSans10-Bold"/>
            </a:endParaRPr>
          </a:p>
          <a:p>
            <a:pPr>
              <a:buFont typeface="Arial" panose="020B0604020202020204" pitchFamily="34" charset="0"/>
              <a:buChar char="•"/>
            </a:pPr>
            <a:r>
              <a:rPr lang="de-DE" sz="1800" dirty="0">
                <a:solidFill>
                  <a:srgbClr val="374151"/>
                </a:solidFill>
                <a:latin typeface="LMSans10-Bold"/>
              </a:rPr>
              <a:t> Dieser Benchmark wird alle zwei Wochen überprüft.</a:t>
            </a:r>
          </a:p>
          <a:p>
            <a:endParaRPr lang="en-US" sz="1800" dirty="0">
              <a:latin typeface="LMSans10-Bold"/>
            </a:endParaRPr>
          </a:p>
        </p:txBody>
      </p:sp>
      <p:sp>
        <p:nvSpPr>
          <p:cNvPr id="9" name="Textplatzhalter 2">
            <a:extLst>
              <a:ext uri="{FF2B5EF4-FFF2-40B4-BE49-F238E27FC236}">
                <a16:creationId xmlns:a16="http://schemas.microsoft.com/office/drawing/2014/main" id="{0A0BD8B0-6576-A37E-FF83-B56F1ED284BC}"/>
              </a:ext>
            </a:extLst>
          </p:cNvPr>
          <p:cNvSpPr txBox="1">
            <a:spLocks/>
          </p:cNvSpPr>
          <p:nvPr/>
        </p:nvSpPr>
        <p:spPr>
          <a:xfrm>
            <a:off x="846562" y="3856318"/>
            <a:ext cx="7787426" cy="132528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de-DE" sz="1800" dirty="0">
              <a:solidFill>
                <a:srgbClr val="374151"/>
              </a:solidFill>
              <a:latin typeface="LMSans10-Bold"/>
            </a:endParaRPr>
          </a:p>
          <a:p>
            <a:pPr>
              <a:buFont typeface="Arial" panose="020B0604020202020204" pitchFamily="34" charset="0"/>
              <a:buChar char="•"/>
            </a:pPr>
            <a:r>
              <a:rPr lang="de-DE" sz="1800" dirty="0">
                <a:solidFill>
                  <a:srgbClr val="374151"/>
                </a:solidFill>
                <a:latin typeface="LMSans10-Bold"/>
              </a:rPr>
              <a:t> Wenn sich herausstellt, dass in zwei Wochen der Richtwert von 2.016 Blöcken überschritten wurde, also mehr Blöcke als gewünscht gefunden wurden, ist die Schwierigkeit zu gering und wird nach oben korrigiert – und umgekehrt.</a:t>
            </a:r>
          </a:p>
          <a:p>
            <a:endParaRPr lang="en-US" sz="1800" dirty="0">
              <a:latin typeface="LMSans10-Bold"/>
            </a:endParaRPr>
          </a:p>
        </p:txBody>
      </p:sp>
    </p:spTree>
    <p:extLst>
      <p:ext uri="{BB962C8B-B14F-4D97-AF65-F5344CB8AC3E}">
        <p14:creationId xmlns:p14="http://schemas.microsoft.com/office/powerpoint/2010/main" val="83916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E8C20-8978-4592-518A-4657794D1378}"/>
              </a:ext>
            </a:extLst>
          </p:cNvPr>
          <p:cNvSpPr>
            <a:spLocks noGrp="1"/>
          </p:cNvSpPr>
          <p:nvPr>
            <p:ph type="title"/>
          </p:nvPr>
        </p:nvSpPr>
        <p:spPr>
          <a:xfrm>
            <a:off x="641350" y="753462"/>
            <a:ext cx="8197850" cy="554249"/>
          </a:xfrm>
        </p:spPr>
        <p:txBody>
          <a:bodyPr>
            <a:noAutofit/>
          </a:bodyPr>
          <a:lstStyle/>
          <a:p>
            <a:pPr algn="l"/>
            <a:r>
              <a:rPr lang="en-US" sz="3200" b="1" i="0" u="none" strike="noStrike" baseline="0" dirty="0" err="1">
                <a:solidFill>
                  <a:srgbClr val="00B5AD"/>
                </a:solidFill>
                <a:latin typeface="LMSans10-Bold"/>
              </a:rPr>
              <a:t>Schwierigkeitsanpassung</a:t>
            </a:r>
            <a:r>
              <a:rPr lang="en-US" sz="3200" b="1" i="0" u="none" strike="noStrike" baseline="0" dirty="0">
                <a:solidFill>
                  <a:srgbClr val="00B5AD"/>
                </a:solidFill>
                <a:latin typeface="LMSans10-Bold"/>
              </a:rPr>
              <a:t> </a:t>
            </a:r>
            <a:r>
              <a:rPr lang="en-US" sz="3200" b="1" i="0" u="none" strike="noStrike" baseline="0" dirty="0" err="1">
                <a:solidFill>
                  <a:srgbClr val="00B5AD"/>
                </a:solidFill>
                <a:latin typeface="LMSans10-Bold"/>
              </a:rPr>
              <a:t>im</a:t>
            </a:r>
            <a:r>
              <a:rPr lang="en-US" sz="3200" b="1" i="0" u="none" strike="noStrike" baseline="0" dirty="0">
                <a:solidFill>
                  <a:srgbClr val="00B5AD"/>
                </a:solidFill>
                <a:latin typeface="LMSans10-Bold"/>
              </a:rPr>
              <a:t> </a:t>
            </a:r>
            <a:r>
              <a:rPr lang="en-US" sz="3200" b="1" i="0" u="none" strike="noStrike" baseline="0" dirty="0" err="1">
                <a:solidFill>
                  <a:srgbClr val="00B5AD"/>
                </a:solidFill>
                <a:latin typeface="LMSans10-Bold"/>
              </a:rPr>
              <a:t>PoW-Protokoll</a:t>
            </a:r>
            <a:endParaRPr lang="en-US" sz="3200" dirty="0">
              <a:solidFill>
                <a:srgbClr val="00B5AD"/>
              </a:solidFill>
            </a:endParaRPr>
          </a:p>
        </p:txBody>
      </p:sp>
      <p:sp>
        <p:nvSpPr>
          <p:cNvPr id="4" name="Datumsplatzhalter 3">
            <a:extLst>
              <a:ext uri="{FF2B5EF4-FFF2-40B4-BE49-F238E27FC236}">
                <a16:creationId xmlns:a16="http://schemas.microsoft.com/office/drawing/2014/main" id="{2FD054E9-661F-D78D-C26A-C945F6FB79BC}"/>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7E7E2432-21CF-10ED-2D6D-153A5ECEA9C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A4B2FD7-21BF-26AA-7240-EBBCFE749DB1}"/>
              </a:ext>
            </a:extLst>
          </p:cNvPr>
          <p:cNvSpPr>
            <a:spLocks noGrp="1"/>
          </p:cNvSpPr>
          <p:nvPr>
            <p:ph type="sldNum" sz="quarter" idx="12"/>
          </p:nvPr>
        </p:nvSpPr>
        <p:spPr/>
        <p:txBody>
          <a:bodyPr/>
          <a:lstStyle/>
          <a:p>
            <a:fld id="{BE381E1F-63FE-4BE5-8EBC-814100BF0F2D}" type="slidenum">
              <a:rPr lang="en-US" smtClean="0"/>
              <a:t>15</a:t>
            </a:fld>
            <a:endParaRPr lang="en-US" dirty="0"/>
          </a:p>
        </p:txBody>
      </p:sp>
      <p:sp>
        <p:nvSpPr>
          <p:cNvPr id="8" name="Titel 1">
            <a:extLst>
              <a:ext uri="{FF2B5EF4-FFF2-40B4-BE49-F238E27FC236}">
                <a16:creationId xmlns:a16="http://schemas.microsoft.com/office/drawing/2014/main" id="{6A193B75-C82C-6332-CEB6-C500B4CB68D9}"/>
              </a:ext>
            </a:extLst>
          </p:cNvPr>
          <p:cNvSpPr txBox="1">
            <a:spLocks/>
          </p:cNvSpPr>
          <p:nvPr/>
        </p:nvSpPr>
        <p:spPr>
          <a:xfrm>
            <a:off x="9473602" y="1973655"/>
            <a:ext cx="2790825" cy="188864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i="0" u="none" strike="noStrike" baseline="0" dirty="0" err="1">
                <a:solidFill>
                  <a:schemeClr val="bg1"/>
                </a:solidFill>
                <a:latin typeface="LMSans10-Bold"/>
              </a:rPr>
              <a:t>Schwierigkeit</a:t>
            </a:r>
            <a:r>
              <a:rPr lang="en-US" sz="3200" b="1" i="0" u="none" strike="noStrike" baseline="0" dirty="0">
                <a:solidFill>
                  <a:schemeClr val="bg1"/>
                </a:solidFill>
                <a:latin typeface="LMSans10-Bold"/>
              </a:rPr>
              <a:t> und </a:t>
            </a:r>
            <a:r>
              <a:rPr lang="en-US" sz="3200" b="1" i="0" u="none" strike="noStrike" baseline="0" dirty="0" err="1">
                <a:solidFill>
                  <a:schemeClr val="bg1"/>
                </a:solidFill>
                <a:latin typeface="LMSans10-Bold"/>
              </a:rPr>
              <a:t>Sicherheit</a:t>
            </a:r>
            <a:r>
              <a:rPr lang="en-US" sz="3200" b="1" i="0" u="none" strike="noStrike" baseline="0" dirty="0">
                <a:solidFill>
                  <a:schemeClr val="bg1"/>
                </a:solidFill>
                <a:latin typeface="LMSans10-Bold"/>
              </a:rPr>
              <a:t> des</a:t>
            </a:r>
          </a:p>
          <a:p>
            <a:pPr algn="l"/>
            <a:r>
              <a:rPr lang="en-US" sz="3200" b="1" i="0" u="none" strike="noStrike" baseline="0" dirty="0">
                <a:solidFill>
                  <a:schemeClr val="bg1"/>
                </a:solidFill>
                <a:latin typeface="LMSans10-Bold"/>
              </a:rPr>
              <a:t>Proof-Of-Work</a:t>
            </a:r>
            <a:endParaRPr lang="en-US" sz="3200" dirty="0">
              <a:solidFill>
                <a:schemeClr val="bg1"/>
              </a:solidFill>
            </a:endParaRPr>
          </a:p>
        </p:txBody>
      </p:sp>
      <p:sp>
        <p:nvSpPr>
          <p:cNvPr id="3" name="Rectangle 1">
            <a:extLst>
              <a:ext uri="{FF2B5EF4-FFF2-40B4-BE49-F238E27FC236}">
                <a16:creationId xmlns:a16="http://schemas.microsoft.com/office/drawing/2014/main" id="{722803CB-2F02-B8C4-F560-3CFBF443EC4E}"/>
              </a:ext>
            </a:extLst>
          </p:cNvPr>
          <p:cNvSpPr txBox="1">
            <a:spLocks noChangeArrowheads="1"/>
          </p:cNvSpPr>
          <p:nvPr/>
        </p:nvSpPr>
        <p:spPr bwMode="auto">
          <a:xfrm>
            <a:off x="838200" y="1837261"/>
            <a:ext cx="7577750" cy="3981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de-DE" sz="1800" dirty="0">
                <a:solidFill>
                  <a:schemeClr val="tx1"/>
                </a:solidFill>
                <a:latin typeface="LMSans10-Bold"/>
              </a:rPr>
              <a:t>•</a:t>
            </a:r>
            <a:r>
              <a:rPr lang="de-DE" sz="1800" b="1" dirty="0">
                <a:solidFill>
                  <a:schemeClr val="tx1"/>
                </a:solidFill>
                <a:latin typeface="LMSans10-Bold"/>
              </a:rPr>
              <a:t> </a:t>
            </a:r>
            <a:r>
              <a:rPr lang="de-DE" sz="1800" b="1" dirty="0" err="1">
                <a:solidFill>
                  <a:schemeClr val="tx1"/>
                </a:solidFill>
                <a:latin typeface="LMSans10-Bold"/>
              </a:rPr>
              <a:t>PoW</a:t>
            </a:r>
            <a:r>
              <a:rPr lang="de-DE" sz="1800" b="1" dirty="0">
                <a:solidFill>
                  <a:schemeClr val="tx1"/>
                </a:solidFill>
                <a:latin typeface="LMSans10-Bold"/>
              </a:rPr>
              <a:t>-Schwierigkeit </a:t>
            </a:r>
            <a:r>
              <a:rPr lang="de-DE" sz="1800" dirty="0">
                <a:solidFill>
                  <a:schemeClr val="tx1"/>
                </a:solidFill>
                <a:latin typeface="LMSans10-Bold"/>
              </a:rPr>
              <a:t>kann angepasst werden, um eine stabile Blockgenerierungsrate zu gewährleisten. </a:t>
            </a:r>
          </a:p>
          <a:p>
            <a:endParaRPr lang="de-DE" sz="1800" dirty="0">
              <a:solidFill>
                <a:schemeClr val="tx1"/>
              </a:solidFill>
              <a:latin typeface="LMSans10-Bold"/>
            </a:endParaRPr>
          </a:p>
          <a:p>
            <a:r>
              <a:rPr lang="de-DE" sz="1800" dirty="0">
                <a:solidFill>
                  <a:schemeClr val="tx1"/>
                </a:solidFill>
                <a:latin typeface="LMSans10-Bold"/>
              </a:rPr>
              <a:t>• Ein </a:t>
            </a:r>
            <a:r>
              <a:rPr lang="de-DE" sz="1800" b="1" dirty="0">
                <a:solidFill>
                  <a:srgbClr val="00B5AD"/>
                </a:solidFill>
                <a:latin typeface="LMSans10-Bold"/>
              </a:rPr>
              <a:t>Schwierigkeitsanpassungsalgorithmus (DAA) </a:t>
            </a:r>
            <a:r>
              <a:rPr lang="de-DE" sz="1800" dirty="0">
                <a:solidFill>
                  <a:schemeClr val="tx1"/>
                </a:solidFill>
                <a:latin typeface="LMSans10-Bold"/>
              </a:rPr>
              <a:t>wird verwendet, um die Schwierigkeit dynamisch anzupassen. </a:t>
            </a:r>
          </a:p>
          <a:p>
            <a:endParaRPr lang="de-DE" sz="1800" dirty="0">
              <a:solidFill>
                <a:schemeClr val="tx1"/>
              </a:solidFill>
              <a:latin typeface="LMSans10-Bold"/>
            </a:endParaRPr>
          </a:p>
          <a:p>
            <a:pPr algn="l"/>
            <a:r>
              <a:rPr lang="de-DE" sz="1800" b="1" i="0" dirty="0">
                <a:solidFill>
                  <a:schemeClr val="tx1"/>
                </a:solidFill>
                <a:effectLst/>
                <a:latin typeface="LMSans10-Bold"/>
              </a:rPr>
              <a:t>• Das DAA-Konzept passt die Schwierigkeit an, um die für die Blockerstellung benötigte Zeit konstant zu halten. </a:t>
            </a:r>
          </a:p>
          <a:p>
            <a:pPr algn="l"/>
            <a:endParaRPr lang="de-DE" sz="1800" b="1" i="0" dirty="0">
              <a:solidFill>
                <a:schemeClr val="tx1"/>
              </a:solidFill>
              <a:effectLst/>
              <a:latin typeface="LMSans10-Bold"/>
            </a:endParaRPr>
          </a:p>
          <a:p>
            <a:pPr algn="l"/>
            <a:r>
              <a:rPr lang="de-DE" sz="1800" b="1" i="0" dirty="0">
                <a:solidFill>
                  <a:schemeClr val="tx1"/>
                </a:solidFill>
                <a:effectLst/>
                <a:latin typeface="LMSans10-Bold"/>
              </a:rPr>
              <a:t>• Eine zu niedrige Schwierigkeitseinstellung kann </a:t>
            </a:r>
            <a:r>
              <a:rPr lang="de-DE" sz="1800" b="1" i="0" dirty="0">
                <a:solidFill>
                  <a:srgbClr val="00B5AD"/>
                </a:solidFill>
                <a:effectLst/>
                <a:latin typeface="LMSans10-Bold"/>
              </a:rPr>
              <a:t>Instabilität</a:t>
            </a:r>
            <a:r>
              <a:rPr lang="de-DE" sz="1800" b="1" i="0" dirty="0">
                <a:solidFill>
                  <a:schemeClr val="tx1"/>
                </a:solidFill>
                <a:effectLst/>
                <a:latin typeface="LMSans10-Bold"/>
              </a:rPr>
              <a:t>, </a:t>
            </a:r>
            <a:r>
              <a:rPr lang="de-DE" sz="1800" b="1" i="0" dirty="0">
                <a:solidFill>
                  <a:srgbClr val="00B5AD"/>
                </a:solidFill>
                <a:effectLst/>
                <a:latin typeface="LMSans10-Bold"/>
              </a:rPr>
              <a:t>Sicherheit </a:t>
            </a:r>
            <a:r>
              <a:rPr lang="de-DE" sz="1800" b="1" dirty="0">
                <a:solidFill>
                  <a:schemeClr val="tx1">
                    <a:lumMod val="95000"/>
                    <a:lumOff val="5000"/>
                  </a:schemeClr>
                </a:solidFill>
                <a:latin typeface="LMSans10-Bold"/>
              </a:rPr>
              <a:t>P</a:t>
            </a:r>
            <a:r>
              <a:rPr lang="de-DE" sz="1800" b="1" i="0" dirty="0">
                <a:solidFill>
                  <a:schemeClr val="tx1">
                    <a:lumMod val="95000"/>
                    <a:lumOff val="5000"/>
                  </a:schemeClr>
                </a:solidFill>
                <a:effectLst/>
                <a:latin typeface="LMSans10-Bold"/>
              </a:rPr>
              <a:t>robleme verursachen</a:t>
            </a:r>
            <a:r>
              <a:rPr lang="de-DE" sz="1800" b="1" i="0" dirty="0">
                <a:solidFill>
                  <a:schemeClr val="tx1"/>
                </a:solidFill>
                <a:effectLst/>
                <a:latin typeface="LMSans10-Bold"/>
              </a:rPr>
              <a:t>. </a:t>
            </a:r>
          </a:p>
          <a:p>
            <a:endParaRPr lang="de-DE" sz="1800" dirty="0">
              <a:solidFill>
                <a:schemeClr val="tx1"/>
              </a:solidFill>
              <a:latin typeface="LMSans10-Bold"/>
            </a:endParaRPr>
          </a:p>
        </p:txBody>
      </p:sp>
    </p:spTree>
    <p:extLst>
      <p:ext uri="{BB962C8B-B14F-4D97-AF65-F5344CB8AC3E}">
        <p14:creationId xmlns:p14="http://schemas.microsoft.com/office/powerpoint/2010/main" val="978712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E8C20-8978-4592-518A-4657794D1378}"/>
              </a:ext>
            </a:extLst>
          </p:cNvPr>
          <p:cNvSpPr>
            <a:spLocks noGrp="1"/>
          </p:cNvSpPr>
          <p:nvPr>
            <p:ph type="title"/>
          </p:nvPr>
        </p:nvSpPr>
        <p:spPr>
          <a:xfrm>
            <a:off x="838200" y="651875"/>
            <a:ext cx="8197850" cy="678985"/>
          </a:xfrm>
        </p:spPr>
        <p:txBody>
          <a:bodyPr>
            <a:noAutofit/>
          </a:bodyPr>
          <a:lstStyle/>
          <a:p>
            <a:pPr algn="l"/>
            <a:r>
              <a:rPr lang="en-US" sz="2800" b="1" i="0" u="none" strike="noStrike" baseline="0" dirty="0" err="1">
                <a:solidFill>
                  <a:srgbClr val="00B5AD"/>
                </a:solidFill>
                <a:latin typeface="LMSans10-Bold"/>
              </a:rPr>
              <a:t>Schwierigkeitsanpassung</a:t>
            </a:r>
            <a:r>
              <a:rPr lang="en-US" sz="2800" b="1" i="0" u="none" strike="noStrike" baseline="0" dirty="0">
                <a:solidFill>
                  <a:srgbClr val="00B5AD"/>
                </a:solidFill>
                <a:latin typeface="LMSans10-Bold"/>
              </a:rPr>
              <a:t> </a:t>
            </a:r>
            <a:r>
              <a:rPr lang="en-US" sz="2800" b="1" i="0" u="none" strike="noStrike" baseline="0" dirty="0" err="1">
                <a:solidFill>
                  <a:srgbClr val="00B5AD"/>
                </a:solidFill>
                <a:latin typeface="LMSans10-Bold"/>
              </a:rPr>
              <a:t>im</a:t>
            </a:r>
            <a:r>
              <a:rPr lang="en-US" sz="2800" b="1" i="0" u="none" strike="noStrike" baseline="0" dirty="0">
                <a:solidFill>
                  <a:srgbClr val="00B5AD"/>
                </a:solidFill>
                <a:latin typeface="LMSans10-Bold"/>
              </a:rPr>
              <a:t> Proof-of-Work-</a:t>
            </a:r>
            <a:r>
              <a:rPr lang="en-US" sz="2800" b="1" i="0" u="none" strike="noStrike" baseline="0" dirty="0" err="1">
                <a:solidFill>
                  <a:srgbClr val="00B5AD"/>
                </a:solidFill>
                <a:latin typeface="LMSans10-Bold"/>
              </a:rPr>
              <a:t>Protokoll</a:t>
            </a:r>
            <a:endParaRPr lang="en-US" sz="2800" dirty="0">
              <a:solidFill>
                <a:srgbClr val="00B5AD"/>
              </a:solidFill>
            </a:endParaRPr>
          </a:p>
        </p:txBody>
      </p:sp>
      <p:sp>
        <p:nvSpPr>
          <p:cNvPr id="4" name="Datumsplatzhalter 3">
            <a:extLst>
              <a:ext uri="{FF2B5EF4-FFF2-40B4-BE49-F238E27FC236}">
                <a16:creationId xmlns:a16="http://schemas.microsoft.com/office/drawing/2014/main" id="{2FD054E9-661F-D78D-C26A-C945F6FB79BC}"/>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7E7E2432-21CF-10ED-2D6D-153A5ECEA9C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A4B2FD7-21BF-26AA-7240-EBBCFE749DB1}"/>
              </a:ext>
            </a:extLst>
          </p:cNvPr>
          <p:cNvSpPr>
            <a:spLocks noGrp="1"/>
          </p:cNvSpPr>
          <p:nvPr>
            <p:ph type="sldNum" sz="quarter" idx="12"/>
          </p:nvPr>
        </p:nvSpPr>
        <p:spPr/>
        <p:txBody>
          <a:bodyPr/>
          <a:lstStyle/>
          <a:p>
            <a:fld id="{BE381E1F-63FE-4BE5-8EBC-814100BF0F2D}" type="slidenum">
              <a:rPr lang="en-US" smtClean="0"/>
              <a:t>16</a:t>
            </a:fld>
            <a:endParaRPr lang="en-US" dirty="0"/>
          </a:p>
        </p:txBody>
      </p:sp>
      <p:sp>
        <p:nvSpPr>
          <p:cNvPr id="8" name="Titel 1">
            <a:extLst>
              <a:ext uri="{FF2B5EF4-FFF2-40B4-BE49-F238E27FC236}">
                <a16:creationId xmlns:a16="http://schemas.microsoft.com/office/drawing/2014/main" id="{6A193B75-C82C-6332-CEB6-C500B4CB68D9}"/>
              </a:ext>
            </a:extLst>
          </p:cNvPr>
          <p:cNvSpPr txBox="1">
            <a:spLocks/>
          </p:cNvSpPr>
          <p:nvPr/>
        </p:nvSpPr>
        <p:spPr>
          <a:xfrm>
            <a:off x="9473602" y="1973655"/>
            <a:ext cx="2790825" cy="188864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i="0" u="none" strike="noStrike" baseline="0" dirty="0" err="1">
                <a:solidFill>
                  <a:schemeClr val="bg1"/>
                </a:solidFill>
                <a:latin typeface="LMSans10-Bold"/>
              </a:rPr>
              <a:t>Schwierigkeit</a:t>
            </a:r>
            <a:r>
              <a:rPr lang="en-US" sz="3200" b="1" i="0" u="none" strike="noStrike" baseline="0" dirty="0">
                <a:solidFill>
                  <a:schemeClr val="bg1"/>
                </a:solidFill>
                <a:latin typeface="LMSans10-Bold"/>
              </a:rPr>
              <a:t> und </a:t>
            </a:r>
            <a:r>
              <a:rPr lang="en-US" sz="3200" b="1" i="0" u="none" strike="noStrike" baseline="0" dirty="0" err="1">
                <a:solidFill>
                  <a:schemeClr val="bg1"/>
                </a:solidFill>
                <a:latin typeface="LMSans10-Bold"/>
              </a:rPr>
              <a:t>Sicherheit</a:t>
            </a:r>
            <a:r>
              <a:rPr lang="en-US" sz="3200" b="1" i="0" u="none" strike="noStrike" baseline="0" dirty="0">
                <a:solidFill>
                  <a:schemeClr val="bg1"/>
                </a:solidFill>
                <a:latin typeface="LMSans10-Bold"/>
              </a:rPr>
              <a:t> des</a:t>
            </a:r>
          </a:p>
          <a:p>
            <a:pPr algn="l"/>
            <a:r>
              <a:rPr lang="en-US" sz="3200" b="1" i="0" u="none" strike="noStrike" baseline="0" dirty="0">
                <a:solidFill>
                  <a:schemeClr val="bg1"/>
                </a:solidFill>
                <a:latin typeface="LMSans10-Bold"/>
              </a:rPr>
              <a:t>Proof-Of-Work</a:t>
            </a:r>
            <a:endParaRPr lang="en-US" sz="3200" dirty="0">
              <a:solidFill>
                <a:schemeClr val="bg1"/>
              </a:solidFill>
            </a:endParaRPr>
          </a:p>
        </p:txBody>
      </p:sp>
      <p:sp>
        <p:nvSpPr>
          <p:cNvPr id="3" name="Rectangle 1">
            <a:extLst>
              <a:ext uri="{FF2B5EF4-FFF2-40B4-BE49-F238E27FC236}">
                <a16:creationId xmlns:a16="http://schemas.microsoft.com/office/drawing/2014/main" id="{53A88097-D490-AAC3-64C6-EA2F6B7D8B06}"/>
              </a:ext>
            </a:extLst>
          </p:cNvPr>
          <p:cNvSpPr txBox="1">
            <a:spLocks noChangeArrowheads="1"/>
          </p:cNvSpPr>
          <p:nvPr/>
        </p:nvSpPr>
        <p:spPr bwMode="auto">
          <a:xfrm>
            <a:off x="1042327" y="1429232"/>
            <a:ext cx="7364145" cy="4359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de-DE" sz="1800" dirty="0">
              <a:solidFill>
                <a:schemeClr val="tx1"/>
              </a:solidFill>
              <a:latin typeface="LMSans10-Bold"/>
            </a:endParaRPr>
          </a:p>
          <a:p>
            <a:r>
              <a:rPr lang="de-DE" sz="1800" dirty="0">
                <a:solidFill>
                  <a:schemeClr val="tx1"/>
                </a:solidFill>
                <a:latin typeface="LMSans10-Bold"/>
              </a:rPr>
              <a:t>• </a:t>
            </a:r>
            <a:r>
              <a:rPr lang="de-DE" sz="1800" b="1" dirty="0" err="1">
                <a:solidFill>
                  <a:schemeClr val="tx1"/>
                </a:solidFill>
                <a:latin typeface="LMSans10-Bold"/>
              </a:rPr>
              <a:t>PoW</a:t>
            </a:r>
            <a:r>
              <a:rPr lang="de-DE" sz="1800" b="1" dirty="0">
                <a:solidFill>
                  <a:schemeClr val="tx1"/>
                </a:solidFill>
                <a:latin typeface="LMSans10-Bold"/>
              </a:rPr>
              <a:t>-Schwierigkeit und Netzwerkgröße </a:t>
            </a:r>
            <a:r>
              <a:rPr lang="de-DE" sz="1800" dirty="0">
                <a:solidFill>
                  <a:schemeClr val="tx1"/>
                </a:solidFill>
                <a:latin typeface="LMSans10-Bold"/>
              </a:rPr>
              <a:t>sind für die </a:t>
            </a:r>
            <a:r>
              <a:rPr lang="de-DE" sz="1800" dirty="0">
                <a:solidFill>
                  <a:srgbClr val="00B5AD"/>
                </a:solidFill>
                <a:latin typeface="LMSans10-Bold"/>
              </a:rPr>
              <a:t>Sicherheit</a:t>
            </a:r>
            <a:r>
              <a:rPr lang="de-DE" sz="1800" dirty="0">
                <a:solidFill>
                  <a:schemeClr val="tx1"/>
                </a:solidFill>
                <a:latin typeface="LMSans10-Bold"/>
              </a:rPr>
              <a:t> und </a:t>
            </a:r>
            <a:r>
              <a:rPr lang="de-DE" sz="1800" dirty="0">
                <a:solidFill>
                  <a:srgbClr val="00B5AD"/>
                </a:solidFill>
                <a:latin typeface="LMSans10-Bold"/>
              </a:rPr>
              <a:t>Integrität</a:t>
            </a:r>
            <a:r>
              <a:rPr lang="de-DE" sz="1800" dirty="0">
                <a:solidFill>
                  <a:schemeClr val="tx1"/>
                </a:solidFill>
                <a:latin typeface="LMSans10-Bold"/>
              </a:rPr>
              <a:t> der Blockchain entscheidend. </a:t>
            </a:r>
          </a:p>
          <a:p>
            <a:endParaRPr lang="de-DE" sz="1800" dirty="0">
              <a:solidFill>
                <a:schemeClr val="tx1"/>
              </a:solidFill>
              <a:latin typeface="LMSans10-Bold"/>
            </a:endParaRPr>
          </a:p>
          <a:p>
            <a:r>
              <a:rPr lang="de-DE" sz="1800" dirty="0">
                <a:solidFill>
                  <a:schemeClr val="tx1"/>
                </a:solidFill>
                <a:latin typeface="LMSans10-Bold"/>
              </a:rPr>
              <a:t>• </a:t>
            </a:r>
            <a:r>
              <a:rPr lang="de-DE" sz="1800" b="1" dirty="0">
                <a:solidFill>
                  <a:schemeClr val="tx1"/>
                </a:solidFill>
                <a:latin typeface="LMSans10-Bold"/>
              </a:rPr>
              <a:t>Eine höhere Schwierigkeit</a:t>
            </a:r>
            <a:r>
              <a:rPr lang="de-DE" sz="1800" dirty="0">
                <a:solidFill>
                  <a:schemeClr val="tx1"/>
                </a:solidFill>
                <a:latin typeface="LMSans10-Bold"/>
              </a:rPr>
              <a:t> erfordert mehr </a:t>
            </a:r>
            <a:r>
              <a:rPr lang="de-DE" sz="1800" dirty="0">
                <a:solidFill>
                  <a:srgbClr val="00B5AD"/>
                </a:solidFill>
                <a:latin typeface="LMSans10-Bold"/>
              </a:rPr>
              <a:t>Rechenleistung</a:t>
            </a:r>
            <a:r>
              <a:rPr lang="de-DE" sz="1800" dirty="0">
                <a:solidFill>
                  <a:schemeClr val="tx1"/>
                </a:solidFill>
                <a:latin typeface="LMSans10-Bold"/>
              </a:rPr>
              <a:t> und macht das Netzwerk sicherer. </a:t>
            </a:r>
          </a:p>
          <a:p>
            <a:endParaRPr lang="de-DE" sz="1800" dirty="0">
              <a:solidFill>
                <a:schemeClr val="tx1"/>
              </a:solidFill>
              <a:latin typeface="LMSans10-Bold"/>
            </a:endParaRPr>
          </a:p>
          <a:p>
            <a:pPr algn="l"/>
            <a:r>
              <a:rPr lang="de-DE" sz="1800" b="0" i="0" dirty="0">
                <a:solidFill>
                  <a:schemeClr val="tx1"/>
                </a:solidFill>
                <a:effectLst/>
                <a:latin typeface="LMSans10-Bold"/>
              </a:rPr>
              <a:t>• Größere Netzwerke haben mehr </a:t>
            </a:r>
            <a:r>
              <a:rPr lang="de-DE" sz="1800" b="0" i="0" dirty="0">
                <a:solidFill>
                  <a:srgbClr val="00B5AD"/>
                </a:solidFill>
                <a:effectLst/>
                <a:latin typeface="LMSans10-Bold"/>
              </a:rPr>
              <a:t>Mining-Kapazität</a:t>
            </a:r>
            <a:r>
              <a:rPr lang="de-DE" sz="1800" b="0" i="0" dirty="0">
                <a:solidFill>
                  <a:schemeClr val="tx1"/>
                </a:solidFill>
                <a:effectLst/>
                <a:latin typeface="LMSans10-Bold"/>
              </a:rPr>
              <a:t> und eine bessere Verteilung der Verarbeitungsleistung. </a:t>
            </a:r>
          </a:p>
          <a:p>
            <a:pPr algn="l"/>
            <a:endParaRPr lang="de-DE" sz="1800" b="0" i="0" dirty="0">
              <a:solidFill>
                <a:schemeClr val="tx1"/>
              </a:solidFill>
              <a:effectLst/>
              <a:latin typeface="LMSans10-Bold"/>
            </a:endParaRPr>
          </a:p>
          <a:p>
            <a:pPr algn="l"/>
            <a:r>
              <a:rPr lang="de-DE" sz="1800" b="0" i="0" dirty="0">
                <a:solidFill>
                  <a:schemeClr val="tx1"/>
                </a:solidFill>
                <a:effectLst/>
                <a:latin typeface="LMSans10-Bold"/>
              </a:rPr>
              <a:t>• Eine angemessene </a:t>
            </a:r>
            <a:r>
              <a:rPr lang="de-DE" sz="1800" b="1" i="0" dirty="0" err="1">
                <a:solidFill>
                  <a:srgbClr val="00B5AD"/>
                </a:solidFill>
                <a:effectLst/>
                <a:latin typeface="LMSans10-Bold"/>
              </a:rPr>
              <a:t>PoW</a:t>
            </a:r>
            <a:r>
              <a:rPr lang="de-DE" sz="1800" b="1" i="0" dirty="0">
                <a:solidFill>
                  <a:srgbClr val="00B5AD"/>
                </a:solidFill>
                <a:effectLst/>
                <a:latin typeface="LMSans10-Bold"/>
              </a:rPr>
              <a:t>-Schwierigkeit</a:t>
            </a:r>
            <a:r>
              <a:rPr lang="de-DE" sz="1800" b="0" i="0" dirty="0">
                <a:solidFill>
                  <a:schemeClr val="tx1"/>
                </a:solidFill>
                <a:effectLst/>
                <a:latin typeface="LMSans10-Bold"/>
              </a:rPr>
              <a:t> und eine größere Netzwerkgröße verbessern die Sicherheit und Stabilität der Blockchain.</a:t>
            </a:r>
          </a:p>
          <a:p>
            <a:endParaRPr lang="de-DE" sz="1800" dirty="0">
              <a:solidFill>
                <a:schemeClr val="tx1"/>
              </a:solidFill>
              <a:latin typeface="LMSans10-Bold"/>
            </a:endParaRPr>
          </a:p>
        </p:txBody>
      </p:sp>
    </p:spTree>
    <p:extLst>
      <p:ext uri="{BB962C8B-B14F-4D97-AF65-F5344CB8AC3E}">
        <p14:creationId xmlns:p14="http://schemas.microsoft.com/office/powerpoint/2010/main" val="1753924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E8C20-8978-4592-518A-4657794D1378}"/>
              </a:ext>
            </a:extLst>
          </p:cNvPr>
          <p:cNvSpPr>
            <a:spLocks noGrp="1"/>
          </p:cNvSpPr>
          <p:nvPr>
            <p:ph type="title"/>
          </p:nvPr>
        </p:nvSpPr>
        <p:spPr>
          <a:xfrm>
            <a:off x="838200" y="661626"/>
            <a:ext cx="8197850" cy="660902"/>
          </a:xfrm>
        </p:spPr>
        <p:txBody>
          <a:bodyPr>
            <a:noAutofit/>
          </a:bodyPr>
          <a:lstStyle/>
          <a:p>
            <a:pPr algn="l"/>
            <a:r>
              <a:rPr lang="de-DE" sz="3200" b="1" i="0" u="none" strike="noStrike" baseline="0" dirty="0">
                <a:solidFill>
                  <a:srgbClr val="00B5AD"/>
                </a:solidFill>
                <a:latin typeface="LMSans10-Bold"/>
              </a:rPr>
              <a:t>Eine Analyse der Definition und Eigenschaften</a:t>
            </a:r>
            <a:endParaRPr lang="en-US" sz="3200" dirty="0">
              <a:solidFill>
                <a:srgbClr val="00B5AD"/>
              </a:solidFill>
            </a:endParaRPr>
          </a:p>
        </p:txBody>
      </p:sp>
      <p:sp>
        <p:nvSpPr>
          <p:cNvPr id="3" name="Textplatzhalter 2">
            <a:extLst>
              <a:ext uri="{FF2B5EF4-FFF2-40B4-BE49-F238E27FC236}">
                <a16:creationId xmlns:a16="http://schemas.microsoft.com/office/drawing/2014/main" id="{929A8535-14A3-2E63-C0CB-44BF578F691D}"/>
              </a:ext>
            </a:extLst>
          </p:cNvPr>
          <p:cNvSpPr>
            <a:spLocks noGrp="1"/>
          </p:cNvSpPr>
          <p:nvPr>
            <p:ph type="body" idx="1"/>
          </p:nvPr>
        </p:nvSpPr>
        <p:spPr>
          <a:xfrm>
            <a:off x="962685" y="1828799"/>
            <a:ext cx="7523430" cy="3666654"/>
          </a:xfrm>
        </p:spPr>
        <p:txBody>
          <a:bodyPr>
            <a:normAutofit/>
          </a:bodyPr>
          <a:lstStyle/>
          <a:p>
            <a:pPr algn="l">
              <a:buFont typeface="Arial" panose="020B0604020202020204" pitchFamily="34" charset="0"/>
              <a:buChar char="•"/>
            </a:pPr>
            <a:r>
              <a:rPr lang="de-DE" sz="1800" b="0" i="0" dirty="0">
                <a:solidFill>
                  <a:schemeClr val="tx1"/>
                </a:solidFill>
                <a:effectLst/>
                <a:latin typeface="LMSans10-Bold"/>
              </a:rPr>
              <a:t> </a:t>
            </a:r>
            <a:r>
              <a:rPr lang="de-DE" sz="1800" b="1" i="0" dirty="0" err="1">
                <a:solidFill>
                  <a:schemeClr val="tx1"/>
                </a:solidFill>
                <a:effectLst/>
                <a:latin typeface="LMSans10-Bold"/>
              </a:rPr>
              <a:t>Sidechains</a:t>
            </a:r>
            <a:r>
              <a:rPr lang="de-DE" sz="1800" b="0" i="0" dirty="0">
                <a:solidFill>
                  <a:schemeClr val="tx1"/>
                </a:solidFill>
                <a:effectLst/>
                <a:latin typeface="LMSans10-Bold"/>
              </a:rPr>
              <a:t> werden als </a:t>
            </a:r>
            <a:r>
              <a:rPr lang="de-DE" sz="1800" b="0" i="0" dirty="0">
                <a:solidFill>
                  <a:srgbClr val="00B5AD"/>
                </a:solidFill>
                <a:effectLst/>
                <a:latin typeface="LMSans10-Bold"/>
              </a:rPr>
              <a:t>separate Blockchains </a:t>
            </a:r>
            <a:r>
              <a:rPr lang="de-DE" sz="1800" b="0" i="0" dirty="0">
                <a:solidFill>
                  <a:schemeClr val="tx1"/>
                </a:solidFill>
                <a:effectLst/>
                <a:latin typeface="LMSans10-Bold"/>
              </a:rPr>
              <a:t>behandelt, die mit der Haupt Blockchain verbunden sind.</a:t>
            </a:r>
          </a:p>
          <a:p>
            <a:pPr algn="l"/>
            <a:endParaRPr lang="de-DE" sz="1800" b="0" i="0" dirty="0">
              <a:solidFill>
                <a:schemeClr val="tx1"/>
              </a:solidFill>
              <a:effectLst/>
              <a:latin typeface="LMSans10-Bold"/>
            </a:endParaRPr>
          </a:p>
          <a:p>
            <a:pPr algn="l">
              <a:buFont typeface="Arial" panose="020B0604020202020204" pitchFamily="34" charset="0"/>
              <a:buChar char="•"/>
            </a:pPr>
            <a:r>
              <a:rPr lang="de-DE" sz="1800" b="0" i="0" dirty="0">
                <a:solidFill>
                  <a:schemeClr val="tx1"/>
                </a:solidFill>
                <a:effectLst/>
                <a:latin typeface="LMSans10-Bold"/>
              </a:rPr>
              <a:t> Die Verbindung zwischen ihnen ermöglicht den Austausch und die Überprüfung von Daten auf die gleiche Weise wie bei der Hauptblockkette.</a:t>
            </a:r>
          </a:p>
          <a:p>
            <a:pPr algn="l"/>
            <a:endParaRPr lang="de-DE" sz="1800" b="0" i="0" dirty="0">
              <a:solidFill>
                <a:schemeClr val="tx1"/>
              </a:solidFill>
              <a:effectLst/>
              <a:latin typeface="LMSans10-Bold"/>
            </a:endParaRPr>
          </a:p>
          <a:p>
            <a:pPr algn="l">
              <a:buFont typeface="Arial" panose="020B0604020202020204" pitchFamily="34" charset="0"/>
              <a:buChar char="•"/>
            </a:pPr>
            <a:r>
              <a:rPr lang="de-DE" sz="1800" b="0" i="0" dirty="0">
                <a:solidFill>
                  <a:schemeClr val="tx1"/>
                </a:solidFill>
                <a:effectLst/>
                <a:latin typeface="LMSans10-Bold"/>
              </a:rPr>
              <a:t> </a:t>
            </a:r>
            <a:r>
              <a:rPr lang="de-DE" sz="1800" b="1" i="0" dirty="0" err="1">
                <a:solidFill>
                  <a:schemeClr val="tx1"/>
                </a:solidFill>
                <a:effectLst/>
                <a:latin typeface="LMSans10-Bold"/>
              </a:rPr>
              <a:t>Sidechains</a:t>
            </a:r>
            <a:r>
              <a:rPr lang="de-DE" sz="1800" b="0" i="0" dirty="0">
                <a:solidFill>
                  <a:schemeClr val="tx1"/>
                </a:solidFill>
                <a:effectLst/>
                <a:latin typeface="LMSans10-Bold"/>
              </a:rPr>
              <a:t> bieten in der Regel nicht die gleiche </a:t>
            </a:r>
            <a:r>
              <a:rPr lang="de-DE" sz="1800" b="0" i="0" dirty="0">
                <a:solidFill>
                  <a:srgbClr val="00B5AD"/>
                </a:solidFill>
                <a:effectLst/>
                <a:latin typeface="LMSans10-Bold"/>
              </a:rPr>
              <a:t>Sicherheit</a:t>
            </a:r>
            <a:r>
              <a:rPr lang="de-DE" sz="1800" b="0" i="0" dirty="0">
                <a:solidFill>
                  <a:schemeClr val="tx1"/>
                </a:solidFill>
                <a:effectLst/>
                <a:latin typeface="LMSans10-Bold"/>
              </a:rPr>
              <a:t> und </a:t>
            </a:r>
            <a:r>
              <a:rPr lang="de-DE" sz="1800" b="0" i="0" dirty="0">
                <a:solidFill>
                  <a:srgbClr val="00B5AD"/>
                </a:solidFill>
                <a:effectLst/>
                <a:latin typeface="LMSans10-Bold"/>
              </a:rPr>
              <a:t>Skalierbarkeit</a:t>
            </a:r>
            <a:r>
              <a:rPr lang="de-DE" sz="1800" b="0" i="0" dirty="0">
                <a:solidFill>
                  <a:schemeClr val="tx1"/>
                </a:solidFill>
                <a:effectLst/>
                <a:latin typeface="LMSans10-Bold"/>
              </a:rPr>
              <a:t> wie ihre Haupt Blockchain.</a:t>
            </a:r>
          </a:p>
          <a:p>
            <a:pPr algn="l"/>
            <a:endParaRPr lang="de-DE" sz="1800" b="0" i="0" dirty="0">
              <a:solidFill>
                <a:schemeClr val="tx1"/>
              </a:solidFill>
              <a:effectLst/>
              <a:latin typeface="LMSans10-Bold"/>
            </a:endParaRPr>
          </a:p>
          <a:p>
            <a:pPr algn="l">
              <a:buFont typeface="Arial" panose="020B0604020202020204" pitchFamily="34" charset="0"/>
              <a:buChar char="•"/>
            </a:pPr>
            <a:r>
              <a:rPr lang="de-DE" sz="1800" b="0" i="0" dirty="0">
                <a:solidFill>
                  <a:schemeClr val="tx1"/>
                </a:solidFill>
                <a:effectLst/>
                <a:latin typeface="LMSans10-Bold"/>
              </a:rPr>
              <a:t> </a:t>
            </a:r>
            <a:r>
              <a:rPr lang="de-DE" sz="1800" b="1" i="0" dirty="0">
                <a:solidFill>
                  <a:schemeClr val="tx1"/>
                </a:solidFill>
                <a:effectLst/>
                <a:latin typeface="LMSans10-Bold"/>
              </a:rPr>
              <a:t>Die Verwendung von </a:t>
            </a:r>
            <a:r>
              <a:rPr lang="de-DE" sz="1800" b="1" i="0" dirty="0" err="1">
                <a:solidFill>
                  <a:schemeClr val="tx1"/>
                </a:solidFill>
                <a:effectLst/>
                <a:latin typeface="LMSans10-Bold"/>
              </a:rPr>
              <a:t>Sidechains</a:t>
            </a:r>
            <a:r>
              <a:rPr lang="de-DE" sz="1800" b="1" i="0" dirty="0">
                <a:solidFill>
                  <a:schemeClr val="tx1"/>
                </a:solidFill>
                <a:effectLst/>
                <a:latin typeface="LMSans10-Bold"/>
              </a:rPr>
              <a:t> </a:t>
            </a:r>
            <a:r>
              <a:rPr lang="de-DE" sz="1800" b="0" i="0" dirty="0">
                <a:solidFill>
                  <a:schemeClr val="tx1"/>
                </a:solidFill>
                <a:effectLst/>
                <a:latin typeface="LMSans10-Bold"/>
              </a:rPr>
              <a:t>sollte daher gut abgewogen werden.</a:t>
            </a:r>
          </a:p>
          <a:p>
            <a:endParaRPr lang="en-US" sz="1800" dirty="0">
              <a:solidFill>
                <a:schemeClr val="tx1"/>
              </a:solidFill>
              <a:latin typeface="LMSans10-Bold"/>
            </a:endParaRPr>
          </a:p>
        </p:txBody>
      </p:sp>
      <p:sp>
        <p:nvSpPr>
          <p:cNvPr id="4" name="Datumsplatzhalter 3">
            <a:extLst>
              <a:ext uri="{FF2B5EF4-FFF2-40B4-BE49-F238E27FC236}">
                <a16:creationId xmlns:a16="http://schemas.microsoft.com/office/drawing/2014/main" id="{2FD054E9-661F-D78D-C26A-C945F6FB79BC}"/>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7E7E2432-21CF-10ED-2D6D-153A5ECEA9C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A4B2FD7-21BF-26AA-7240-EBBCFE749DB1}"/>
              </a:ext>
            </a:extLst>
          </p:cNvPr>
          <p:cNvSpPr>
            <a:spLocks noGrp="1"/>
          </p:cNvSpPr>
          <p:nvPr>
            <p:ph type="sldNum" sz="quarter" idx="12"/>
          </p:nvPr>
        </p:nvSpPr>
        <p:spPr/>
        <p:txBody>
          <a:bodyPr/>
          <a:lstStyle/>
          <a:p>
            <a:fld id="{BE381E1F-63FE-4BE5-8EBC-814100BF0F2D}" type="slidenum">
              <a:rPr lang="en-US" smtClean="0"/>
              <a:t>17</a:t>
            </a:fld>
            <a:endParaRPr lang="en-US" dirty="0"/>
          </a:p>
        </p:txBody>
      </p:sp>
      <p:sp>
        <p:nvSpPr>
          <p:cNvPr id="8" name="Titel 1">
            <a:extLst>
              <a:ext uri="{FF2B5EF4-FFF2-40B4-BE49-F238E27FC236}">
                <a16:creationId xmlns:a16="http://schemas.microsoft.com/office/drawing/2014/main" id="{361AB11B-781C-7954-54F8-193157B80842}"/>
              </a:ext>
            </a:extLst>
          </p:cNvPr>
          <p:cNvSpPr txBox="1">
            <a:spLocks/>
          </p:cNvSpPr>
          <p:nvPr/>
        </p:nvSpPr>
        <p:spPr>
          <a:xfrm>
            <a:off x="9790474" y="2807839"/>
            <a:ext cx="2178207" cy="6211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i="0" u="none" strike="noStrike" baseline="0" dirty="0">
                <a:solidFill>
                  <a:schemeClr val="bg1"/>
                </a:solidFill>
                <a:latin typeface="LMSans10-Bold"/>
              </a:rPr>
              <a:t>Sidechains</a:t>
            </a:r>
            <a:endParaRPr lang="en-US" sz="3200" dirty="0">
              <a:solidFill>
                <a:schemeClr val="bg1"/>
              </a:solidFill>
            </a:endParaRPr>
          </a:p>
        </p:txBody>
      </p:sp>
    </p:spTree>
    <p:extLst>
      <p:ext uri="{BB962C8B-B14F-4D97-AF65-F5344CB8AC3E}">
        <p14:creationId xmlns:p14="http://schemas.microsoft.com/office/powerpoint/2010/main" val="2885199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D3FD14-0FC6-9EB7-B34B-C2256CD68B23}"/>
              </a:ext>
            </a:extLst>
          </p:cNvPr>
          <p:cNvSpPr>
            <a:spLocks noGrp="1"/>
          </p:cNvSpPr>
          <p:nvPr>
            <p:ph type="title"/>
          </p:nvPr>
        </p:nvSpPr>
        <p:spPr>
          <a:xfrm>
            <a:off x="838200" y="768350"/>
            <a:ext cx="8197850" cy="550752"/>
          </a:xfrm>
        </p:spPr>
        <p:txBody>
          <a:bodyPr>
            <a:normAutofit/>
          </a:bodyPr>
          <a:lstStyle/>
          <a:p>
            <a:r>
              <a:rPr lang="de-DE" sz="3200" b="1" i="0" u="none" strike="noStrike" baseline="0" dirty="0">
                <a:solidFill>
                  <a:srgbClr val="00B5AD"/>
                </a:solidFill>
                <a:latin typeface="LMSans10-Bold"/>
              </a:rPr>
              <a:t>Eigenschaften</a:t>
            </a:r>
            <a:endParaRPr lang="de-DE" sz="3200" dirty="0"/>
          </a:p>
        </p:txBody>
      </p:sp>
      <p:sp>
        <p:nvSpPr>
          <p:cNvPr id="3" name="Textplatzhalter 2">
            <a:extLst>
              <a:ext uri="{FF2B5EF4-FFF2-40B4-BE49-F238E27FC236}">
                <a16:creationId xmlns:a16="http://schemas.microsoft.com/office/drawing/2014/main" id="{B1DD3676-7A9B-4109-945C-FAEE4E6B45BF}"/>
              </a:ext>
            </a:extLst>
          </p:cNvPr>
          <p:cNvSpPr>
            <a:spLocks noGrp="1"/>
          </p:cNvSpPr>
          <p:nvPr>
            <p:ph type="body" idx="1"/>
          </p:nvPr>
        </p:nvSpPr>
        <p:spPr>
          <a:xfrm>
            <a:off x="838199" y="1665838"/>
            <a:ext cx="8197849" cy="3663321"/>
          </a:xfrm>
        </p:spPr>
        <p:txBody>
          <a:bodyPr>
            <a:normAutofit lnSpcReduction="10000"/>
          </a:bodyPr>
          <a:lstStyle/>
          <a:p>
            <a:pPr algn="l">
              <a:buFont typeface="Arial" panose="020B0604020202020204" pitchFamily="34" charset="0"/>
              <a:buChar char="•"/>
            </a:pPr>
            <a:r>
              <a:rPr lang="de-DE" sz="1800" b="1" i="0" dirty="0">
                <a:solidFill>
                  <a:schemeClr val="tx1"/>
                </a:solidFill>
                <a:effectLst/>
                <a:latin typeface="LMSans10-Bold"/>
              </a:rPr>
              <a:t> Eine </a:t>
            </a:r>
            <a:r>
              <a:rPr lang="de-DE" sz="1800" b="1" i="0" dirty="0" err="1">
                <a:solidFill>
                  <a:schemeClr val="tx1"/>
                </a:solidFill>
                <a:effectLst/>
                <a:latin typeface="LMSans10-Bold"/>
              </a:rPr>
              <a:t>Sidechain</a:t>
            </a:r>
            <a:r>
              <a:rPr lang="de-DE" sz="1800" b="1" i="0" dirty="0">
                <a:solidFill>
                  <a:schemeClr val="tx1"/>
                </a:solidFill>
                <a:effectLst/>
                <a:latin typeface="LMSans10-Bold"/>
              </a:rPr>
              <a:t> </a:t>
            </a:r>
            <a:r>
              <a:rPr lang="de-DE" sz="1800" b="0" i="0" dirty="0">
                <a:solidFill>
                  <a:schemeClr val="tx1"/>
                </a:solidFill>
                <a:effectLst/>
                <a:latin typeface="LMSans10-Bold"/>
              </a:rPr>
              <a:t>ist ein einzelnes</a:t>
            </a:r>
            <a:r>
              <a:rPr lang="de-DE" sz="1800" b="1" i="0" dirty="0">
                <a:solidFill>
                  <a:schemeClr val="tx1"/>
                </a:solidFill>
                <a:effectLst/>
                <a:latin typeface="LMSans10-Bold"/>
              </a:rPr>
              <a:t> </a:t>
            </a:r>
            <a:r>
              <a:rPr lang="de-DE" sz="1800" b="1" i="0" dirty="0">
                <a:solidFill>
                  <a:srgbClr val="00B5AD"/>
                </a:solidFill>
                <a:effectLst/>
                <a:latin typeface="LMSans10-Bold"/>
              </a:rPr>
              <a:t>Blockchain-Netzwerk</a:t>
            </a:r>
            <a:r>
              <a:rPr lang="de-DE" sz="1800" b="0" i="0" dirty="0">
                <a:solidFill>
                  <a:srgbClr val="00B5AD"/>
                </a:solidFill>
                <a:effectLst/>
                <a:latin typeface="LMSans10-Bold"/>
              </a:rPr>
              <a:t>, </a:t>
            </a:r>
            <a:r>
              <a:rPr lang="de-DE" sz="1800" b="0" i="0" dirty="0">
                <a:solidFill>
                  <a:schemeClr val="tx1"/>
                </a:solidFill>
                <a:effectLst/>
                <a:latin typeface="LMSans10-Bold"/>
              </a:rPr>
              <a:t>das über eine bidirektionale Verbindung mit einer anderen </a:t>
            </a:r>
            <a:r>
              <a:rPr lang="de-DE" sz="1800" b="0" i="0" dirty="0" err="1">
                <a:solidFill>
                  <a:schemeClr val="tx1"/>
                </a:solidFill>
                <a:effectLst/>
                <a:latin typeface="LMSans10-Bold"/>
              </a:rPr>
              <a:t>Hauptblockchain</a:t>
            </a:r>
            <a:r>
              <a:rPr lang="de-DE" sz="1800" b="0" i="0" dirty="0">
                <a:solidFill>
                  <a:schemeClr val="tx1"/>
                </a:solidFill>
                <a:effectLst/>
                <a:latin typeface="LMSans10-Bold"/>
              </a:rPr>
              <a:t> verbunden ist.</a:t>
            </a:r>
          </a:p>
          <a:p>
            <a:pPr algn="l">
              <a:buFont typeface="Arial" panose="020B0604020202020204" pitchFamily="34" charset="0"/>
              <a:buChar char="•"/>
            </a:pPr>
            <a:endParaRPr lang="de-DE" sz="1800" b="0" i="0" dirty="0">
              <a:solidFill>
                <a:schemeClr val="tx1"/>
              </a:solidFill>
              <a:effectLst/>
              <a:latin typeface="LMSans10-Bold"/>
            </a:endParaRPr>
          </a:p>
          <a:p>
            <a:pPr algn="l">
              <a:buFont typeface="Arial" panose="020B0604020202020204" pitchFamily="34" charset="0"/>
              <a:buChar char="•"/>
            </a:pPr>
            <a:r>
              <a:rPr lang="de-DE" sz="1800" b="0" i="0" dirty="0">
                <a:solidFill>
                  <a:schemeClr val="tx1"/>
                </a:solidFill>
                <a:effectLst/>
                <a:latin typeface="LMSans10-Bold"/>
              </a:rPr>
              <a:t> Diese sekundäre Blockchain hat ihren eigenen Satz von Konsensprotokollen, was den Datenschutz und die Sicherheit verbessert und den Bedarf an Vertrauen verringert.</a:t>
            </a:r>
          </a:p>
          <a:p>
            <a:pPr algn="l">
              <a:buFont typeface="Arial" panose="020B0604020202020204" pitchFamily="34" charset="0"/>
              <a:buChar char="•"/>
            </a:pPr>
            <a:endParaRPr lang="de-DE" sz="1800" b="0" i="0" dirty="0">
              <a:solidFill>
                <a:schemeClr val="tx1"/>
              </a:solidFill>
              <a:effectLst/>
              <a:latin typeface="LMSans10-Bold"/>
            </a:endParaRPr>
          </a:p>
          <a:p>
            <a:pPr algn="l">
              <a:buFont typeface="Arial" panose="020B0604020202020204" pitchFamily="34" charset="0"/>
              <a:buChar char="•"/>
            </a:pPr>
            <a:r>
              <a:rPr lang="de-DE" sz="1800" b="0" i="0" dirty="0">
                <a:solidFill>
                  <a:schemeClr val="tx1"/>
                </a:solidFill>
                <a:effectLst/>
                <a:latin typeface="LMSans10-Bold"/>
              </a:rPr>
              <a:t> </a:t>
            </a:r>
            <a:r>
              <a:rPr lang="de-DE" sz="1800" b="1" i="0" dirty="0">
                <a:solidFill>
                  <a:schemeClr val="tx1"/>
                </a:solidFill>
                <a:effectLst/>
                <a:latin typeface="LMSans10-Bold"/>
              </a:rPr>
              <a:t>Einer der Hauptvorteile von </a:t>
            </a:r>
            <a:r>
              <a:rPr lang="de-DE" sz="1800" b="1" i="0" dirty="0" err="1">
                <a:solidFill>
                  <a:schemeClr val="tx1"/>
                </a:solidFill>
                <a:effectLst/>
                <a:latin typeface="LMSans10-Bold"/>
              </a:rPr>
              <a:t>Sidechains</a:t>
            </a:r>
            <a:r>
              <a:rPr lang="de-DE" sz="1800" b="1" i="0" dirty="0">
                <a:solidFill>
                  <a:schemeClr val="tx1"/>
                </a:solidFill>
                <a:effectLst/>
                <a:latin typeface="LMSans10-Bold"/>
              </a:rPr>
              <a:t> ist die Möglichkeit des einfachen Austauschs von Vermögenswerten zwischen der </a:t>
            </a:r>
            <a:r>
              <a:rPr lang="de-DE" sz="1800" b="1" i="0" dirty="0" err="1">
                <a:solidFill>
                  <a:schemeClr val="tx1"/>
                </a:solidFill>
                <a:effectLst/>
                <a:latin typeface="LMSans10-Bold"/>
              </a:rPr>
              <a:t>Hauptblockchain</a:t>
            </a:r>
            <a:r>
              <a:rPr lang="de-DE" sz="1800" b="1" i="0" dirty="0">
                <a:solidFill>
                  <a:schemeClr val="tx1"/>
                </a:solidFill>
                <a:effectLst/>
                <a:latin typeface="LMSans10-Bold"/>
              </a:rPr>
              <a:t> und der </a:t>
            </a:r>
            <a:r>
              <a:rPr lang="de-DE" sz="1800" b="1" i="0" dirty="0" err="1">
                <a:solidFill>
                  <a:schemeClr val="tx1"/>
                </a:solidFill>
                <a:effectLst/>
                <a:latin typeface="LMSans10-Bold"/>
              </a:rPr>
              <a:t>Sidechain</a:t>
            </a:r>
            <a:r>
              <a:rPr lang="de-DE" sz="1800" b="1" i="0" dirty="0">
                <a:solidFill>
                  <a:schemeClr val="tx1"/>
                </a:solidFill>
                <a:effectLst/>
                <a:latin typeface="LMSans10-Bold"/>
              </a:rPr>
              <a:t>.</a:t>
            </a:r>
          </a:p>
          <a:p>
            <a:pPr algn="l">
              <a:buFont typeface="Arial" panose="020B0604020202020204" pitchFamily="34" charset="0"/>
              <a:buChar char="•"/>
            </a:pPr>
            <a:endParaRPr lang="de-DE" sz="1800" b="0" i="0" dirty="0">
              <a:solidFill>
                <a:schemeClr val="tx1"/>
              </a:solidFill>
              <a:effectLst/>
              <a:latin typeface="LMSans10-Bold"/>
            </a:endParaRPr>
          </a:p>
          <a:p>
            <a:pPr algn="l">
              <a:buFont typeface="Arial" panose="020B0604020202020204" pitchFamily="34" charset="0"/>
              <a:buChar char="•"/>
            </a:pPr>
            <a:r>
              <a:rPr lang="de-DE" sz="1800" b="0" i="0" dirty="0">
                <a:solidFill>
                  <a:schemeClr val="tx1"/>
                </a:solidFill>
                <a:effectLst/>
                <a:latin typeface="LMSans10-Bold"/>
              </a:rPr>
              <a:t> Dieser Prozess ermöglicht einen nahtlosen Übergang von Vermögenswerten zwischen verschiedenen Blockchain-Netzwerken und bietet den Nutzern mehr Optionen und Flexibilität.</a:t>
            </a:r>
          </a:p>
          <a:p>
            <a:endParaRPr lang="de-DE" sz="1800" dirty="0">
              <a:solidFill>
                <a:schemeClr val="tx1"/>
              </a:solidFill>
              <a:latin typeface="LMSans10-Bold"/>
            </a:endParaRPr>
          </a:p>
        </p:txBody>
      </p:sp>
      <p:sp>
        <p:nvSpPr>
          <p:cNvPr id="4" name="Datumsplatzhalter 3">
            <a:extLst>
              <a:ext uri="{FF2B5EF4-FFF2-40B4-BE49-F238E27FC236}">
                <a16:creationId xmlns:a16="http://schemas.microsoft.com/office/drawing/2014/main" id="{2FC29ED1-B369-C7F8-819C-2AEFEACE9F45}"/>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D6B38D2F-DB1C-543A-2C16-0A4D248324B9}"/>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6B7266B-C344-86AF-44DA-991B5D0D6CA8}"/>
              </a:ext>
            </a:extLst>
          </p:cNvPr>
          <p:cNvSpPr>
            <a:spLocks noGrp="1"/>
          </p:cNvSpPr>
          <p:nvPr>
            <p:ph type="sldNum" sz="quarter" idx="12"/>
          </p:nvPr>
        </p:nvSpPr>
        <p:spPr/>
        <p:txBody>
          <a:bodyPr/>
          <a:lstStyle/>
          <a:p>
            <a:fld id="{BE381E1F-63FE-4BE5-8EBC-814100BF0F2D}" type="slidenum">
              <a:rPr lang="en-US" smtClean="0"/>
              <a:t>18</a:t>
            </a:fld>
            <a:endParaRPr lang="en-US" dirty="0"/>
          </a:p>
        </p:txBody>
      </p:sp>
      <p:sp>
        <p:nvSpPr>
          <p:cNvPr id="7" name="Titel 1">
            <a:extLst>
              <a:ext uri="{FF2B5EF4-FFF2-40B4-BE49-F238E27FC236}">
                <a16:creationId xmlns:a16="http://schemas.microsoft.com/office/drawing/2014/main" id="{EA1683B2-D7E5-ED87-9BF1-EFCDD08B1893}"/>
              </a:ext>
            </a:extLst>
          </p:cNvPr>
          <p:cNvSpPr txBox="1">
            <a:spLocks/>
          </p:cNvSpPr>
          <p:nvPr/>
        </p:nvSpPr>
        <p:spPr>
          <a:xfrm>
            <a:off x="9790474" y="2807839"/>
            <a:ext cx="2178207" cy="6211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i="0" u="none" strike="noStrike" baseline="0" dirty="0">
                <a:solidFill>
                  <a:schemeClr val="bg1"/>
                </a:solidFill>
                <a:latin typeface="LMSans10-Bold"/>
              </a:rPr>
              <a:t>Sidechains</a:t>
            </a:r>
            <a:endParaRPr lang="en-US" sz="3200" dirty="0">
              <a:solidFill>
                <a:schemeClr val="bg1"/>
              </a:solidFill>
            </a:endParaRPr>
          </a:p>
        </p:txBody>
      </p:sp>
    </p:spTree>
    <p:extLst>
      <p:ext uri="{BB962C8B-B14F-4D97-AF65-F5344CB8AC3E}">
        <p14:creationId xmlns:p14="http://schemas.microsoft.com/office/powerpoint/2010/main" val="2708047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D3FD14-0FC6-9EB7-B34B-C2256CD68B23}"/>
              </a:ext>
            </a:extLst>
          </p:cNvPr>
          <p:cNvSpPr>
            <a:spLocks noGrp="1"/>
          </p:cNvSpPr>
          <p:nvPr>
            <p:ph type="title"/>
          </p:nvPr>
        </p:nvSpPr>
        <p:spPr>
          <a:xfrm>
            <a:off x="838200" y="1087170"/>
            <a:ext cx="8197850" cy="550752"/>
          </a:xfrm>
        </p:spPr>
        <p:txBody>
          <a:bodyPr>
            <a:normAutofit/>
          </a:bodyPr>
          <a:lstStyle/>
          <a:p>
            <a:r>
              <a:rPr lang="de-DE" sz="3200" b="1" i="0" u="none" strike="noStrike" baseline="0" dirty="0">
                <a:solidFill>
                  <a:srgbClr val="00B5AD"/>
                </a:solidFill>
                <a:latin typeface="LMSans10-Bold"/>
              </a:rPr>
              <a:t>Eigenschaften</a:t>
            </a:r>
            <a:endParaRPr lang="de-DE" sz="3200" dirty="0"/>
          </a:p>
        </p:txBody>
      </p:sp>
      <p:sp>
        <p:nvSpPr>
          <p:cNvPr id="3" name="Textplatzhalter 2">
            <a:extLst>
              <a:ext uri="{FF2B5EF4-FFF2-40B4-BE49-F238E27FC236}">
                <a16:creationId xmlns:a16="http://schemas.microsoft.com/office/drawing/2014/main" id="{B1DD3676-7A9B-4109-945C-FAEE4E6B45BF}"/>
              </a:ext>
            </a:extLst>
          </p:cNvPr>
          <p:cNvSpPr>
            <a:spLocks noGrp="1"/>
          </p:cNvSpPr>
          <p:nvPr>
            <p:ph type="body" idx="1"/>
          </p:nvPr>
        </p:nvSpPr>
        <p:spPr>
          <a:xfrm>
            <a:off x="838200" y="2048347"/>
            <a:ext cx="7744485" cy="2761306"/>
          </a:xfrm>
        </p:spPr>
        <p:txBody>
          <a:bodyPr>
            <a:normAutofit/>
          </a:bodyPr>
          <a:lstStyle/>
          <a:p>
            <a:pPr algn="l"/>
            <a:r>
              <a:rPr lang="de-DE" sz="2000" i="0" u="none" strike="noStrike" baseline="0" dirty="0">
                <a:solidFill>
                  <a:schemeClr val="tx1"/>
                </a:solidFill>
                <a:latin typeface="LMSans10-Bold"/>
              </a:rPr>
              <a:t>Obwohl das Konzept der </a:t>
            </a:r>
            <a:r>
              <a:rPr lang="de-DE" sz="2000" i="0" u="none" strike="noStrike" baseline="0" dirty="0" err="1">
                <a:solidFill>
                  <a:schemeClr val="tx1"/>
                </a:solidFill>
                <a:latin typeface="LMSans10-Bold"/>
              </a:rPr>
              <a:t>Sidechain</a:t>
            </a:r>
            <a:r>
              <a:rPr lang="de-DE" sz="2000" i="0" u="none" strike="noStrike" baseline="0" dirty="0">
                <a:solidFill>
                  <a:schemeClr val="tx1"/>
                </a:solidFill>
                <a:latin typeface="LMSans10-Bold"/>
              </a:rPr>
              <a:t> einfach zu sein scheint, gibt es eine</a:t>
            </a:r>
          </a:p>
          <a:p>
            <a:pPr algn="l"/>
            <a:r>
              <a:rPr lang="de-DE" sz="2000" i="0" u="none" strike="noStrike" baseline="0" dirty="0">
                <a:solidFill>
                  <a:schemeClr val="tx1"/>
                </a:solidFill>
                <a:latin typeface="LMSans10-Bold"/>
              </a:rPr>
              <a:t>Reihe entscheidender Elemente, die notwendig sind, damit sie optimal</a:t>
            </a:r>
          </a:p>
          <a:p>
            <a:pPr algn="l"/>
            <a:r>
              <a:rPr lang="de-DE" sz="2000" i="0" u="none" strike="noStrike" baseline="0" dirty="0">
                <a:solidFill>
                  <a:schemeClr val="tx1"/>
                </a:solidFill>
                <a:latin typeface="LMSans10-Bold"/>
              </a:rPr>
              <a:t>funktionieren. Zu diesen wesentlichen Komponenten gehören:</a:t>
            </a:r>
          </a:p>
          <a:p>
            <a:pPr algn="l"/>
            <a:endParaRPr lang="de-DE" sz="2000" i="0" u="none" strike="noStrike" baseline="0" dirty="0">
              <a:solidFill>
                <a:schemeClr val="tx1"/>
              </a:solidFill>
              <a:latin typeface="LMSans10-Bold"/>
            </a:endParaRPr>
          </a:p>
          <a:p>
            <a:pPr algn="l"/>
            <a:r>
              <a:rPr lang="de-DE" sz="2000" b="1" i="0" u="none" strike="noStrike" baseline="0" dirty="0">
                <a:solidFill>
                  <a:srgbClr val="00B5AD"/>
                </a:solidFill>
                <a:latin typeface="LMSans10-Bold"/>
              </a:rPr>
              <a:t>• </a:t>
            </a:r>
            <a:r>
              <a:rPr lang="de-DE" sz="2000" b="1" i="0" u="none" strike="noStrike" baseline="0" dirty="0" err="1">
                <a:solidFill>
                  <a:srgbClr val="00B5AD"/>
                </a:solidFill>
                <a:latin typeface="LMSans10-Bold"/>
              </a:rPr>
              <a:t>Two-way</a:t>
            </a:r>
            <a:r>
              <a:rPr lang="de-DE" sz="2000" b="1" i="0" u="none" strike="noStrike" baseline="0" dirty="0">
                <a:solidFill>
                  <a:srgbClr val="00B5AD"/>
                </a:solidFill>
                <a:latin typeface="LMSans10-Bold"/>
              </a:rPr>
              <a:t> </a:t>
            </a:r>
            <a:r>
              <a:rPr lang="de-DE" sz="2000" b="1" i="0" u="none" strike="noStrike" baseline="0" dirty="0" err="1">
                <a:solidFill>
                  <a:srgbClr val="00B5AD"/>
                </a:solidFill>
                <a:latin typeface="LMSans10-Bold"/>
              </a:rPr>
              <a:t>peg</a:t>
            </a:r>
            <a:endParaRPr lang="de-DE" sz="2000" b="1" i="0" u="none" strike="noStrike" baseline="0" dirty="0">
              <a:solidFill>
                <a:srgbClr val="00B5AD"/>
              </a:solidFill>
              <a:latin typeface="LMSans10-Bold"/>
            </a:endParaRPr>
          </a:p>
          <a:p>
            <a:pPr algn="l"/>
            <a:r>
              <a:rPr lang="de-DE" sz="2000" b="1" i="0" u="none" strike="noStrike" baseline="0" dirty="0">
                <a:solidFill>
                  <a:srgbClr val="00B5AD"/>
                </a:solidFill>
                <a:latin typeface="LMSans10-Bold"/>
              </a:rPr>
              <a:t>• Intelligente Verträge</a:t>
            </a:r>
            <a:endParaRPr lang="de-DE" sz="2000" b="1" dirty="0">
              <a:solidFill>
                <a:srgbClr val="00B5AD"/>
              </a:solidFill>
              <a:latin typeface="LMSans10-Bold"/>
            </a:endParaRPr>
          </a:p>
        </p:txBody>
      </p:sp>
      <p:sp>
        <p:nvSpPr>
          <p:cNvPr id="4" name="Datumsplatzhalter 3">
            <a:extLst>
              <a:ext uri="{FF2B5EF4-FFF2-40B4-BE49-F238E27FC236}">
                <a16:creationId xmlns:a16="http://schemas.microsoft.com/office/drawing/2014/main" id="{2FC29ED1-B369-C7F8-819C-2AEFEACE9F45}"/>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D6B38D2F-DB1C-543A-2C16-0A4D248324B9}"/>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6B7266B-C344-86AF-44DA-991B5D0D6CA8}"/>
              </a:ext>
            </a:extLst>
          </p:cNvPr>
          <p:cNvSpPr>
            <a:spLocks noGrp="1"/>
          </p:cNvSpPr>
          <p:nvPr>
            <p:ph type="sldNum" sz="quarter" idx="12"/>
          </p:nvPr>
        </p:nvSpPr>
        <p:spPr/>
        <p:txBody>
          <a:bodyPr/>
          <a:lstStyle/>
          <a:p>
            <a:fld id="{BE381E1F-63FE-4BE5-8EBC-814100BF0F2D}" type="slidenum">
              <a:rPr lang="en-US" smtClean="0"/>
              <a:t>19</a:t>
            </a:fld>
            <a:endParaRPr lang="en-US" dirty="0"/>
          </a:p>
        </p:txBody>
      </p:sp>
      <p:sp>
        <p:nvSpPr>
          <p:cNvPr id="7" name="Titel 1">
            <a:extLst>
              <a:ext uri="{FF2B5EF4-FFF2-40B4-BE49-F238E27FC236}">
                <a16:creationId xmlns:a16="http://schemas.microsoft.com/office/drawing/2014/main" id="{89DD70C4-CFD2-2330-B4EF-AF8D469619B1}"/>
              </a:ext>
            </a:extLst>
          </p:cNvPr>
          <p:cNvSpPr txBox="1">
            <a:spLocks/>
          </p:cNvSpPr>
          <p:nvPr/>
        </p:nvSpPr>
        <p:spPr>
          <a:xfrm>
            <a:off x="9790474" y="2807839"/>
            <a:ext cx="2178207" cy="6211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i="0" u="none" strike="noStrike" baseline="0" dirty="0">
                <a:solidFill>
                  <a:schemeClr val="bg1"/>
                </a:solidFill>
                <a:latin typeface="LMSans10-Bold"/>
              </a:rPr>
              <a:t>Sidechains</a:t>
            </a:r>
            <a:endParaRPr lang="en-US" sz="3200" dirty="0">
              <a:solidFill>
                <a:schemeClr val="bg1"/>
              </a:solidFill>
            </a:endParaRPr>
          </a:p>
        </p:txBody>
      </p:sp>
      <p:pic>
        <p:nvPicPr>
          <p:cNvPr id="8" name="Grafik 7">
            <a:extLst>
              <a:ext uri="{FF2B5EF4-FFF2-40B4-BE49-F238E27FC236}">
                <a16:creationId xmlns:a16="http://schemas.microsoft.com/office/drawing/2014/main" id="{756E12BF-4950-9EEF-0CCA-929A9EBD4D9B}"/>
              </a:ext>
            </a:extLst>
          </p:cNvPr>
          <p:cNvPicPr>
            <a:picLocks noChangeAspect="1"/>
          </p:cNvPicPr>
          <p:nvPr/>
        </p:nvPicPr>
        <p:blipFill>
          <a:blip r:embed="rId2"/>
          <a:stretch>
            <a:fillRect/>
          </a:stretch>
        </p:blipFill>
        <p:spPr>
          <a:xfrm rot="6490064">
            <a:off x="13850169" y="-5121968"/>
            <a:ext cx="2090322" cy="1178227"/>
          </a:xfrm>
          <a:prstGeom prst="rect">
            <a:avLst/>
          </a:prstGeom>
        </p:spPr>
      </p:pic>
    </p:spTree>
    <p:extLst>
      <p:ext uri="{BB962C8B-B14F-4D97-AF65-F5344CB8AC3E}">
        <p14:creationId xmlns:p14="http://schemas.microsoft.com/office/powerpoint/2010/main" val="1210360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CEB9F-01E7-03ED-01BD-4D9F6045389C}"/>
              </a:ext>
            </a:extLst>
          </p:cNvPr>
          <p:cNvSpPr>
            <a:spLocks noGrp="1"/>
          </p:cNvSpPr>
          <p:nvPr>
            <p:ph type="title"/>
          </p:nvPr>
        </p:nvSpPr>
        <p:spPr/>
        <p:txBody>
          <a:bodyPr/>
          <a:lstStyle/>
          <a:p>
            <a:r>
              <a:rPr lang="de-DE" b="1" dirty="0">
                <a:solidFill>
                  <a:srgbClr val="00B5AD"/>
                </a:solidFill>
              </a:rPr>
              <a:t>Motivation</a:t>
            </a:r>
            <a:endParaRPr lang="de-DE" dirty="0"/>
          </a:p>
        </p:txBody>
      </p:sp>
      <p:sp>
        <p:nvSpPr>
          <p:cNvPr id="4" name="Datumsplatzhalter 3">
            <a:extLst>
              <a:ext uri="{FF2B5EF4-FFF2-40B4-BE49-F238E27FC236}">
                <a16:creationId xmlns:a16="http://schemas.microsoft.com/office/drawing/2014/main" id="{FF240345-E404-BCA7-9221-9961272C579F}"/>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998350C2-B37B-09F9-FF64-8D96A66AB022}"/>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880A58C8-2648-58E9-3DD8-92519D668967}"/>
              </a:ext>
            </a:extLst>
          </p:cNvPr>
          <p:cNvSpPr>
            <a:spLocks noGrp="1"/>
          </p:cNvSpPr>
          <p:nvPr>
            <p:ph type="sldNum" sz="quarter" idx="12"/>
          </p:nvPr>
        </p:nvSpPr>
        <p:spPr/>
        <p:txBody>
          <a:bodyPr/>
          <a:lstStyle/>
          <a:p>
            <a:fld id="{BE381E1F-63FE-4BE5-8EBC-814100BF0F2D}" type="slidenum">
              <a:rPr lang="en-US" smtClean="0"/>
              <a:t>2</a:t>
            </a:fld>
            <a:endParaRPr lang="en-US" dirty="0"/>
          </a:p>
        </p:txBody>
      </p:sp>
      <p:sp>
        <p:nvSpPr>
          <p:cNvPr id="8" name="Textplatzhalter 2">
            <a:extLst>
              <a:ext uri="{FF2B5EF4-FFF2-40B4-BE49-F238E27FC236}">
                <a16:creationId xmlns:a16="http://schemas.microsoft.com/office/drawing/2014/main" id="{2CA57F1B-9BF8-FD9A-3B5D-9B6CFA4823D1}"/>
              </a:ext>
            </a:extLst>
          </p:cNvPr>
          <p:cNvSpPr txBox="1">
            <a:spLocks/>
          </p:cNvSpPr>
          <p:nvPr/>
        </p:nvSpPr>
        <p:spPr>
          <a:xfrm>
            <a:off x="775999" y="2142762"/>
            <a:ext cx="8290502" cy="34874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6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600" b="0" i="0" u="none" strike="noStrike" cap="none" normalizeH="0" baseline="0" dirty="0">
                <a:ln>
                  <a:noFill/>
                </a:ln>
                <a:solidFill>
                  <a:schemeClr val="tx1"/>
                </a:solidFill>
                <a:effectLst/>
                <a:latin typeface="Söhne"/>
              </a:rPr>
              <a:t>Die Implementierung der Blockchain in Bitcoin machte es zur ersten digitalen Währung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de-DE" altLang="de-DE" sz="16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600" b="0" i="0" u="none" strike="noStrike" cap="none" normalizeH="0" baseline="0" dirty="0">
                <a:ln>
                  <a:noFill/>
                </a:ln>
                <a:solidFill>
                  <a:schemeClr val="tx1"/>
                </a:solidFill>
                <a:effectLst/>
                <a:latin typeface="Söhne"/>
              </a:rPr>
              <a:t>Das Problem der doppelten Ausgaben wird ohne eine vertrauenswürdige zentrale Behörde gelöst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de-DE" altLang="de-DE" sz="16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600" b="0" i="0" u="none" strike="noStrike" cap="none" normalizeH="0" baseline="0" dirty="0">
                <a:ln>
                  <a:noFill/>
                </a:ln>
                <a:solidFill>
                  <a:schemeClr val="tx1"/>
                </a:solidFill>
                <a:effectLst/>
                <a:latin typeface="Söhne"/>
              </a:rPr>
              <a:t>Blockchain ist eine dezentrale Technologie, bei der jeder erstellte Block unveränderlich ist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de-DE" altLang="de-DE" sz="16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600" b="0" i="0" u="none" strike="noStrike" cap="none" normalizeH="0" baseline="0" dirty="0">
                <a:ln>
                  <a:noFill/>
                </a:ln>
                <a:solidFill>
                  <a:schemeClr val="tx1"/>
                </a:solidFill>
                <a:effectLst/>
                <a:latin typeface="Söhne"/>
              </a:rPr>
              <a:t>Die Authentizität der Daten wird von der gesamten Gemeinschaft autorisierter Benutzer überprüft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de-DE" altLang="de-DE" sz="16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600" b="0" i="0" u="none" strike="noStrike" cap="none" normalizeH="0" baseline="0" dirty="0">
                <a:ln>
                  <a:noFill/>
                </a:ln>
                <a:solidFill>
                  <a:schemeClr val="tx1"/>
                </a:solidFill>
                <a:effectLst/>
                <a:latin typeface="Söhne"/>
              </a:rPr>
              <a:t>Ziel der Blockchain ist es, die Transparenz und Rechenschaftspflicht von digitalisierten Transaktionen zu verbessern</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600" b="0" i="0" u="none" strike="noStrike" cap="none" normalizeH="0" baseline="0" dirty="0">
                <a:ln>
                  <a:noFill/>
                </a:ln>
                <a:solidFill>
                  <a:schemeClr val="tx1"/>
                </a:solidFill>
                <a:effectLst/>
              </a:rPr>
            </a:br>
            <a:endParaRPr kumimoji="0" lang="de-DE" altLang="de-DE" sz="1600" b="0" i="0" u="none" strike="noStrike" cap="none" normalizeH="0" baseline="0" dirty="0">
              <a:ln>
                <a:noFill/>
              </a:ln>
              <a:solidFill>
                <a:schemeClr val="tx1"/>
              </a:solidFill>
              <a:effectLst/>
              <a:latin typeface="Arial" panose="020B0604020202020204" pitchFamily="34" charset="0"/>
            </a:endParaRPr>
          </a:p>
        </p:txBody>
      </p:sp>
      <p:pic>
        <p:nvPicPr>
          <p:cNvPr id="9" name="Grafik 8" descr="Ein Bild, das Person, Mann, Wand enthält.&#10;&#10;Automatisch generierte Beschreibung">
            <a:extLst>
              <a:ext uri="{FF2B5EF4-FFF2-40B4-BE49-F238E27FC236}">
                <a16:creationId xmlns:a16="http://schemas.microsoft.com/office/drawing/2014/main" id="{4C5CC060-41D5-EE20-18E1-B620C801E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7718" y="-5959561"/>
            <a:ext cx="3390900" cy="2260600"/>
          </a:xfrm>
          <a:prstGeom prst="rect">
            <a:avLst/>
          </a:prstGeom>
        </p:spPr>
      </p:pic>
    </p:spTree>
    <p:extLst>
      <p:ext uri="{BB962C8B-B14F-4D97-AF65-F5344CB8AC3E}">
        <p14:creationId xmlns:p14="http://schemas.microsoft.com/office/powerpoint/2010/main" val="385132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 calcmode="lin" valueType="num">
                                      <p:cBhvr additive="base">
                                        <p:cTn id="19"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anim calcmode="lin" valueType="num">
                                      <p:cBhvr additive="base">
                                        <p:cTn id="2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 calcmode="lin" valueType="num">
                                      <p:cBhvr additive="base">
                                        <p:cTn id="31"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E8C20-8978-4592-518A-4657794D1378}"/>
              </a:ext>
            </a:extLst>
          </p:cNvPr>
          <p:cNvSpPr>
            <a:spLocks noGrp="1"/>
          </p:cNvSpPr>
          <p:nvPr>
            <p:ph type="title"/>
          </p:nvPr>
        </p:nvSpPr>
        <p:spPr>
          <a:xfrm>
            <a:off x="838200" y="795559"/>
            <a:ext cx="2475368" cy="615634"/>
          </a:xfrm>
        </p:spPr>
        <p:txBody>
          <a:bodyPr>
            <a:noAutofit/>
          </a:bodyPr>
          <a:lstStyle/>
          <a:p>
            <a:pPr algn="l"/>
            <a:r>
              <a:rPr lang="en-US" sz="3200" b="1" i="0" u="none" strike="noStrike" baseline="0" dirty="0">
                <a:solidFill>
                  <a:srgbClr val="00B5AD"/>
                </a:solidFill>
                <a:latin typeface="LMSans10-Bold"/>
              </a:rPr>
              <a:t>Two-way peg</a:t>
            </a:r>
            <a:endParaRPr lang="en-US" sz="3200" dirty="0">
              <a:solidFill>
                <a:srgbClr val="00B5AD"/>
              </a:solidFill>
            </a:endParaRPr>
          </a:p>
        </p:txBody>
      </p:sp>
      <p:sp>
        <p:nvSpPr>
          <p:cNvPr id="4" name="Datumsplatzhalter 3">
            <a:extLst>
              <a:ext uri="{FF2B5EF4-FFF2-40B4-BE49-F238E27FC236}">
                <a16:creationId xmlns:a16="http://schemas.microsoft.com/office/drawing/2014/main" id="{2FD054E9-661F-D78D-C26A-C945F6FB79BC}"/>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7E7E2432-21CF-10ED-2D6D-153A5ECEA9C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A4B2FD7-21BF-26AA-7240-EBBCFE749DB1}"/>
              </a:ext>
            </a:extLst>
          </p:cNvPr>
          <p:cNvSpPr>
            <a:spLocks noGrp="1"/>
          </p:cNvSpPr>
          <p:nvPr>
            <p:ph type="sldNum" sz="quarter" idx="12"/>
          </p:nvPr>
        </p:nvSpPr>
        <p:spPr/>
        <p:txBody>
          <a:bodyPr/>
          <a:lstStyle/>
          <a:p>
            <a:fld id="{BE381E1F-63FE-4BE5-8EBC-814100BF0F2D}" type="slidenum">
              <a:rPr lang="en-US" smtClean="0"/>
              <a:t>20</a:t>
            </a:fld>
            <a:endParaRPr lang="en-US" dirty="0"/>
          </a:p>
        </p:txBody>
      </p:sp>
      <p:sp>
        <p:nvSpPr>
          <p:cNvPr id="8" name="Titel 1">
            <a:extLst>
              <a:ext uri="{FF2B5EF4-FFF2-40B4-BE49-F238E27FC236}">
                <a16:creationId xmlns:a16="http://schemas.microsoft.com/office/drawing/2014/main" id="{9A6A18F6-FC2E-2712-6E80-777BC0DF2169}"/>
              </a:ext>
            </a:extLst>
          </p:cNvPr>
          <p:cNvSpPr txBox="1">
            <a:spLocks/>
          </p:cNvSpPr>
          <p:nvPr/>
        </p:nvSpPr>
        <p:spPr>
          <a:xfrm>
            <a:off x="9790474" y="2807839"/>
            <a:ext cx="2178207" cy="6211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i="0" u="none" strike="noStrike" baseline="0" dirty="0">
                <a:solidFill>
                  <a:schemeClr val="bg1"/>
                </a:solidFill>
                <a:latin typeface="LMSans10-Bold"/>
              </a:rPr>
              <a:t>Sidechains</a:t>
            </a:r>
            <a:endParaRPr lang="en-US" sz="3200" dirty="0">
              <a:solidFill>
                <a:schemeClr val="bg1"/>
              </a:solidFill>
            </a:endParaRPr>
          </a:p>
        </p:txBody>
      </p:sp>
      <p:pic>
        <p:nvPicPr>
          <p:cNvPr id="10" name="Grafik 9">
            <a:extLst>
              <a:ext uri="{FF2B5EF4-FFF2-40B4-BE49-F238E27FC236}">
                <a16:creationId xmlns:a16="http://schemas.microsoft.com/office/drawing/2014/main" id="{97E63EA1-4CE9-A323-86B5-060305287486}"/>
              </a:ext>
            </a:extLst>
          </p:cNvPr>
          <p:cNvPicPr>
            <a:picLocks noChangeAspect="1"/>
          </p:cNvPicPr>
          <p:nvPr/>
        </p:nvPicPr>
        <p:blipFill>
          <a:blip r:embed="rId3"/>
          <a:stretch>
            <a:fillRect/>
          </a:stretch>
        </p:blipFill>
        <p:spPr>
          <a:xfrm>
            <a:off x="838200" y="1813698"/>
            <a:ext cx="7537801" cy="4248743"/>
          </a:xfrm>
          <a:prstGeom prst="rect">
            <a:avLst/>
          </a:prstGeom>
        </p:spPr>
      </p:pic>
      <p:pic>
        <p:nvPicPr>
          <p:cNvPr id="3" name="Grafik 2">
            <a:extLst>
              <a:ext uri="{FF2B5EF4-FFF2-40B4-BE49-F238E27FC236}">
                <a16:creationId xmlns:a16="http://schemas.microsoft.com/office/drawing/2014/main" id="{475064DF-2F69-8CD3-25F5-3B65672A5C8D}"/>
              </a:ext>
            </a:extLst>
          </p:cNvPr>
          <p:cNvPicPr>
            <a:picLocks noChangeAspect="1"/>
          </p:cNvPicPr>
          <p:nvPr/>
        </p:nvPicPr>
        <p:blipFill>
          <a:blip r:embed="rId4"/>
          <a:stretch>
            <a:fillRect/>
          </a:stretch>
        </p:blipFill>
        <p:spPr>
          <a:xfrm rot="10800000">
            <a:off x="15095474" y="-6052475"/>
            <a:ext cx="3269153" cy="1598462"/>
          </a:xfrm>
          <a:prstGeom prst="rect">
            <a:avLst/>
          </a:prstGeom>
        </p:spPr>
      </p:pic>
    </p:spTree>
    <p:extLst>
      <p:ext uri="{BB962C8B-B14F-4D97-AF65-F5344CB8AC3E}">
        <p14:creationId xmlns:p14="http://schemas.microsoft.com/office/powerpoint/2010/main" val="1761791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E8C20-8978-4592-518A-4657794D1378}"/>
              </a:ext>
            </a:extLst>
          </p:cNvPr>
          <p:cNvSpPr>
            <a:spLocks noGrp="1"/>
          </p:cNvSpPr>
          <p:nvPr>
            <p:ph type="title"/>
          </p:nvPr>
        </p:nvSpPr>
        <p:spPr>
          <a:xfrm>
            <a:off x="838200" y="798866"/>
            <a:ext cx="3706640" cy="669955"/>
          </a:xfrm>
        </p:spPr>
        <p:txBody>
          <a:bodyPr>
            <a:noAutofit/>
          </a:bodyPr>
          <a:lstStyle/>
          <a:p>
            <a:pPr algn="l"/>
            <a:r>
              <a:rPr lang="en-US" sz="3200" b="1" i="0" u="none" strike="noStrike" baseline="0" dirty="0" err="1">
                <a:solidFill>
                  <a:srgbClr val="00B5AD"/>
                </a:solidFill>
                <a:latin typeface="LMSans10-Bold"/>
              </a:rPr>
              <a:t>Intelligente</a:t>
            </a:r>
            <a:r>
              <a:rPr lang="en-US" sz="3200" b="1" i="0" u="none" strike="noStrike" baseline="0" dirty="0">
                <a:solidFill>
                  <a:srgbClr val="00B5AD"/>
                </a:solidFill>
                <a:latin typeface="LMSans10-Bold"/>
              </a:rPr>
              <a:t> </a:t>
            </a:r>
            <a:r>
              <a:rPr lang="en-US" sz="3200" b="1" i="0" u="none" strike="noStrike" baseline="0" dirty="0" err="1">
                <a:solidFill>
                  <a:srgbClr val="00B5AD"/>
                </a:solidFill>
                <a:latin typeface="LMSans10-Bold"/>
              </a:rPr>
              <a:t>Verträge</a:t>
            </a:r>
            <a:endParaRPr lang="en-US" sz="3200" dirty="0">
              <a:solidFill>
                <a:srgbClr val="00B5AD"/>
              </a:solidFill>
            </a:endParaRPr>
          </a:p>
        </p:txBody>
      </p:sp>
      <p:sp>
        <p:nvSpPr>
          <p:cNvPr id="4" name="Datumsplatzhalter 3">
            <a:extLst>
              <a:ext uri="{FF2B5EF4-FFF2-40B4-BE49-F238E27FC236}">
                <a16:creationId xmlns:a16="http://schemas.microsoft.com/office/drawing/2014/main" id="{2FD054E9-661F-D78D-C26A-C945F6FB79BC}"/>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7E7E2432-21CF-10ED-2D6D-153A5ECEA9C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A4B2FD7-21BF-26AA-7240-EBBCFE749DB1}"/>
              </a:ext>
            </a:extLst>
          </p:cNvPr>
          <p:cNvSpPr>
            <a:spLocks noGrp="1"/>
          </p:cNvSpPr>
          <p:nvPr>
            <p:ph type="sldNum" sz="quarter" idx="12"/>
          </p:nvPr>
        </p:nvSpPr>
        <p:spPr/>
        <p:txBody>
          <a:bodyPr/>
          <a:lstStyle/>
          <a:p>
            <a:fld id="{BE381E1F-63FE-4BE5-8EBC-814100BF0F2D}" type="slidenum">
              <a:rPr lang="en-US" smtClean="0"/>
              <a:t>21</a:t>
            </a:fld>
            <a:endParaRPr lang="en-US" dirty="0"/>
          </a:p>
        </p:txBody>
      </p:sp>
      <p:sp>
        <p:nvSpPr>
          <p:cNvPr id="9" name="Titel 1">
            <a:extLst>
              <a:ext uri="{FF2B5EF4-FFF2-40B4-BE49-F238E27FC236}">
                <a16:creationId xmlns:a16="http://schemas.microsoft.com/office/drawing/2014/main" id="{7FFC0F86-CB73-9FE6-14A7-FB676607C02F}"/>
              </a:ext>
            </a:extLst>
          </p:cNvPr>
          <p:cNvSpPr txBox="1">
            <a:spLocks/>
          </p:cNvSpPr>
          <p:nvPr/>
        </p:nvSpPr>
        <p:spPr>
          <a:xfrm>
            <a:off x="9790474" y="2807839"/>
            <a:ext cx="2178207" cy="6211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i="0" u="none" strike="noStrike" baseline="0" dirty="0">
                <a:solidFill>
                  <a:schemeClr val="bg1"/>
                </a:solidFill>
                <a:latin typeface="LMSans10-Bold"/>
              </a:rPr>
              <a:t>Sidechains</a:t>
            </a:r>
            <a:endParaRPr lang="en-US" sz="3200" dirty="0">
              <a:solidFill>
                <a:schemeClr val="bg1"/>
              </a:solidFill>
            </a:endParaRPr>
          </a:p>
        </p:txBody>
      </p:sp>
      <p:pic>
        <p:nvPicPr>
          <p:cNvPr id="11" name="Grafik 10">
            <a:extLst>
              <a:ext uri="{FF2B5EF4-FFF2-40B4-BE49-F238E27FC236}">
                <a16:creationId xmlns:a16="http://schemas.microsoft.com/office/drawing/2014/main" id="{C2A63D45-9EC5-E47E-9049-EAAC14DD8778}"/>
              </a:ext>
            </a:extLst>
          </p:cNvPr>
          <p:cNvPicPr>
            <a:picLocks noChangeAspect="1"/>
          </p:cNvPicPr>
          <p:nvPr/>
        </p:nvPicPr>
        <p:blipFill>
          <a:blip r:embed="rId3"/>
          <a:stretch>
            <a:fillRect/>
          </a:stretch>
        </p:blipFill>
        <p:spPr>
          <a:xfrm>
            <a:off x="838200" y="1882157"/>
            <a:ext cx="8163473" cy="3991554"/>
          </a:xfrm>
          <a:prstGeom prst="rect">
            <a:avLst/>
          </a:prstGeom>
        </p:spPr>
      </p:pic>
    </p:spTree>
    <p:extLst>
      <p:ext uri="{BB962C8B-B14F-4D97-AF65-F5344CB8AC3E}">
        <p14:creationId xmlns:p14="http://schemas.microsoft.com/office/powerpoint/2010/main" val="4251918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929A8535-14A3-2E63-C0CB-44BF578F691D}"/>
              </a:ext>
            </a:extLst>
          </p:cNvPr>
          <p:cNvSpPr>
            <a:spLocks noGrp="1"/>
          </p:cNvSpPr>
          <p:nvPr>
            <p:ph type="body" idx="1"/>
          </p:nvPr>
        </p:nvSpPr>
        <p:spPr>
          <a:xfrm>
            <a:off x="838199" y="2358693"/>
            <a:ext cx="7016750" cy="1519452"/>
          </a:xfrm>
        </p:spPr>
        <p:txBody>
          <a:bodyPr>
            <a:normAutofit/>
          </a:bodyPr>
          <a:lstStyle/>
          <a:p>
            <a:pPr algn="l"/>
            <a:r>
              <a:rPr lang="de-DE" sz="1800" b="1" i="0" u="none" strike="noStrike" baseline="0" dirty="0">
                <a:solidFill>
                  <a:schemeClr val="tx1">
                    <a:lumMod val="95000"/>
                    <a:lumOff val="5000"/>
                  </a:schemeClr>
                </a:solidFill>
                <a:latin typeface="LMRoman10-Regular"/>
              </a:rPr>
              <a:t>Beispiele für praktische </a:t>
            </a:r>
            <a:r>
              <a:rPr lang="de-DE" sz="1800" b="1" i="0" u="none" strike="noStrike" baseline="0" dirty="0" err="1">
                <a:solidFill>
                  <a:schemeClr val="tx1">
                    <a:lumMod val="95000"/>
                    <a:lumOff val="5000"/>
                  </a:schemeClr>
                </a:solidFill>
                <a:latin typeface="LMRoman10-Regular"/>
              </a:rPr>
              <a:t>Sidechain</a:t>
            </a:r>
            <a:r>
              <a:rPr lang="de-DE" sz="1800" b="1" i="0" u="none" strike="noStrike" baseline="0" dirty="0">
                <a:solidFill>
                  <a:schemeClr val="tx1">
                    <a:lumMod val="95000"/>
                    <a:lumOff val="5000"/>
                  </a:schemeClr>
                </a:solidFill>
                <a:latin typeface="LMRoman10-Regular"/>
              </a:rPr>
              <a:t>-Anwendungen :</a:t>
            </a:r>
            <a:endParaRPr lang="de-DE" sz="1800" b="1" dirty="0">
              <a:solidFill>
                <a:schemeClr val="tx1">
                  <a:lumMod val="95000"/>
                  <a:lumOff val="5000"/>
                </a:schemeClr>
              </a:solidFill>
              <a:latin typeface="LMSans10-Bold"/>
            </a:endParaRPr>
          </a:p>
          <a:p>
            <a:pPr algn="l"/>
            <a:r>
              <a:rPr lang="de-DE" sz="1800" b="0" i="0" u="none" strike="noStrike" baseline="0" dirty="0">
                <a:solidFill>
                  <a:schemeClr val="tx1"/>
                </a:solidFill>
                <a:latin typeface="LMSans10-Bold"/>
              </a:rPr>
              <a:t> . Liquid Network und </a:t>
            </a:r>
          </a:p>
          <a:p>
            <a:pPr algn="l"/>
            <a:r>
              <a:rPr lang="de-DE" sz="1800" dirty="0">
                <a:solidFill>
                  <a:schemeClr val="tx1"/>
                </a:solidFill>
                <a:latin typeface="LMSans10-Bold"/>
              </a:rPr>
              <a:t> . </a:t>
            </a:r>
            <a:r>
              <a:rPr lang="de-DE" sz="1800" b="0" i="0" u="none" strike="noStrike" baseline="0" dirty="0">
                <a:solidFill>
                  <a:schemeClr val="tx1"/>
                </a:solidFill>
                <a:latin typeface="LMSans10-Bold"/>
              </a:rPr>
              <a:t>Root-Stock (RSK).</a:t>
            </a:r>
          </a:p>
          <a:p>
            <a:pPr algn="l">
              <a:buFont typeface="Arial" panose="020B0604020202020204" pitchFamily="34" charset="0"/>
              <a:buChar char="•"/>
            </a:pPr>
            <a:endParaRPr lang="de-DE" sz="1800" b="0" i="0" dirty="0">
              <a:solidFill>
                <a:schemeClr val="tx1"/>
              </a:solidFill>
              <a:effectLst/>
              <a:latin typeface="LMSans10-Bold"/>
            </a:endParaRPr>
          </a:p>
          <a:p>
            <a:pPr algn="l"/>
            <a:endParaRPr lang="en-US" sz="1800" dirty="0">
              <a:solidFill>
                <a:schemeClr val="tx1"/>
              </a:solidFill>
              <a:latin typeface="LMSans10-Bold"/>
            </a:endParaRPr>
          </a:p>
        </p:txBody>
      </p:sp>
      <p:sp>
        <p:nvSpPr>
          <p:cNvPr id="4" name="Datumsplatzhalter 3">
            <a:extLst>
              <a:ext uri="{FF2B5EF4-FFF2-40B4-BE49-F238E27FC236}">
                <a16:creationId xmlns:a16="http://schemas.microsoft.com/office/drawing/2014/main" id="{2FD054E9-661F-D78D-C26A-C945F6FB79BC}"/>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7E7E2432-21CF-10ED-2D6D-153A5ECEA9C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A4B2FD7-21BF-26AA-7240-EBBCFE749DB1}"/>
              </a:ext>
            </a:extLst>
          </p:cNvPr>
          <p:cNvSpPr>
            <a:spLocks noGrp="1"/>
          </p:cNvSpPr>
          <p:nvPr>
            <p:ph type="sldNum" sz="quarter" idx="12"/>
          </p:nvPr>
        </p:nvSpPr>
        <p:spPr/>
        <p:txBody>
          <a:bodyPr/>
          <a:lstStyle/>
          <a:p>
            <a:fld id="{BE381E1F-63FE-4BE5-8EBC-814100BF0F2D}" type="slidenum">
              <a:rPr lang="en-US" smtClean="0"/>
              <a:t>22</a:t>
            </a:fld>
            <a:endParaRPr lang="en-US" dirty="0"/>
          </a:p>
        </p:txBody>
      </p:sp>
      <p:sp>
        <p:nvSpPr>
          <p:cNvPr id="8" name="Titel 1">
            <a:extLst>
              <a:ext uri="{FF2B5EF4-FFF2-40B4-BE49-F238E27FC236}">
                <a16:creationId xmlns:a16="http://schemas.microsoft.com/office/drawing/2014/main" id="{BA6622D7-20BC-990E-F0D7-43C5328F5253}"/>
              </a:ext>
            </a:extLst>
          </p:cNvPr>
          <p:cNvSpPr txBox="1">
            <a:spLocks/>
          </p:cNvSpPr>
          <p:nvPr/>
        </p:nvSpPr>
        <p:spPr>
          <a:xfrm>
            <a:off x="838200" y="853379"/>
            <a:ext cx="3776364" cy="6246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00B5AD"/>
                </a:solidFill>
                <a:latin typeface="LMSans10-Bold"/>
              </a:rPr>
              <a:t>Sidechain </a:t>
            </a:r>
            <a:r>
              <a:rPr lang="en-US" sz="3200" b="1" dirty="0" err="1">
                <a:solidFill>
                  <a:srgbClr val="00B5AD"/>
                </a:solidFill>
                <a:latin typeface="LMSans10-Bold"/>
              </a:rPr>
              <a:t>bei</a:t>
            </a:r>
            <a:r>
              <a:rPr lang="en-US" sz="3200" b="1" dirty="0">
                <a:solidFill>
                  <a:srgbClr val="00B5AD"/>
                </a:solidFill>
                <a:latin typeface="LMSans10-Bold"/>
              </a:rPr>
              <a:t> Bitcoin</a:t>
            </a:r>
            <a:endParaRPr lang="en-US" sz="3200" dirty="0">
              <a:solidFill>
                <a:srgbClr val="00B5AD"/>
              </a:solidFill>
            </a:endParaRPr>
          </a:p>
        </p:txBody>
      </p:sp>
      <p:sp>
        <p:nvSpPr>
          <p:cNvPr id="2" name="Titel 1">
            <a:extLst>
              <a:ext uri="{FF2B5EF4-FFF2-40B4-BE49-F238E27FC236}">
                <a16:creationId xmlns:a16="http://schemas.microsoft.com/office/drawing/2014/main" id="{02365287-D803-62E0-BD4D-EB69957D9B70}"/>
              </a:ext>
            </a:extLst>
          </p:cNvPr>
          <p:cNvSpPr txBox="1">
            <a:spLocks/>
          </p:cNvSpPr>
          <p:nvPr/>
        </p:nvSpPr>
        <p:spPr>
          <a:xfrm>
            <a:off x="9790474" y="2807839"/>
            <a:ext cx="2178207" cy="6211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i="0" u="none" strike="noStrike" baseline="0" dirty="0">
                <a:solidFill>
                  <a:schemeClr val="bg1"/>
                </a:solidFill>
                <a:latin typeface="LMSans10-Bold"/>
              </a:rPr>
              <a:t>Sidechains</a:t>
            </a:r>
            <a:endParaRPr lang="en-US" sz="3200" dirty="0">
              <a:solidFill>
                <a:schemeClr val="bg1"/>
              </a:solidFill>
            </a:endParaRPr>
          </a:p>
        </p:txBody>
      </p:sp>
      <p:sp>
        <p:nvSpPr>
          <p:cNvPr id="7" name="Textplatzhalter 2">
            <a:extLst>
              <a:ext uri="{FF2B5EF4-FFF2-40B4-BE49-F238E27FC236}">
                <a16:creationId xmlns:a16="http://schemas.microsoft.com/office/drawing/2014/main" id="{D622DEF1-B1DA-B3F9-91A5-4EF02BDC0B88}"/>
              </a:ext>
            </a:extLst>
          </p:cNvPr>
          <p:cNvSpPr txBox="1">
            <a:spLocks/>
          </p:cNvSpPr>
          <p:nvPr/>
        </p:nvSpPr>
        <p:spPr>
          <a:xfrm>
            <a:off x="838199" y="3759244"/>
            <a:ext cx="8486869" cy="179770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de-DE" sz="1800" dirty="0">
              <a:solidFill>
                <a:schemeClr val="tx1"/>
              </a:solidFill>
              <a:latin typeface="LMSans10-Bold"/>
            </a:endParaRPr>
          </a:p>
          <a:p>
            <a:pPr>
              <a:buFont typeface="Arial" panose="020B0604020202020204" pitchFamily="34" charset="0"/>
              <a:buChar char="•"/>
            </a:pPr>
            <a:r>
              <a:rPr lang="de-DE" sz="1800" dirty="0">
                <a:solidFill>
                  <a:schemeClr val="tx1"/>
                </a:solidFill>
                <a:latin typeface="LMSans10-Bold"/>
              </a:rPr>
              <a:t> </a:t>
            </a:r>
            <a:r>
              <a:rPr lang="de-DE" sz="1800" b="1" dirty="0">
                <a:solidFill>
                  <a:schemeClr val="tx1"/>
                </a:solidFill>
                <a:latin typeface="LMSans10-Bold"/>
              </a:rPr>
              <a:t>Die </a:t>
            </a:r>
            <a:r>
              <a:rPr lang="de-DE" sz="1800" b="1" dirty="0" err="1">
                <a:solidFill>
                  <a:schemeClr val="tx1"/>
                </a:solidFill>
                <a:latin typeface="LMSans10-Bold"/>
              </a:rPr>
              <a:t>Sidechains</a:t>
            </a:r>
            <a:r>
              <a:rPr lang="de-DE" sz="1800" b="1" dirty="0">
                <a:solidFill>
                  <a:schemeClr val="tx1"/>
                </a:solidFill>
                <a:latin typeface="LMSans10-Bold"/>
              </a:rPr>
              <a:t> </a:t>
            </a:r>
            <a:r>
              <a:rPr lang="de-DE" sz="1800" dirty="0">
                <a:solidFill>
                  <a:schemeClr val="tx1"/>
                </a:solidFill>
                <a:latin typeface="LMSans10-Bold"/>
              </a:rPr>
              <a:t>der Blockchain werden durch </a:t>
            </a:r>
            <a:r>
              <a:rPr lang="de-DE" sz="1800" b="1" dirty="0" err="1">
                <a:solidFill>
                  <a:srgbClr val="00B5AD"/>
                </a:solidFill>
                <a:latin typeface="LMSans10-Bold"/>
              </a:rPr>
              <a:t>PoW</a:t>
            </a:r>
            <a:r>
              <a:rPr lang="de-DE" sz="1800" dirty="0">
                <a:solidFill>
                  <a:schemeClr val="tx1"/>
                </a:solidFill>
                <a:latin typeface="LMSans10-Bold"/>
              </a:rPr>
              <a:t> verifiziert.</a:t>
            </a:r>
          </a:p>
          <a:p>
            <a:pPr>
              <a:buFont typeface="Arial" panose="020B0604020202020204" pitchFamily="34" charset="0"/>
              <a:buChar char="•"/>
            </a:pPr>
            <a:r>
              <a:rPr lang="de-DE" sz="1800" dirty="0">
                <a:solidFill>
                  <a:schemeClr val="tx1"/>
                </a:solidFill>
                <a:latin typeface="LMSans10-Bold"/>
              </a:rPr>
              <a:t> </a:t>
            </a:r>
            <a:r>
              <a:rPr lang="de-DE" sz="1800" b="1" dirty="0">
                <a:solidFill>
                  <a:srgbClr val="00B5AD"/>
                </a:solidFill>
                <a:latin typeface="LMSans10-Bold"/>
              </a:rPr>
              <a:t>Die Schwierigkeit der </a:t>
            </a:r>
            <a:r>
              <a:rPr lang="de-DE" sz="1800" b="1" dirty="0" err="1">
                <a:solidFill>
                  <a:srgbClr val="00B5AD"/>
                </a:solidFill>
                <a:latin typeface="LMSans10-Bold"/>
              </a:rPr>
              <a:t>PoW</a:t>
            </a:r>
            <a:r>
              <a:rPr lang="de-DE" sz="1800" b="1" dirty="0">
                <a:solidFill>
                  <a:srgbClr val="00B5AD"/>
                </a:solidFill>
                <a:latin typeface="LMSans10-Bold"/>
              </a:rPr>
              <a:t> </a:t>
            </a:r>
            <a:r>
              <a:rPr lang="de-DE" sz="1800" dirty="0">
                <a:solidFill>
                  <a:schemeClr val="tx1"/>
                </a:solidFill>
                <a:latin typeface="LMSans10-Bold"/>
              </a:rPr>
              <a:t>für </a:t>
            </a:r>
            <a:r>
              <a:rPr lang="de-DE" sz="1800" dirty="0" err="1">
                <a:solidFill>
                  <a:schemeClr val="tx1"/>
                </a:solidFill>
                <a:latin typeface="LMSans10-Bold"/>
              </a:rPr>
              <a:t>Sidechains</a:t>
            </a:r>
            <a:r>
              <a:rPr lang="de-DE" sz="1800" dirty="0">
                <a:solidFill>
                  <a:schemeClr val="tx1"/>
                </a:solidFill>
                <a:latin typeface="LMSans10-Bold"/>
              </a:rPr>
              <a:t> und </a:t>
            </a:r>
            <a:r>
              <a:rPr lang="de-DE" sz="1800" dirty="0" err="1">
                <a:solidFill>
                  <a:schemeClr val="tx1"/>
                </a:solidFill>
                <a:latin typeface="LMSans10-Bold"/>
              </a:rPr>
              <a:t>Mainchains</a:t>
            </a:r>
            <a:r>
              <a:rPr lang="de-DE" sz="1800" dirty="0">
                <a:solidFill>
                  <a:schemeClr val="tx1"/>
                </a:solidFill>
                <a:latin typeface="LMSans10-Bold"/>
              </a:rPr>
              <a:t> kann unterschiedlich oder gleich sein, je nach den spezifischen Anforderungen und Einschränkungen der </a:t>
            </a:r>
            <a:r>
              <a:rPr lang="de-DE" sz="1800" dirty="0" err="1">
                <a:solidFill>
                  <a:schemeClr val="tx1"/>
                </a:solidFill>
                <a:latin typeface="LMSans10-Bold"/>
              </a:rPr>
              <a:t>Sidechains</a:t>
            </a:r>
            <a:r>
              <a:rPr lang="de-DE" sz="1800" dirty="0">
                <a:solidFill>
                  <a:schemeClr val="tx1"/>
                </a:solidFill>
                <a:latin typeface="LMSans10-Bold"/>
              </a:rPr>
              <a:t>.</a:t>
            </a:r>
          </a:p>
          <a:p>
            <a:endParaRPr lang="en-US" sz="1800" dirty="0">
              <a:solidFill>
                <a:schemeClr val="tx1"/>
              </a:solidFill>
              <a:latin typeface="LMSans10-Bold"/>
            </a:endParaRPr>
          </a:p>
        </p:txBody>
      </p:sp>
    </p:spTree>
    <p:extLst>
      <p:ext uri="{BB962C8B-B14F-4D97-AF65-F5344CB8AC3E}">
        <p14:creationId xmlns:p14="http://schemas.microsoft.com/office/powerpoint/2010/main" val="3702501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E8C20-8978-4592-518A-4657794D1378}"/>
              </a:ext>
            </a:extLst>
          </p:cNvPr>
          <p:cNvSpPr>
            <a:spLocks noGrp="1"/>
          </p:cNvSpPr>
          <p:nvPr>
            <p:ph type="title"/>
          </p:nvPr>
        </p:nvSpPr>
        <p:spPr>
          <a:xfrm>
            <a:off x="831850" y="759297"/>
            <a:ext cx="8197850" cy="624688"/>
          </a:xfrm>
        </p:spPr>
        <p:txBody>
          <a:bodyPr>
            <a:noAutofit/>
          </a:bodyPr>
          <a:lstStyle/>
          <a:p>
            <a:pPr algn="l"/>
            <a:r>
              <a:rPr lang="de-DE" sz="3200" b="1" i="0" u="none" strike="noStrike" baseline="0" dirty="0">
                <a:solidFill>
                  <a:srgbClr val="00B5AD"/>
                </a:solidFill>
                <a:latin typeface="LMSans10-Bold"/>
              </a:rPr>
              <a:t>Sybil-Angriff</a:t>
            </a:r>
            <a:endParaRPr lang="en-US" sz="3200" dirty="0">
              <a:solidFill>
                <a:srgbClr val="00B5AD"/>
              </a:solidFill>
            </a:endParaRPr>
          </a:p>
        </p:txBody>
      </p:sp>
      <p:sp>
        <p:nvSpPr>
          <p:cNvPr id="3" name="Textplatzhalter 2">
            <a:extLst>
              <a:ext uri="{FF2B5EF4-FFF2-40B4-BE49-F238E27FC236}">
                <a16:creationId xmlns:a16="http://schemas.microsoft.com/office/drawing/2014/main" id="{929A8535-14A3-2E63-C0CB-44BF578F691D}"/>
              </a:ext>
            </a:extLst>
          </p:cNvPr>
          <p:cNvSpPr>
            <a:spLocks noGrp="1"/>
          </p:cNvSpPr>
          <p:nvPr>
            <p:ph type="body" idx="1"/>
          </p:nvPr>
        </p:nvSpPr>
        <p:spPr>
          <a:xfrm>
            <a:off x="831850" y="2603240"/>
            <a:ext cx="8074025" cy="1195057"/>
          </a:xfrm>
        </p:spPr>
        <p:txBody>
          <a:bodyPr>
            <a:normAutofit/>
          </a:bodyPr>
          <a:lstStyle/>
          <a:p>
            <a:pPr algn="l"/>
            <a:r>
              <a:rPr lang="de-DE" sz="1800" b="1" i="0" u="none" strike="noStrike" baseline="0" dirty="0">
                <a:solidFill>
                  <a:schemeClr val="tx1"/>
                </a:solidFill>
                <a:latin typeface="LMSans10-Bold"/>
              </a:rPr>
              <a:t>Ein Sybil-Angriff </a:t>
            </a:r>
            <a:r>
              <a:rPr lang="de-DE" sz="1800" b="0" i="0" u="none" strike="noStrike" baseline="0" dirty="0">
                <a:solidFill>
                  <a:schemeClr val="tx1"/>
                </a:solidFill>
                <a:latin typeface="LMSans10-Bold"/>
              </a:rPr>
              <a:t>ist ein Angriff, bei dem viele Knoten in einem Netzwerk im Besitz derselben Partei sind und versuchen, </a:t>
            </a:r>
            <a:r>
              <a:rPr lang="de-DE" sz="1800" b="0" i="0" u="none" strike="noStrike" baseline="0" dirty="0">
                <a:solidFill>
                  <a:srgbClr val="00B5AD"/>
                </a:solidFill>
                <a:latin typeface="LMSans10-Bold"/>
              </a:rPr>
              <a:t>die Netzwerkaktivität zu stören</a:t>
            </a:r>
            <a:r>
              <a:rPr lang="de-DE" sz="1800" b="0" i="0" u="none" strike="noStrike" baseline="0" dirty="0">
                <a:solidFill>
                  <a:schemeClr val="tx1"/>
                </a:solidFill>
                <a:latin typeface="LMSans10-Bold"/>
              </a:rPr>
              <a:t>, indem sie das Netzwerk mit fehlerhaften Transaktionen überfluten oder die Weiterleitung gültiger Transaktionen manipulieren. </a:t>
            </a:r>
            <a:endParaRPr lang="en-US" dirty="0">
              <a:solidFill>
                <a:schemeClr val="tx1"/>
              </a:solidFill>
              <a:latin typeface="LMSans10-Bold"/>
            </a:endParaRPr>
          </a:p>
        </p:txBody>
      </p:sp>
      <p:sp>
        <p:nvSpPr>
          <p:cNvPr id="4" name="Datumsplatzhalter 3">
            <a:extLst>
              <a:ext uri="{FF2B5EF4-FFF2-40B4-BE49-F238E27FC236}">
                <a16:creationId xmlns:a16="http://schemas.microsoft.com/office/drawing/2014/main" id="{2FD054E9-661F-D78D-C26A-C945F6FB79BC}"/>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7E7E2432-21CF-10ED-2D6D-153A5ECEA9C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A4B2FD7-21BF-26AA-7240-EBBCFE749DB1}"/>
              </a:ext>
            </a:extLst>
          </p:cNvPr>
          <p:cNvSpPr>
            <a:spLocks noGrp="1"/>
          </p:cNvSpPr>
          <p:nvPr>
            <p:ph type="sldNum" sz="quarter" idx="12"/>
          </p:nvPr>
        </p:nvSpPr>
        <p:spPr/>
        <p:txBody>
          <a:bodyPr/>
          <a:lstStyle/>
          <a:p>
            <a:fld id="{BE381E1F-63FE-4BE5-8EBC-814100BF0F2D}" type="slidenum">
              <a:rPr lang="en-US" smtClean="0"/>
              <a:t>23</a:t>
            </a:fld>
            <a:endParaRPr lang="en-US" dirty="0"/>
          </a:p>
        </p:txBody>
      </p:sp>
      <p:sp>
        <p:nvSpPr>
          <p:cNvPr id="8" name="Titel 1">
            <a:extLst>
              <a:ext uri="{FF2B5EF4-FFF2-40B4-BE49-F238E27FC236}">
                <a16:creationId xmlns:a16="http://schemas.microsoft.com/office/drawing/2014/main" id="{0583BA14-3448-4AFA-058F-E2FE392FA478}"/>
              </a:ext>
            </a:extLst>
          </p:cNvPr>
          <p:cNvSpPr txBox="1">
            <a:spLocks/>
          </p:cNvSpPr>
          <p:nvPr/>
        </p:nvSpPr>
        <p:spPr>
          <a:xfrm>
            <a:off x="9489022" y="2192558"/>
            <a:ext cx="2567506" cy="23969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i="0" u="none" strike="noStrike" baseline="0" dirty="0" err="1">
                <a:solidFill>
                  <a:schemeClr val="bg1"/>
                </a:solidFill>
                <a:latin typeface="LMSans10-Bold"/>
              </a:rPr>
              <a:t>Angriffszenarien</a:t>
            </a:r>
            <a:r>
              <a:rPr lang="en-US" sz="3200" b="1" i="0" u="none" strike="noStrike" baseline="0" dirty="0">
                <a:solidFill>
                  <a:schemeClr val="bg1"/>
                </a:solidFill>
                <a:latin typeface="LMSans10-Bold"/>
              </a:rPr>
              <a:t> in der</a:t>
            </a:r>
          </a:p>
          <a:p>
            <a:pPr algn="l"/>
            <a:r>
              <a:rPr lang="en-US" sz="3200" b="1" i="0" u="none" strike="noStrike" baseline="0" dirty="0">
                <a:solidFill>
                  <a:schemeClr val="bg1"/>
                </a:solidFill>
                <a:latin typeface="LMSans10-Bold"/>
              </a:rPr>
              <a:t>Blockchain-</a:t>
            </a:r>
            <a:r>
              <a:rPr lang="en-US" sz="3200" b="1" i="0" u="none" strike="noStrike" baseline="0" dirty="0" err="1">
                <a:solidFill>
                  <a:schemeClr val="bg1"/>
                </a:solidFill>
                <a:latin typeface="LMSans10-Bold"/>
              </a:rPr>
              <a:t>Technologie</a:t>
            </a:r>
            <a:r>
              <a:rPr lang="en-US" sz="3200" b="1" i="0" u="none" strike="noStrike" baseline="0" dirty="0">
                <a:solidFill>
                  <a:schemeClr val="bg1"/>
                </a:solidFill>
                <a:latin typeface="LMSans10-Bold"/>
              </a:rPr>
              <a:t>	</a:t>
            </a:r>
            <a:endParaRPr lang="en-US" sz="3200" dirty="0">
              <a:solidFill>
                <a:schemeClr val="bg1"/>
              </a:solidFill>
            </a:endParaRPr>
          </a:p>
        </p:txBody>
      </p:sp>
    </p:spTree>
    <p:extLst>
      <p:ext uri="{BB962C8B-B14F-4D97-AF65-F5344CB8AC3E}">
        <p14:creationId xmlns:p14="http://schemas.microsoft.com/office/powerpoint/2010/main" val="3635972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E8C20-8978-4592-518A-4657794D1378}"/>
              </a:ext>
            </a:extLst>
          </p:cNvPr>
          <p:cNvSpPr>
            <a:spLocks noGrp="1"/>
          </p:cNvSpPr>
          <p:nvPr>
            <p:ph type="title"/>
          </p:nvPr>
        </p:nvSpPr>
        <p:spPr>
          <a:xfrm>
            <a:off x="831850" y="876992"/>
            <a:ext cx="8197850" cy="624688"/>
          </a:xfrm>
        </p:spPr>
        <p:txBody>
          <a:bodyPr>
            <a:noAutofit/>
          </a:bodyPr>
          <a:lstStyle/>
          <a:p>
            <a:pPr algn="l"/>
            <a:r>
              <a:rPr lang="de-DE" sz="3200" b="1" i="0" u="none" strike="noStrike" baseline="0" dirty="0">
                <a:solidFill>
                  <a:srgbClr val="00B5AD"/>
                </a:solidFill>
                <a:latin typeface="LMSans10-Bold"/>
              </a:rPr>
              <a:t>51% Angriff</a:t>
            </a:r>
            <a:endParaRPr lang="en-US" sz="3200" dirty="0">
              <a:solidFill>
                <a:srgbClr val="00B5AD"/>
              </a:solidFill>
            </a:endParaRPr>
          </a:p>
        </p:txBody>
      </p:sp>
      <p:sp>
        <p:nvSpPr>
          <p:cNvPr id="3" name="Textplatzhalter 2">
            <a:extLst>
              <a:ext uri="{FF2B5EF4-FFF2-40B4-BE49-F238E27FC236}">
                <a16:creationId xmlns:a16="http://schemas.microsoft.com/office/drawing/2014/main" id="{929A8535-14A3-2E63-C0CB-44BF578F691D}"/>
              </a:ext>
            </a:extLst>
          </p:cNvPr>
          <p:cNvSpPr>
            <a:spLocks noGrp="1"/>
          </p:cNvSpPr>
          <p:nvPr>
            <p:ph type="body" idx="1"/>
          </p:nvPr>
        </p:nvSpPr>
        <p:spPr>
          <a:xfrm>
            <a:off x="831850" y="2716041"/>
            <a:ext cx="7016750" cy="1702050"/>
          </a:xfrm>
        </p:spPr>
        <p:txBody>
          <a:bodyPr>
            <a:normAutofit/>
          </a:bodyPr>
          <a:lstStyle/>
          <a:p>
            <a:pPr algn="l"/>
            <a:r>
              <a:rPr lang="de-DE" sz="1800" b="1" i="0" u="none" strike="noStrike" baseline="0" dirty="0">
                <a:solidFill>
                  <a:schemeClr val="tx1"/>
                </a:solidFill>
                <a:latin typeface="LMRoman10-Regular"/>
              </a:rPr>
              <a:t>Ein 51%-Angriff </a:t>
            </a:r>
            <a:r>
              <a:rPr lang="de-DE" sz="1800" b="0" i="0" u="none" strike="noStrike" baseline="0" dirty="0">
                <a:solidFill>
                  <a:schemeClr val="tx1"/>
                </a:solidFill>
                <a:latin typeface="LMRoman10-Regular"/>
              </a:rPr>
              <a:t>stellt eine Methode des Angriffs auf Netzwerke dar, die auf Proof-</a:t>
            </a:r>
            <a:r>
              <a:rPr lang="de-DE" sz="1800" b="0" i="0" u="none" strike="noStrike" baseline="0" dirty="0" err="1">
                <a:solidFill>
                  <a:schemeClr val="tx1"/>
                </a:solidFill>
                <a:latin typeface="LMRoman10-Regular"/>
              </a:rPr>
              <a:t>of</a:t>
            </a:r>
            <a:r>
              <a:rPr lang="de-DE" sz="1800" b="0" i="0" u="none" strike="noStrike" baseline="0" dirty="0">
                <a:solidFill>
                  <a:schemeClr val="tx1"/>
                </a:solidFill>
                <a:latin typeface="LMRoman10-Regular"/>
              </a:rPr>
              <a:t>-Work basieren. Die Angreifer versuchen, </a:t>
            </a:r>
            <a:r>
              <a:rPr lang="de-DE" sz="1800" b="0" i="0" u="none" strike="noStrike" baseline="0" dirty="0">
                <a:solidFill>
                  <a:srgbClr val="00B5AD"/>
                </a:solidFill>
                <a:latin typeface="LMRoman10-Regular"/>
              </a:rPr>
              <a:t>mindestens 51% der Haschraten des Netzwerks  zu erlangen. </a:t>
            </a:r>
            <a:r>
              <a:rPr lang="de-DE" sz="1800" b="0" i="0" u="none" strike="noStrike" baseline="0" dirty="0">
                <a:solidFill>
                  <a:schemeClr val="tx1"/>
                </a:solidFill>
                <a:latin typeface="LMRoman10-Regular"/>
              </a:rPr>
              <a:t>Durch die Mehrheit der Netzwerk-Haschraten wäre der Angreifer in der Lage, potenziell doppelte Ausgaben zu tätigen oder Transaktionen rückgängig zu machen.</a:t>
            </a:r>
            <a:endParaRPr lang="en-US" dirty="0">
              <a:solidFill>
                <a:schemeClr val="tx1"/>
              </a:solidFill>
            </a:endParaRPr>
          </a:p>
        </p:txBody>
      </p:sp>
      <p:sp>
        <p:nvSpPr>
          <p:cNvPr id="4" name="Datumsplatzhalter 3">
            <a:extLst>
              <a:ext uri="{FF2B5EF4-FFF2-40B4-BE49-F238E27FC236}">
                <a16:creationId xmlns:a16="http://schemas.microsoft.com/office/drawing/2014/main" id="{2FD054E9-661F-D78D-C26A-C945F6FB79BC}"/>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7E7E2432-21CF-10ED-2D6D-153A5ECEA9C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A4B2FD7-21BF-26AA-7240-EBBCFE749DB1}"/>
              </a:ext>
            </a:extLst>
          </p:cNvPr>
          <p:cNvSpPr>
            <a:spLocks noGrp="1"/>
          </p:cNvSpPr>
          <p:nvPr>
            <p:ph type="sldNum" sz="quarter" idx="12"/>
          </p:nvPr>
        </p:nvSpPr>
        <p:spPr/>
        <p:txBody>
          <a:bodyPr/>
          <a:lstStyle/>
          <a:p>
            <a:fld id="{BE381E1F-63FE-4BE5-8EBC-814100BF0F2D}" type="slidenum">
              <a:rPr lang="en-US" smtClean="0"/>
              <a:t>24</a:t>
            </a:fld>
            <a:endParaRPr lang="en-US" dirty="0"/>
          </a:p>
        </p:txBody>
      </p:sp>
      <p:sp>
        <p:nvSpPr>
          <p:cNvPr id="8" name="Titel 1">
            <a:extLst>
              <a:ext uri="{FF2B5EF4-FFF2-40B4-BE49-F238E27FC236}">
                <a16:creationId xmlns:a16="http://schemas.microsoft.com/office/drawing/2014/main" id="{0583BA14-3448-4AFA-058F-E2FE392FA478}"/>
              </a:ext>
            </a:extLst>
          </p:cNvPr>
          <p:cNvSpPr txBox="1">
            <a:spLocks/>
          </p:cNvSpPr>
          <p:nvPr/>
        </p:nvSpPr>
        <p:spPr>
          <a:xfrm>
            <a:off x="9489022" y="2192558"/>
            <a:ext cx="2567506" cy="23969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i="0" u="none" strike="noStrike" baseline="0" dirty="0" err="1">
                <a:solidFill>
                  <a:schemeClr val="bg1"/>
                </a:solidFill>
                <a:latin typeface="LMSans10-Bold"/>
              </a:rPr>
              <a:t>Angriffszenarien</a:t>
            </a:r>
            <a:r>
              <a:rPr lang="en-US" sz="3200" b="1" i="0" u="none" strike="noStrike" baseline="0" dirty="0">
                <a:solidFill>
                  <a:schemeClr val="bg1"/>
                </a:solidFill>
                <a:latin typeface="LMSans10-Bold"/>
              </a:rPr>
              <a:t> in der</a:t>
            </a:r>
          </a:p>
          <a:p>
            <a:pPr algn="l"/>
            <a:r>
              <a:rPr lang="en-US" sz="3200" b="1" i="0" u="none" strike="noStrike" baseline="0" dirty="0">
                <a:solidFill>
                  <a:schemeClr val="bg1"/>
                </a:solidFill>
                <a:latin typeface="LMSans10-Bold"/>
              </a:rPr>
              <a:t>Blockchain-</a:t>
            </a:r>
            <a:r>
              <a:rPr lang="en-US" sz="3200" b="1" i="0" u="none" strike="noStrike" baseline="0" dirty="0" err="1">
                <a:solidFill>
                  <a:schemeClr val="bg1"/>
                </a:solidFill>
                <a:latin typeface="LMSans10-Bold"/>
              </a:rPr>
              <a:t>Technologie</a:t>
            </a:r>
            <a:r>
              <a:rPr lang="en-US" sz="3200" b="1" i="0" u="none" strike="noStrike" baseline="0" dirty="0">
                <a:solidFill>
                  <a:schemeClr val="bg1"/>
                </a:solidFill>
                <a:latin typeface="LMSans10-Bold"/>
              </a:rPr>
              <a:t>	</a:t>
            </a:r>
            <a:endParaRPr lang="en-US" sz="3200" dirty="0">
              <a:solidFill>
                <a:schemeClr val="bg1"/>
              </a:solidFill>
            </a:endParaRPr>
          </a:p>
        </p:txBody>
      </p:sp>
    </p:spTree>
    <p:extLst>
      <p:ext uri="{BB962C8B-B14F-4D97-AF65-F5344CB8AC3E}">
        <p14:creationId xmlns:p14="http://schemas.microsoft.com/office/powerpoint/2010/main" val="492658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E8C20-8978-4592-518A-4657794D1378}"/>
              </a:ext>
            </a:extLst>
          </p:cNvPr>
          <p:cNvSpPr>
            <a:spLocks noGrp="1"/>
          </p:cNvSpPr>
          <p:nvPr>
            <p:ph type="title"/>
          </p:nvPr>
        </p:nvSpPr>
        <p:spPr>
          <a:xfrm>
            <a:off x="838200" y="949419"/>
            <a:ext cx="8197850" cy="624688"/>
          </a:xfrm>
        </p:spPr>
        <p:txBody>
          <a:bodyPr>
            <a:noAutofit/>
          </a:bodyPr>
          <a:lstStyle/>
          <a:p>
            <a:pPr algn="l"/>
            <a:r>
              <a:rPr lang="de-DE" sz="3200" b="1" i="0" u="none" strike="noStrike" baseline="0" dirty="0">
                <a:solidFill>
                  <a:srgbClr val="00B5AD"/>
                </a:solidFill>
                <a:latin typeface="LMSans10-Bold"/>
              </a:rPr>
              <a:t>Doublespending</a:t>
            </a:r>
            <a:endParaRPr lang="en-US" sz="3200" dirty="0">
              <a:solidFill>
                <a:srgbClr val="00B5AD"/>
              </a:solidFill>
            </a:endParaRPr>
          </a:p>
        </p:txBody>
      </p:sp>
      <p:sp>
        <p:nvSpPr>
          <p:cNvPr id="3" name="Textplatzhalter 2">
            <a:extLst>
              <a:ext uri="{FF2B5EF4-FFF2-40B4-BE49-F238E27FC236}">
                <a16:creationId xmlns:a16="http://schemas.microsoft.com/office/drawing/2014/main" id="{929A8535-14A3-2E63-C0CB-44BF578F691D}"/>
              </a:ext>
            </a:extLst>
          </p:cNvPr>
          <p:cNvSpPr>
            <a:spLocks noGrp="1"/>
          </p:cNvSpPr>
          <p:nvPr>
            <p:ph type="body" idx="1"/>
          </p:nvPr>
        </p:nvSpPr>
        <p:spPr>
          <a:xfrm>
            <a:off x="838200" y="2678906"/>
            <a:ext cx="7016750" cy="1500187"/>
          </a:xfrm>
        </p:spPr>
        <p:txBody>
          <a:bodyPr>
            <a:normAutofit/>
          </a:bodyPr>
          <a:lstStyle/>
          <a:p>
            <a:pPr algn="l"/>
            <a:r>
              <a:rPr lang="de-DE" sz="1800" b="0" i="0" u="none" strike="noStrike" baseline="0" dirty="0">
                <a:solidFill>
                  <a:schemeClr val="tx1"/>
                </a:solidFill>
                <a:latin typeface="LMRoman10-Regular"/>
              </a:rPr>
              <a:t>Double Spending ist das Risiko, dass </a:t>
            </a:r>
            <a:r>
              <a:rPr lang="de-DE" sz="1800" b="0" i="0" u="none" strike="noStrike" baseline="0" dirty="0">
                <a:solidFill>
                  <a:srgbClr val="00B5AD"/>
                </a:solidFill>
                <a:latin typeface="LMRoman10-Regular"/>
              </a:rPr>
              <a:t>eine Kryptowährung mehrfach ausgegeben werden kann</a:t>
            </a:r>
            <a:r>
              <a:rPr lang="de-DE" sz="1800" b="0" i="0" u="none" strike="noStrike" baseline="0" dirty="0">
                <a:solidFill>
                  <a:schemeClr val="tx1"/>
                </a:solidFill>
                <a:latin typeface="LMRoman10-Regular"/>
              </a:rPr>
              <a:t>. Unter bestimmten Bedingungen in der Blockchain erlauben es, Blöcke zu ändern. So kann die Person, die die Änderung vornimmt, die ausgegebenen Münzen zurückfordern.</a:t>
            </a:r>
            <a:endParaRPr lang="en-US" dirty="0">
              <a:solidFill>
                <a:schemeClr val="tx1"/>
              </a:solidFill>
            </a:endParaRPr>
          </a:p>
        </p:txBody>
      </p:sp>
      <p:sp>
        <p:nvSpPr>
          <p:cNvPr id="4" name="Datumsplatzhalter 3">
            <a:extLst>
              <a:ext uri="{FF2B5EF4-FFF2-40B4-BE49-F238E27FC236}">
                <a16:creationId xmlns:a16="http://schemas.microsoft.com/office/drawing/2014/main" id="{2FD054E9-661F-D78D-C26A-C945F6FB79BC}"/>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7E7E2432-21CF-10ED-2D6D-153A5ECEA9C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A4B2FD7-21BF-26AA-7240-EBBCFE749DB1}"/>
              </a:ext>
            </a:extLst>
          </p:cNvPr>
          <p:cNvSpPr>
            <a:spLocks noGrp="1"/>
          </p:cNvSpPr>
          <p:nvPr>
            <p:ph type="sldNum" sz="quarter" idx="12"/>
          </p:nvPr>
        </p:nvSpPr>
        <p:spPr/>
        <p:txBody>
          <a:bodyPr/>
          <a:lstStyle/>
          <a:p>
            <a:fld id="{BE381E1F-63FE-4BE5-8EBC-814100BF0F2D}" type="slidenum">
              <a:rPr lang="en-US" smtClean="0"/>
              <a:t>25</a:t>
            </a:fld>
            <a:endParaRPr lang="en-US" dirty="0"/>
          </a:p>
        </p:txBody>
      </p:sp>
      <p:sp>
        <p:nvSpPr>
          <p:cNvPr id="8" name="Titel 1">
            <a:extLst>
              <a:ext uri="{FF2B5EF4-FFF2-40B4-BE49-F238E27FC236}">
                <a16:creationId xmlns:a16="http://schemas.microsoft.com/office/drawing/2014/main" id="{0583BA14-3448-4AFA-058F-E2FE392FA478}"/>
              </a:ext>
            </a:extLst>
          </p:cNvPr>
          <p:cNvSpPr txBox="1">
            <a:spLocks/>
          </p:cNvSpPr>
          <p:nvPr/>
        </p:nvSpPr>
        <p:spPr>
          <a:xfrm>
            <a:off x="9489022" y="2192558"/>
            <a:ext cx="2567506" cy="23969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i="0" u="none" strike="noStrike" baseline="0" dirty="0" err="1">
                <a:solidFill>
                  <a:schemeClr val="bg1"/>
                </a:solidFill>
                <a:latin typeface="LMSans10-Bold"/>
              </a:rPr>
              <a:t>Angriffszenarien</a:t>
            </a:r>
            <a:r>
              <a:rPr lang="en-US" sz="3200" b="1" i="0" u="none" strike="noStrike" baseline="0" dirty="0">
                <a:solidFill>
                  <a:schemeClr val="bg1"/>
                </a:solidFill>
                <a:latin typeface="LMSans10-Bold"/>
              </a:rPr>
              <a:t> in der</a:t>
            </a:r>
          </a:p>
          <a:p>
            <a:pPr algn="l"/>
            <a:r>
              <a:rPr lang="en-US" sz="3200" b="1" i="0" u="none" strike="noStrike" baseline="0" dirty="0">
                <a:solidFill>
                  <a:schemeClr val="bg1"/>
                </a:solidFill>
                <a:latin typeface="LMSans10-Bold"/>
              </a:rPr>
              <a:t>Blockchain-</a:t>
            </a:r>
            <a:r>
              <a:rPr lang="en-US" sz="3200" b="1" i="0" u="none" strike="noStrike" baseline="0" dirty="0" err="1">
                <a:solidFill>
                  <a:schemeClr val="bg1"/>
                </a:solidFill>
                <a:latin typeface="LMSans10-Bold"/>
              </a:rPr>
              <a:t>Technologie</a:t>
            </a:r>
            <a:r>
              <a:rPr lang="en-US" sz="3200" b="1" i="0" u="none" strike="noStrike" baseline="0" dirty="0">
                <a:solidFill>
                  <a:schemeClr val="bg1"/>
                </a:solidFill>
                <a:latin typeface="LMSans10-Bold"/>
              </a:rPr>
              <a:t>	</a:t>
            </a:r>
            <a:endParaRPr lang="en-US" sz="3200" dirty="0">
              <a:solidFill>
                <a:schemeClr val="bg1"/>
              </a:solidFill>
            </a:endParaRPr>
          </a:p>
        </p:txBody>
      </p:sp>
    </p:spTree>
    <p:extLst>
      <p:ext uri="{BB962C8B-B14F-4D97-AF65-F5344CB8AC3E}">
        <p14:creationId xmlns:p14="http://schemas.microsoft.com/office/powerpoint/2010/main" val="1715676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E8C20-8978-4592-518A-4657794D1378}"/>
              </a:ext>
            </a:extLst>
          </p:cNvPr>
          <p:cNvSpPr>
            <a:spLocks noGrp="1"/>
          </p:cNvSpPr>
          <p:nvPr>
            <p:ph type="title"/>
          </p:nvPr>
        </p:nvSpPr>
        <p:spPr>
          <a:xfrm>
            <a:off x="831850" y="768350"/>
            <a:ext cx="8197850" cy="624688"/>
          </a:xfrm>
        </p:spPr>
        <p:txBody>
          <a:bodyPr>
            <a:noAutofit/>
          </a:bodyPr>
          <a:lstStyle/>
          <a:p>
            <a:pPr algn="l"/>
            <a:r>
              <a:rPr lang="de-DE" sz="3200" b="1" i="0" u="none" strike="noStrike" baseline="0" dirty="0">
                <a:solidFill>
                  <a:srgbClr val="00B5AD"/>
                </a:solidFill>
                <a:latin typeface="LMSans10-Bold"/>
              </a:rPr>
              <a:t>Routing Angriff</a:t>
            </a:r>
            <a:endParaRPr lang="en-US" sz="3200" dirty="0">
              <a:solidFill>
                <a:srgbClr val="00B5AD"/>
              </a:solidFill>
            </a:endParaRPr>
          </a:p>
        </p:txBody>
      </p:sp>
      <p:sp>
        <p:nvSpPr>
          <p:cNvPr id="3" name="Textplatzhalter 2">
            <a:extLst>
              <a:ext uri="{FF2B5EF4-FFF2-40B4-BE49-F238E27FC236}">
                <a16:creationId xmlns:a16="http://schemas.microsoft.com/office/drawing/2014/main" id="{929A8535-14A3-2E63-C0CB-44BF578F691D}"/>
              </a:ext>
            </a:extLst>
          </p:cNvPr>
          <p:cNvSpPr>
            <a:spLocks noGrp="1"/>
          </p:cNvSpPr>
          <p:nvPr>
            <p:ph type="body" idx="1"/>
          </p:nvPr>
        </p:nvSpPr>
        <p:spPr>
          <a:xfrm>
            <a:off x="649287" y="2086964"/>
            <a:ext cx="8751888" cy="1783761"/>
          </a:xfrm>
        </p:spPr>
        <p:txBody>
          <a:bodyPr>
            <a:normAutofit lnSpcReduction="10000"/>
          </a:bodyPr>
          <a:lstStyle/>
          <a:p>
            <a:r>
              <a:rPr lang="de-DE" sz="1800" b="1" i="0" dirty="0">
                <a:solidFill>
                  <a:srgbClr val="374151"/>
                </a:solidFill>
                <a:effectLst/>
                <a:latin typeface="Söhne"/>
              </a:rPr>
              <a:t>Routing-Angriffe</a:t>
            </a:r>
            <a:r>
              <a:rPr lang="de-DE" sz="1800" b="0" i="0" dirty="0">
                <a:solidFill>
                  <a:srgbClr val="374151"/>
                </a:solidFill>
                <a:effectLst/>
                <a:latin typeface="Söhne"/>
              </a:rPr>
              <a:t> beziehen sich auf Angriffe auf </a:t>
            </a:r>
            <a:r>
              <a:rPr lang="de-DE" sz="1800" b="1" i="0" dirty="0" err="1">
                <a:solidFill>
                  <a:srgbClr val="374151"/>
                </a:solidFill>
                <a:effectLst/>
                <a:latin typeface="Söhne"/>
              </a:rPr>
              <a:t>Kryptowährungsnetzwerke</a:t>
            </a:r>
            <a:r>
              <a:rPr lang="de-DE" sz="1800" b="0" i="0" dirty="0">
                <a:solidFill>
                  <a:srgbClr val="374151"/>
                </a:solidFill>
                <a:effectLst/>
                <a:latin typeface="Söhne"/>
              </a:rPr>
              <a:t>, die durch die Kompromittierung oder Kooperation eines </a:t>
            </a:r>
            <a:r>
              <a:rPr lang="de-DE" sz="1800" b="1" i="0" dirty="0">
                <a:solidFill>
                  <a:srgbClr val="00B5AD"/>
                </a:solidFill>
                <a:effectLst/>
                <a:latin typeface="Söhne"/>
              </a:rPr>
              <a:t>Internetdienstanbieters (ISP) </a:t>
            </a:r>
            <a:r>
              <a:rPr lang="de-DE" sz="1800" b="0" i="0" dirty="0">
                <a:solidFill>
                  <a:srgbClr val="374151"/>
                </a:solidFill>
                <a:effectLst/>
                <a:latin typeface="Söhne"/>
              </a:rPr>
              <a:t>ermöglicht werden. Durch das Abfangen des Internetverkehrs zwischen autonomen Systemen kann ein Angreifer ein </a:t>
            </a:r>
            <a:r>
              <a:rPr lang="de-DE" sz="1800" b="0" i="0" dirty="0" err="1">
                <a:solidFill>
                  <a:srgbClr val="00B5AD"/>
                </a:solidFill>
                <a:effectLst/>
                <a:latin typeface="Söhne"/>
              </a:rPr>
              <a:t>Kryptowährungsnetzwerk</a:t>
            </a:r>
            <a:r>
              <a:rPr lang="de-DE" sz="1800" b="0" i="0" dirty="0">
                <a:solidFill>
                  <a:srgbClr val="374151"/>
                </a:solidFill>
                <a:effectLst/>
                <a:latin typeface="Söhne"/>
              </a:rPr>
              <a:t> </a:t>
            </a:r>
            <a:r>
              <a:rPr lang="de-DE" sz="1800" b="0" i="0" dirty="0">
                <a:solidFill>
                  <a:srgbClr val="00B5AD"/>
                </a:solidFill>
                <a:effectLst/>
                <a:latin typeface="Söhne"/>
              </a:rPr>
              <a:t>in zwei oder mehr getrennte Netzwerke aufteilen</a:t>
            </a:r>
            <a:r>
              <a:rPr lang="de-DE" sz="1800" b="0" i="0" dirty="0">
                <a:solidFill>
                  <a:srgbClr val="374151"/>
                </a:solidFill>
                <a:effectLst/>
                <a:latin typeface="Söhne"/>
              </a:rPr>
              <a:t>, was zu Angriffen mit doppelten Ausgaben führen kann. Diese Angriffe können durch Maßnahmen verhindert werden, die Münzen gegen dieses Verhalten immun machen können.</a:t>
            </a:r>
            <a:endParaRPr lang="en-US" sz="1800" dirty="0"/>
          </a:p>
        </p:txBody>
      </p:sp>
      <p:sp>
        <p:nvSpPr>
          <p:cNvPr id="4" name="Datumsplatzhalter 3">
            <a:extLst>
              <a:ext uri="{FF2B5EF4-FFF2-40B4-BE49-F238E27FC236}">
                <a16:creationId xmlns:a16="http://schemas.microsoft.com/office/drawing/2014/main" id="{2FD054E9-661F-D78D-C26A-C945F6FB79BC}"/>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7E7E2432-21CF-10ED-2D6D-153A5ECEA9C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A4B2FD7-21BF-26AA-7240-EBBCFE749DB1}"/>
              </a:ext>
            </a:extLst>
          </p:cNvPr>
          <p:cNvSpPr>
            <a:spLocks noGrp="1"/>
          </p:cNvSpPr>
          <p:nvPr>
            <p:ph type="sldNum" sz="quarter" idx="12"/>
          </p:nvPr>
        </p:nvSpPr>
        <p:spPr/>
        <p:txBody>
          <a:bodyPr/>
          <a:lstStyle/>
          <a:p>
            <a:fld id="{BE381E1F-63FE-4BE5-8EBC-814100BF0F2D}" type="slidenum">
              <a:rPr lang="en-US" smtClean="0"/>
              <a:t>26</a:t>
            </a:fld>
            <a:endParaRPr lang="en-US" dirty="0"/>
          </a:p>
        </p:txBody>
      </p:sp>
      <p:sp>
        <p:nvSpPr>
          <p:cNvPr id="8" name="Titel 1">
            <a:extLst>
              <a:ext uri="{FF2B5EF4-FFF2-40B4-BE49-F238E27FC236}">
                <a16:creationId xmlns:a16="http://schemas.microsoft.com/office/drawing/2014/main" id="{0583BA14-3448-4AFA-058F-E2FE392FA478}"/>
              </a:ext>
            </a:extLst>
          </p:cNvPr>
          <p:cNvSpPr txBox="1">
            <a:spLocks/>
          </p:cNvSpPr>
          <p:nvPr/>
        </p:nvSpPr>
        <p:spPr>
          <a:xfrm>
            <a:off x="9489022" y="2192558"/>
            <a:ext cx="2567506" cy="23969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i="0" u="none" strike="noStrike" baseline="0" dirty="0" err="1">
                <a:solidFill>
                  <a:schemeClr val="bg1"/>
                </a:solidFill>
                <a:latin typeface="LMSans10-Bold"/>
              </a:rPr>
              <a:t>Angriffszenarien</a:t>
            </a:r>
            <a:r>
              <a:rPr lang="en-US" sz="3200" b="1" i="0" u="none" strike="noStrike" baseline="0" dirty="0">
                <a:solidFill>
                  <a:schemeClr val="bg1"/>
                </a:solidFill>
                <a:latin typeface="LMSans10-Bold"/>
              </a:rPr>
              <a:t> in der</a:t>
            </a:r>
          </a:p>
          <a:p>
            <a:pPr algn="l"/>
            <a:r>
              <a:rPr lang="en-US" sz="3200" b="1" i="0" u="none" strike="noStrike" baseline="0" dirty="0">
                <a:solidFill>
                  <a:schemeClr val="bg1"/>
                </a:solidFill>
                <a:latin typeface="LMSans10-Bold"/>
              </a:rPr>
              <a:t>Blockchain-</a:t>
            </a:r>
            <a:r>
              <a:rPr lang="en-US" sz="3200" b="1" i="0" u="none" strike="noStrike" baseline="0" dirty="0" err="1">
                <a:solidFill>
                  <a:schemeClr val="bg1"/>
                </a:solidFill>
                <a:latin typeface="LMSans10-Bold"/>
              </a:rPr>
              <a:t>Technologie</a:t>
            </a:r>
            <a:r>
              <a:rPr lang="en-US" sz="3200" b="1" i="0" u="none" strike="noStrike" baseline="0" dirty="0">
                <a:solidFill>
                  <a:schemeClr val="bg1"/>
                </a:solidFill>
                <a:latin typeface="LMSans10-Bold"/>
              </a:rPr>
              <a:t>	</a:t>
            </a:r>
            <a:endParaRPr lang="en-US" sz="3200" dirty="0">
              <a:solidFill>
                <a:schemeClr val="bg1"/>
              </a:solidFill>
            </a:endParaRPr>
          </a:p>
        </p:txBody>
      </p:sp>
    </p:spTree>
    <p:extLst>
      <p:ext uri="{BB962C8B-B14F-4D97-AF65-F5344CB8AC3E}">
        <p14:creationId xmlns:p14="http://schemas.microsoft.com/office/powerpoint/2010/main" val="3648438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10A924-15BA-3F03-8F98-D98E84751AD0}"/>
              </a:ext>
            </a:extLst>
          </p:cNvPr>
          <p:cNvSpPr>
            <a:spLocks noGrp="1"/>
          </p:cNvSpPr>
          <p:nvPr>
            <p:ph type="title"/>
          </p:nvPr>
        </p:nvSpPr>
        <p:spPr>
          <a:xfrm>
            <a:off x="838200" y="1231900"/>
            <a:ext cx="8197850" cy="749300"/>
          </a:xfrm>
        </p:spPr>
        <p:txBody>
          <a:bodyPr>
            <a:normAutofit/>
          </a:bodyPr>
          <a:lstStyle/>
          <a:p>
            <a:r>
              <a:rPr lang="de-DE" sz="4000" b="1" i="0" u="none" strike="noStrike" baseline="0" dirty="0">
                <a:solidFill>
                  <a:srgbClr val="00B5AD"/>
                </a:solidFill>
                <a:latin typeface="LMSans10-Bold"/>
              </a:rPr>
              <a:t>Quelle</a:t>
            </a:r>
            <a:endParaRPr lang="de-DE" sz="4000" dirty="0"/>
          </a:p>
        </p:txBody>
      </p:sp>
      <p:sp>
        <p:nvSpPr>
          <p:cNvPr id="3" name="Textplatzhalter 2">
            <a:extLst>
              <a:ext uri="{FF2B5EF4-FFF2-40B4-BE49-F238E27FC236}">
                <a16:creationId xmlns:a16="http://schemas.microsoft.com/office/drawing/2014/main" id="{0B14CCEF-78DA-54DF-6568-A3053FC8537A}"/>
              </a:ext>
            </a:extLst>
          </p:cNvPr>
          <p:cNvSpPr>
            <a:spLocks noGrp="1"/>
          </p:cNvSpPr>
          <p:nvPr>
            <p:ph type="body" idx="1"/>
          </p:nvPr>
        </p:nvSpPr>
        <p:spPr>
          <a:xfrm>
            <a:off x="838200" y="2239963"/>
            <a:ext cx="8375650" cy="3563937"/>
          </a:xfrm>
        </p:spPr>
        <p:txBody>
          <a:bodyPr>
            <a:normAutofit/>
          </a:bodyPr>
          <a:lstStyle/>
          <a:p>
            <a:r>
              <a:rPr lang="de-DE" sz="2000" b="1" u="sng" dirty="0">
                <a:solidFill>
                  <a:schemeClr val="tx1">
                    <a:lumMod val="95000"/>
                    <a:lumOff val="5000"/>
                  </a:schemeClr>
                </a:solidFill>
                <a:hlinkClick r:id="rId3">
                  <a:extLst>
                    <a:ext uri="{A12FA001-AC4F-418D-AE19-62706E023703}">
                      <ahyp:hlinkClr xmlns:ahyp="http://schemas.microsoft.com/office/drawing/2018/hyperlinkcolor" val="tx"/>
                    </a:ext>
                  </a:extLst>
                </a:hlinkClick>
              </a:rPr>
              <a:t>Satoshi Nakamoto :</a:t>
            </a:r>
            <a:r>
              <a:rPr lang="de-DE" sz="2000" b="1" u="sng" dirty="0">
                <a:solidFill>
                  <a:schemeClr val="tx1">
                    <a:lumMod val="95000"/>
                    <a:lumOff val="5000"/>
                  </a:schemeClr>
                </a:solidFill>
              </a:rPr>
              <a:t> </a:t>
            </a:r>
            <a:r>
              <a:rPr lang="de-DE" sz="2000" u="sng"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https://miro.medium.com/v2/resize:fit:1200/1*gkPYW1Iw1hyLcDsO3khe-A.jpeg</a:t>
            </a:r>
            <a:endParaRPr lang="de-DE" sz="2000" u="sng" dirty="0">
              <a:solidFill>
                <a:schemeClr val="tx1">
                  <a:lumMod val="95000"/>
                  <a:lumOff val="5000"/>
                </a:schemeClr>
              </a:solidFill>
            </a:endParaRPr>
          </a:p>
          <a:p>
            <a:r>
              <a:rPr lang="de-DE" sz="2000" b="1" u="sng" dirty="0">
                <a:solidFill>
                  <a:schemeClr val="tx1">
                    <a:lumMod val="95000"/>
                    <a:lumOff val="5000"/>
                  </a:schemeClr>
                </a:solidFill>
              </a:rPr>
              <a:t>Genesis-Block : </a:t>
            </a:r>
            <a:r>
              <a:rPr lang="de-DE" sz="2000" u="sng" dirty="0">
                <a:solidFill>
                  <a:schemeClr val="tx1">
                    <a:lumMod val="95000"/>
                    <a:lumOff val="5000"/>
                  </a:schemeClr>
                </a:solidFill>
                <a:hlinkClick r:id="rId4">
                  <a:extLst>
                    <a:ext uri="{A12FA001-AC4F-418D-AE19-62706E023703}">
                      <ahyp:hlinkClr xmlns:ahyp="http://schemas.microsoft.com/office/drawing/2018/hyperlinkcolor" val="tx"/>
                    </a:ext>
                  </a:extLst>
                </a:hlinkClick>
              </a:rPr>
              <a:t>https://upload.wikimedia.org/wikipedia/commons/thumb/a/ab/Blockchain_landscape.svg/800px-Blockchain_landscape.svg.png</a:t>
            </a:r>
            <a:endParaRPr lang="de-DE" sz="2000" u="sng" dirty="0">
              <a:solidFill>
                <a:schemeClr val="tx1">
                  <a:lumMod val="95000"/>
                  <a:lumOff val="5000"/>
                </a:schemeClr>
              </a:solidFill>
            </a:endParaRPr>
          </a:p>
          <a:p>
            <a:r>
              <a:rPr lang="de-DE" sz="2000" b="1" u="sng" dirty="0">
                <a:solidFill>
                  <a:schemeClr val="tx1">
                    <a:lumMod val="95000"/>
                    <a:lumOff val="5000"/>
                  </a:schemeClr>
                </a:solidFill>
              </a:rPr>
              <a:t>Blockchain-Kette : </a:t>
            </a:r>
            <a:r>
              <a:rPr lang="de-DE" sz="2000" u="sng" dirty="0">
                <a:solidFill>
                  <a:schemeClr val="tx1">
                    <a:lumMod val="95000"/>
                    <a:lumOff val="5000"/>
                  </a:schemeClr>
                </a:solidFill>
                <a:hlinkClick r:id="rId5">
                  <a:extLst>
                    <a:ext uri="{A12FA001-AC4F-418D-AE19-62706E023703}">
                      <ahyp:hlinkClr xmlns:ahyp="http://schemas.microsoft.com/office/drawing/2018/hyperlinkcolor" val="tx"/>
                    </a:ext>
                  </a:extLst>
                </a:hlinkClick>
              </a:rPr>
              <a:t>https://muenchen.digital/wp-content/uploads/Blockchain-1.jpg</a:t>
            </a:r>
            <a:endParaRPr lang="de-DE" sz="2000" u="sng" dirty="0">
              <a:solidFill>
                <a:schemeClr val="tx1">
                  <a:lumMod val="95000"/>
                  <a:lumOff val="5000"/>
                </a:schemeClr>
              </a:solidFill>
            </a:endParaRPr>
          </a:p>
          <a:p>
            <a:pPr algn="l"/>
            <a:r>
              <a:rPr lang="de-DE" sz="2000" b="1" i="0" u="sng" strike="noStrike" baseline="0" dirty="0" err="1">
                <a:solidFill>
                  <a:schemeClr val="tx1">
                    <a:lumMod val="95000"/>
                    <a:lumOff val="5000"/>
                  </a:schemeClr>
                </a:solidFill>
                <a:latin typeface="LMRoman10-Regular"/>
              </a:rPr>
              <a:t>Sidechain</a:t>
            </a:r>
            <a:r>
              <a:rPr lang="de-DE" sz="2000" b="1" i="0" u="sng" strike="noStrike" baseline="0" dirty="0">
                <a:solidFill>
                  <a:schemeClr val="tx1">
                    <a:lumMod val="95000"/>
                    <a:lumOff val="5000"/>
                  </a:schemeClr>
                </a:solidFill>
                <a:latin typeface="LMRoman10-Regular"/>
              </a:rPr>
              <a:t> </a:t>
            </a:r>
            <a:r>
              <a:rPr lang="de-DE" sz="2000" b="1" i="0" u="sng" strike="noStrike" baseline="0" dirty="0" err="1">
                <a:solidFill>
                  <a:schemeClr val="tx1">
                    <a:lumMod val="95000"/>
                    <a:lumOff val="5000"/>
                  </a:schemeClr>
                </a:solidFill>
                <a:latin typeface="LMRoman10-Regular"/>
              </a:rPr>
              <a:t>Two</a:t>
            </a:r>
            <a:r>
              <a:rPr lang="de-DE" sz="2000" b="1" i="0" u="sng" strike="noStrike" baseline="0" dirty="0">
                <a:solidFill>
                  <a:schemeClr val="tx1">
                    <a:lumMod val="95000"/>
                    <a:lumOff val="5000"/>
                  </a:schemeClr>
                </a:solidFill>
                <a:latin typeface="LMRoman10-Regular"/>
              </a:rPr>
              <a:t> </a:t>
            </a:r>
            <a:r>
              <a:rPr lang="de-DE" sz="2000" b="1" i="0" u="sng" strike="noStrike" baseline="0" dirty="0" err="1">
                <a:solidFill>
                  <a:schemeClr val="tx1">
                    <a:lumMod val="95000"/>
                    <a:lumOff val="5000"/>
                  </a:schemeClr>
                </a:solidFill>
                <a:latin typeface="LMRoman10-Regular"/>
              </a:rPr>
              <a:t>way</a:t>
            </a:r>
            <a:r>
              <a:rPr lang="de-DE" sz="2000" b="1" i="0" u="sng" strike="noStrike" baseline="0" dirty="0">
                <a:solidFill>
                  <a:schemeClr val="tx1">
                    <a:lumMod val="95000"/>
                    <a:lumOff val="5000"/>
                  </a:schemeClr>
                </a:solidFill>
                <a:latin typeface="LMRoman10-Regular"/>
              </a:rPr>
              <a:t> </a:t>
            </a:r>
            <a:r>
              <a:rPr lang="de-DE" sz="2000" b="1" i="0" u="sng" strike="noStrike" baseline="0" dirty="0" err="1">
                <a:solidFill>
                  <a:schemeClr val="tx1">
                    <a:lumMod val="95000"/>
                    <a:lumOff val="5000"/>
                  </a:schemeClr>
                </a:solidFill>
                <a:latin typeface="LMRoman10-Regular"/>
              </a:rPr>
              <a:t>peg</a:t>
            </a:r>
            <a:r>
              <a:rPr lang="de-DE" sz="2000" b="1" i="0" u="sng" strike="noStrike" baseline="0" dirty="0">
                <a:solidFill>
                  <a:schemeClr val="tx1">
                    <a:lumMod val="95000"/>
                    <a:lumOff val="5000"/>
                  </a:schemeClr>
                </a:solidFill>
                <a:latin typeface="LMRoman10-Regular"/>
              </a:rPr>
              <a:t> und Intelligente Verträge : </a:t>
            </a:r>
            <a:r>
              <a:rPr lang="de-DE" sz="2000" b="0" i="0" u="sng" strike="noStrike" baseline="0" dirty="0">
                <a:solidFill>
                  <a:schemeClr val="tx1">
                    <a:lumMod val="95000"/>
                    <a:lumOff val="5000"/>
                  </a:schemeClr>
                </a:solidFill>
                <a:latin typeface="LMRoman10-Regular"/>
              </a:rPr>
              <a:t>https://www.coindesk.com/learn/an-introduction-to-sidechains/</a:t>
            </a:r>
            <a:endParaRPr lang="de-DE" sz="2000" u="sng" dirty="0">
              <a:solidFill>
                <a:schemeClr val="tx1">
                  <a:lumMod val="95000"/>
                  <a:lumOff val="5000"/>
                </a:schemeClr>
              </a:solidFill>
            </a:endParaRPr>
          </a:p>
        </p:txBody>
      </p:sp>
      <p:sp>
        <p:nvSpPr>
          <p:cNvPr id="4" name="Datumsplatzhalter 3">
            <a:extLst>
              <a:ext uri="{FF2B5EF4-FFF2-40B4-BE49-F238E27FC236}">
                <a16:creationId xmlns:a16="http://schemas.microsoft.com/office/drawing/2014/main" id="{BB81783F-B5B7-6082-45D8-F42056A796EB}"/>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0153045F-B7D6-8C2F-085B-5B159E6FE6BF}"/>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2347B5B4-0B04-2803-8FB1-E7B88772D5D5}"/>
              </a:ext>
            </a:extLst>
          </p:cNvPr>
          <p:cNvSpPr>
            <a:spLocks noGrp="1"/>
          </p:cNvSpPr>
          <p:nvPr>
            <p:ph type="sldNum" sz="quarter" idx="12"/>
          </p:nvPr>
        </p:nvSpPr>
        <p:spPr/>
        <p:txBody>
          <a:bodyPr/>
          <a:lstStyle/>
          <a:p>
            <a:fld id="{BE381E1F-63FE-4BE5-8EBC-814100BF0F2D}" type="slidenum">
              <a:rPr lang="en-US" smtClean="0"/>
              <a:t>27</a:t>
            </a:fld>
            <a:endParaRPr lang="en-US" dirty="0"/>
          </a:p>
        </p:txBody>
      </p:sp>
    </p:spTree>
    <p:extLst>
      <p:ext uri="{BB962C8B-B14F-4D97-AF65-F5344CB8AC3E}">
        <p14:creationId xmlns:p14="http://schemas.microsoft.com/office/powerpoint/2010/main" val="134389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C4046D-313A-85F7-81B1-FF4248CD9040}"/>
              </a:ext>
            </a:extLst>
          </p:cNvPr>
          <p:cNvSpPr>
            <a:spLocks noGrp="1"/>
          </p:cNvSpPr>
          <p:nvPr>
            <p:ph type="title"/>
          </p:nvPr>
        </p:nvSpPr>
        <p:spPr>
          <a:xfrm>
            <a:off x="831850" y="895099"/>
            <a:ext cx="8197850" cy="1212850"/>
          </a:xfrm>
        </p:spPr>
        <p:txBody>
          <a:bodyPr/>
          <a:lstStyle/>
          <a:p>
            <a:r>
              <a:rPr lang="de-DE" b="1" dirty="0">
                <a:solidFill>
                  <a:srgbClr val="00B5AD"/>
                </a:solidFill>
              </a:rPr>
              <a:t>Motivation</a:t>
            </a:r>
            <a:endParaRPr lang="de-DE" dirty="0"/>
          </a:p>
        </p:txBody>
      </p:sp>
      <p:sp>
        <p:nvSpPr>
          <p:cNvPr id="4" name="Datumsplatzhalter 3">
            <a:extLst>
              <a:ext uri="{FF2B5EF4-FFF2-40B4-BE49-F238E27FC236}">
                <a16:creationId xmlns:a16="http://schemas.microsoft.com/office/drawing/2014/main" id="{F07460E6-B81C-6AAD-BCD4-BBFBBB5DC7D5}"/>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AFA7CB55-E7B7-A1AC-08B3-431DC4E6CCE6}"/>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0E6B2743-319B-E85C-3673-650B4B43184F}"/>
              </a:ext>
            </a:extLst>
          </p:cNvPr>
          <p:cNvSpPr>
            <a:spLocks noGrp="1"/>
          </p:cNvSpPr>
          <p:nvPr>
            <p:ph type="sldNum" sz="quarter" idx="12"/>
          </p:nvPr>
        </p:nvSpPr>
        <p:spPr/>
        <p:txBody>
          <a:bodyPr/>
          <a:lstStyle/>
          <a:p>
            <a:fld id="{BE381E1F-63FE-4BE5-8EBC-814100BF0F2D}" type="slidenum">
              <a:rPr lang="en-US" smtClean="0"/>
              <a:t>3</a:t>
            </a:fld>
            <a:endParaRPr lang="en-US" dirty="0"/>
          </a:p>
        </p:txBody>
      </p:sp>
      <p:pic>
        <p:nvPicPr>
          <p:cNvPr id="8" name="Grafik 7" descr="Ein Bild, das Person, Mann, Wand enthält.&#10;&#10;Automatisch generierte Beschreibung">
            <a:extLst>
              <a:ext uri="{FF2B5EF4-FFF2-40B4-BE49-F238E27FC236}">
                <a16:creationId xmlns:a16="http://schemas.microsoft.com/office/drawing/2014/main" id="{D86CE6F2-CE97-89E5-9C63-716EE3778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2968028"/>
            <a:ext cx="3390900" cy="2260600"/>
          </a:xfrm>
          <a:prstGeom prst="rect">
            <a:avLst/>
          </a:prstGeom>
        </p:spPr>
      </p:pic>
      <p:sp>
        <p:nvSpPr>
          <p:cNvPr id="9" name="Ellipse 8">
            <a:extLst>
              <a:ext uri="{FF2B5EF4-FFF2-40B4-BE49-F238E27FC236}">
                <a16:creationId xmlns:a16="http://schemas.microsoft.com/office/drawing/2014/main" id="{9E9BA668-DFA9-BA4E-01E2-25130B3641AE}"/>
              </a:ext>
            </a:extLst>
          </p:cNvPr>
          <p:cNvSpPr/>
          <p:nvPr/>
        </p:nvSpPr>
        <p:spPr>
          <a:xfrm>
            <a:off x="724277" y="2652665"/>
            <a:ext cx="697117" cy="776335"/>
          </a:xfrm>
          <a:prstGeom prst="ellipse">
            <a:avLst/>
          </a:prstGeom>
          <a:solidFill>
            <a:schemeClr val="bg1"/>
          </a:solid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a:extLst>
              <a:ext uri="{FF2B5EF4-FFF2-40B4-BE49-F238E27FC236}">
                <a16:creationId xmlns:a16="http://schemas.microsoft.com/office/drawing/2014/main" id="{928BEB0D-D272-D3DF-C268-41D00E74B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375" y="2522768"/>
            <a:ext cx="4187536" cy="1575560"/>
          </a:xfrm>
          <a:prstGeom prst="rect">
            <a:avLst/>
          </a:prstGeom>
          <a:noFill/>
          <a:extLst>
            <a:ext uri="{909E8E84-426E-40DD-AFC4-6F175D3DCCD1}">
              <a14:hiddenFill xmlns:a14="http://schemas.microsoft.com/office/drawing/2010/main">
                <a:solidFill>
                  <a:srgbClr val="FFFFFF"/>
                </a:solidFill>
              </a14:hiddenFill>
            </a:ext>
          </a:extLst>
        </p:spPr>
      </p:pic>
      <p:sp>
        <p:nvSpPr>
          <p:cNvPr id="10" name="Titel 1">
            <a:extLst>
              <a:ext uri="{FF2B5EF4-FFF2-40B4-BE49-F238E27FC236}">
                <a16:creationId xmlns:a16="http://schemas.microsoft.com/office/drawing/2014/main" id="{06BBBEA2-770B-9283-FF2B-239982A7C92E}"/>
              </a:ext>
            </a:extLst>
          </p:cNvPr>
          <p:cNvSpPr txBox="1">
            <a:spLocks/>
          </p:cNvSpPr>
          <p:nvPr/>
        </p:nvSpPr>
        <p:spPr>
          <a:xfrm>
            <a:off x="-4216399" y="-6979059"/>
            <a:ext cx="6426199" cy="92392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b="1" dirty="0">
                <a:solidFill>
                  <a:srgbClr val="00B5AD"/>
                </a:solidFill>
              </a:rPr>
              <a:t>Inhaltsverzeichnis</a:t>
            </a:r>
          </a:p>
        </p:txBody>
      </p:sp>
      <p:sp>
        <p:nvSpPr>
          <p:cNvPr id="11" name="Textplatzhalter 2">
            <a:extLst>
              <a:ext uri="{FF2B5EF4-FFF2-40B4-BE49-F238E27FC236}">
                <a16:creationId xmlns:a16="http://schemas.microsoft.com/office/drawing/2014/main" id="{95B964F0-BDC1-70D5-CB98-E4BD4ED8D273}"/>
              </a:ext>
            </a:extLst>
          </p:cNvPr>
          <p:cNvSpPr txBox="1">
            <a:spLocks/>
          </p:cNvSpPr>
          <p:nvPr/>
        </p:nvSpPr>
        <p:spPr>
          <a:xfrm>
            <a:off x="12812661" y="10966576"/>
            <a:ext cx="7883071" cy="329327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de-DE" sz="2800" b="1" dirty="0">
                <a:solidFill>
                  <a:schemeClr val="tx1"/>
                </a:solidFill>
              </a:rPr>
              <a:t>1 – Einführung in die Blockchain</a:t>
            </a:r>
          </a:p>
          <a:p>
            <a:r>
              <a:rPr lang="en-US" sz="2800" b="1" dirty="0">
                <a:solidFill>
                  <a:schemeClr val="tx1"/>
                </a:solidFill>
                <a:latin typeface="LMSans10-Bold"/>
              </a:rPr>
              <a:t>3 – </a:t>
            </a:r>
            <a:r>
              <a:rPr lang="en-US" sz="2800" b="1" dirty="0" err="1">
                <a:solidFill>
                  <a:schemeClr val="tx1"/>
                </a:solidFill>
                <a:latin typeface="LMSans10-Bold"/>
              </a:rPr>
              <a:t>Theoretische</a:t>
            </a:r>
            <a:r>
              <a:rPr lang="en-US" sz="2800" b="1" dirty="0">
                <a:solidFill>
                  <a:schemeClr val="tx1"/>
                </a:solidFill>
                <a:latin typeface="LMSans10-Bold"/>
              </a:rPr>
              <a:t> </a:t>
            </a:r>
            <a:r>
              <a:rPr lang="en-US" sz="2800" b="1" dirty="0" err="1">
                <a:solidFill>
                  <a:schemeClr val="tx1"/>
                </a:solidFill>
                <a:latin typeface="LMSans10-Bold"/>
              </a:rPr>
              <a:t>Seite</a:t>
            </a:r>
            <a:r>
              <a:rPr lang="en-US" sz="2800" b="1" dirty="0">
                <a:solidFill>
                  <a:schemeClr val="tx1"/>
                </a:solidFill>
                <a:latin typeface="LMSans10-Bold"/>
              </a:rPr>
              <a:t> der Proof-Of-Work-</a:t>
            </a:r>
            <a:r>
              <a:rPr lang="en-US" sz="2800" b="1" dirty="0" err="1">
                <a:solidFill>
                  <a:schemeClr val="tx1"/>
                </a:solidFill>
                <a:latin typeface="LMSans10-Bold"/>
              </a:rPr>
              <a:t>Methode</a:t>
            </a:r>
            <a:endParaRPr lang="de-DE" sz="2800" b="1" dirty="0">
              <a:solidFill>
                <a:schemeClr val="tx1"/>
              </a:solidFill>
              <a:latin typeface="LMSans10-Bold"/>
            </a:endParaRPr>
          </a:p>
          <a:p>
            <a:r>
              <a:rPr lang="de-DE" sz="2800" b="1" dirty="0">
                <a:solidFill>
                  <a:schemeClr val="tx1"/>
                </a:solidFill>
                <a:latin typeface="LMSans10-Bold"/>
              </a:rPr>
              <a:t>4 – Schwierigkeit und Sicherheit des Proof-</a:t>
            </a:r>
            <a:r>
              <a:rPr lang="de-DE" sz="2800" b="1" dirty="0" err="1">
                <a:solidFill>
                  <a:schemeClr val="tx1"/>
                </a:solidFill>
                <a:latin typeface="LMSans10-Bold"/>
              </a:rPr>
              <a:t>Of</a:t>
            </a:r>
            <a:r>
              <a:rPr lang="de-DE" sz="2800" b="1" dirty="0">
                <a:solidFill>
                  <a:schemeClr val="tx1"/>
                </a:solidFill>
                <a:latin typeface="LMSans10-Bold"/>
              </a:rPr>
              <a:t>-Work</a:t>
            </a:r>
          </a:p>
          <a:p>
            <a:r>
              <a:rPr lang="en-US" sz="2800" b="1" dirty="0">
                <a:solidFill>
                  <a:schemeClr val="tx1"/>
                </a:solidFill>
                <a:latin typeface="LMSans10-Bold"/>
              </a:rPr>
              <a:t>5 – Sidechains</a:t>
            </a:r>
            <a:endParaRPr lang="de-DE" sz="2800" b="1" dirty="0">
              <a:solidFill>
                <a:schemeClr val="tx1"/>
              </a:solidFill>
              <a:latin typeface="LMSans10-Bold"/>
            </a:endParaRPr>
          </a:p>
          <a:p>
            <a:r>
              <a:rPr lang="en-US" sz="2800" b="1" dirty="0">
                <a:solidFill>
                  <a:schemeClr val="tx1"/>
                </a:solidFill>
                <a:latin typeface="LMSans10-Bold"/>
              </a:rPr>
              <a:t>6 – </a:t>
            </a:r>
            <a:r>
              <a:rPr lang="en-US" sz="2800" b="1" dirty="0" err="1">
                <a:solidFill>
                  <a:schemeClr val="tx1"/>
                </a:solidFill>
                <a:latin typeface="LMSans10-Bold"/>
              </a:rPr>
              <a:t>Angriffszenarien</a:t>
            </a:r>
            <a:r>
              <a:rPr lang="en-US" sz="2800" b="1" dirty="0">
                <a:solidFill>
                  <a:schemeClr val="tx1"/>
                </a:solidFill>
                <a:latin typeface="LMSans10-Bold"/>
              </a:rPr>
              <a:t> in der Blockchain-</a:t>
            </a:r>
            <a:r>
              <a:rPr lang="en-US" sz="2800" b="1" dirty="0" err="1">
                <a:solidFill>
                  <a:schemeClr val="tx1"/>
                </a:solidFill>
                <a:latin typeface="LMSans10-Bold"/>
              </a:rPr>
              <a:t>Technologie</a:t>
            </a:r>
            <a:endParaRPr lang="de-DE" sz="2800" b="1" dirty="0">
              <a:solidFill>
                <a:schemeClr val="tx1"/>
              </a:solidFill>
            </a:endParaRPr>
          </a:p>
          <a:p>
            <a:endParaRPr lang="de-DE" sz="2800" b="1" dirty="0"/>
          </a:p>
          <a:p>
            <a:endParaRPr lang="de-DE" sz="2800" b="1" noProof="1"/>
          </a:p>
        </p:txBody>
      </p:sp>
    </p:spTree>
    <p:extLst>
      <p:ext uri="{BB962C8B-B14F-4D97-AF65-F5344CB8AC3E}">
        <p14:creationId xmlns:p14="http://schemas.microsoft.com/office/powerpoint/2010/main" val="280707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AE7A00-78E4-3CC4-25B7-D5E63D54469F}"/>
              </a:ext>
            </a:extLst>
          </p:cNvPr>
          <p:cNvSpPr>
            <a:spLocks noGrp="1"/>
          </p:cNvSpPr>
          <p:nvPr>
            <p:ph type="title"/>
          </p:nvPr>
        </p:nvSpPr>
        <p:spPr>
          <a:xfrm>
            <a:off x="838200" y="1242003"/>
            <a:ext cx="6426199" cy="923927"/>
          </a:xfrm>
        </p:spPr>
        <p:txBody>
          <a:bodyPr/>
          <a:lstStyle/>
          <a:p>
            <a:r>
              <a:rPr lang="de-DE" b="1" dirty="0">
                <a:solidFill>
                  <a:srgbClr val="00B5AD"/>
                </a:solidFill>
              </a:rPr>
              <a:t>Inhaltsverzeichnis</a:t>
            </a:r>
          </a:p>
        </p:txBody>
      </p:sp>
      <p:sp>
        <p:nvSpPr>
          <p:cNvPr id="3" name="Textplatzhalter 2">
            <a:extLst>
              <a:ext uri="{FF2B5EF4-FFF2-40B4-BE49-F238E27FC236}">
                <a16:creationId xmlns:a16="http://schemas.microsoft.com/office/drawing/2014/main" id="{4748B786-5F3B-30A2-7B55-4302D850020C}"/>
              </a:ext>
            </a:extLst>
          </p:cNvPr>
          <p:cNvSpPr>
            <a:spLocks noGrp="1"/>
          </p:cNvSpPr>
          <p:nvPr>
            <p:ph type="body" idx="1"/>
          </p:nvPr>
        </p:nvSpPr>
        <p:spPr>
          <a:xfrm>
            <a:off x="956130" y="2564133"/>
            <a:ext cx="7883070" cy="2424326"/>
          </a:xfrm>
        </p:spPr>
        <p:txBody>
          <a:bodyPr>
            <a:noAutofit/>
          </a:bodyPr>
          <a:lstStyle/>
          <a:p>
            <a:r>
              <a:rPr lang="de-DE" sz="1800" b="1" dirty="0">
                <a:solidFill>
                  <a:schemeClr val="tx1"/>
                </a:solidFill>
                <a:latin typeface="LMSans10-Bold"/>
              </a:rPr>
              <a:t>1 – Einführung in die Blockchain.</a:t>
            </a:r>
          </a:p>
          <a:p>
            <a:pPr algn="l"/>
            <a:r>
              <a:rPr lang="en-US" sz="1800" b="1" i="0" u="none" strike="noStrike" baseline="0" dirty="0">
                <a:solidFill>
                  <a:schemeClr val="tx1"/>
                </a:solidFill>
                <a:latin typeface="LMSans10-Bold"/>
              </a:rPr>
              <a:t>2 </a:t>
            </a:r>
            <a:r>
              <a:rPr lang="en-US" sz="1800" b="1" dirty="0">
                <a:solidFill>
                  <a:schemeClr val="tx1"/>
                </a:solidFill>
                <a:latin typeface="LMSans10-Bold"/>
              </a:rPr>
              <a:t>– </a:t>
            </a:r>
            <a:r>
              <a:rPr lang="en-US" sz="1800" b="1" u="none" strike="noStrike" baseline="0" dirty="0" err="1">
                <a:solidFill>
                  <a:schemeClr val="tx1"/>
                </a:solidFill>
                <a:latin typeface="LMSans10-Bold"/>
              </a:rPr>
              <a:t>Theoretische</a:t>
            </a:r>
            <a:r>
              <a:rPr lang="en-US" sz="1800" b="1" u="none" strike="noStrike" baseline="0" dirty="0">
                <a:solidFill>
                  <a:schemeClr val="tx1"/>
                </a:solidFill>
                <a:latin typeface="LMSans10-Bold"/>
              </a:rPr>
              <a:t> </a:t>
            </a:r>
            <a:r>
              <a:rPr lang="en-US" sz="1800" b="1" u="none" strike="noStrike" baseline="0" dirty="0" err="1">
                <a:solidFill>
                  <a:schemeClr val="tx1"/>
                </a:solidFill>
                <a:latin typeface="LMSans10-Bold"/>
              </a:rPr>
              <a:t>Seite</a:t>
            </a:r>
            <a:r>
              <a:rPr lang="en-US" sz="1800" b="1" u="none" strike="noStrike" baseline="0" dirty="0">
                <a:solidFill>
                  <a:schemeClr val="tx1"/>
                </a:solidFill>
                <a:latin typeface="LMSans10-Bold"/>
              </a:rPr>
              <a:t> der </a:t>
            </a:r>
            <a:r>
              <a:rPr lang="en-US" sz="1800" b="1" u="none" strike="noStrike" baseline="0" dirty="0" err="1">
                <a:solidFill>
                  <a:schemeClr val="tx1"/>
                </a:solidFill>
                <a:latin typeface="LMSans10-Bold"/>
              </a:rPr>
              <a:t>PoW-Methode</a:t>
            </a:r>
            <a:r>
              <a:rPr lang="en-US" sz="1800" b="1" u="none" strike="noStrike" baseline="0" dirty="0">
                <a:solidFill>
                  <a:schemeClr val="tx1"/>
                </a:solidFill>
                <a:latin typeface="LMSans10-Bold"/>
              </a:rPr>
              <a:t>.</a:t>
            </a:r>
          </a:p>
          <a:p>
            <a:r>
              <a:rPr lang="en-US" sz="1800" b="1" dirty="0">
                <a:solidFill>
                  <a:schemeClr val="tx1"/>
                </a:solidFill>
                <a:latin typeface="LMSans10-Bold"/>
              </a:rPr>
              <a:t>3 – </a:t>
            </a:r>
            <a:r>
              <a:rPr lang="de-DE" sz="1800" b="1" i="0" u="none" strike="noStrike" baseline="0" dirty="0">
                <a:solidFill>
                  <a:schemeClr val="tx1"/>
                </a:solidFill>
                <a:latin typeface="LMSans10-Bold"/>
              </a:rPr>
              <a:t>Vor- und Nachteile von </a:t>
            </a:r>
            <a:r>
              <a:rPr lang="de-DE" sz="1800" b="1" i="0" u="none" strike="noStrike" baseline="0" dirty="0" err="1">
                <a:solidFill>
                  <a:schemeClr val="tx1"/>
                </a:solidFill>
                <a:latin typeface="LMSans10-Bold"/>
              </a:rPr>
              <a:t>PoW</a:t>
            </a:r>
            <a:r>
              <a:rPr lang="de-DE" sz="1800" b="1" i="0" u="none" strike="noStrike" baseline="0" dirty="0">
                <a:solidFill>
                  <a:schemeClr val="tx1"/>
                </a:solidFill>
                <a:latin typeface="LMSans10-Bold"/>
              </a:rPr>
              <a:t>.</a:t>
            </a:r>
            <a:endParaRPr lang="de-DE" sz="1800" b="1" u="none" strike="noStrike" baseline="0" dirty="0">
              <a:solidFill>
                <a:schemeClr val="tx1"/>
              </a:solidFill>
              <a:latin typeface="LMSans10-Bold"/>
            </a:endParaRPr>
          </a:p>
          <a:p>
            <a:r>
              <a:rPr lang="de-DE" sz="1800" b="1" u="none" strike="noStrike" baseline="0" dirty="0">
                <a:solidFill>
                  <a:schemeClr val="tx1"/>
                </a:solidFill>
                <a:latin typeface="LMSans10-Bold"/>
              </a:rPr>
              <a:t>4 – Schwierigkeit und Sicherheit des </a:t>
            </a:r>
            <a:r>
              <a:rPr lang="de-DE" sz="1800" b="1" u="none" strike="noStrike" baseline="0" dirty="0" err="1">
                <a:solidFill>
                  <a:schemeClr val="tx1"/>
                </a:solidFill>
                <a:latin typeface="LMSans10-Bold"/>
              </a:rPr>
              <a:t>PoW</a:t>
            </a:r>
            <a:r>
              <a:rPr lang="de-DE" sz="1800" b="1" u="none" strike="noStrike" baseline="0" dirty="0">
                <a:solidFill>
                  <a:schemeClr val="tx1"/>
                </a:solidFill>
                <a:latin typeface="LMSans10-Bold"/>
              </a:rPr>
              <a:t>.</a:t>
            </a:r>
          </a:p>
          <a:p>
            <a:r>
              <a:rPr lang="en-US" sz="1800" b="1" u="none" strike="noStrike" baseline="0" dirty="0">
                <a:solidFill>
                  <a:schemeClr val="tx1"/>
                </a:solidFill>
                <a:latin typeface="LMSans10-Bold"/>
              </a:rPr>
              <a:t>5 – Sidechains.</a:t>
            </a:r>
            <a:endParaRPr lang="de-DE" sz="1800" b="1" dirty="0">
              <a:solidFill>
                <a:schemeClr val="tx1"/>
              </a:solidFill>
              <a:latin typeface="LMSans10-Bold"/>
            </a:endParaRPr>
          </a:p>
          <a:p>
            <a:r>
              <a:rPr lang="en-US" sz="1800" b="1" u="none" strike="noStrike" baseline="0" dirty="0">
                <a:solidFill>
                  <a:schemeClr val="tx1"/>
                </a:solidFill>
                <a:latin typeface="LMSans10-Bold"/>
              </a:rPr>
              <a:t>6 – </a:t>
            </a:r>
            <a:r>
              <a:rPr lang="en-US" sz="1800" b="1" u="none" strike="noStrike" baseline="0" dirty="0" err="1">
                <a:solidFill>
                  <a:schemeClr val="tx1"/>
                </a:solidFill>
                <a:latin typeface="LMSans10-Bold"/>
              </a:rPr>
              <a:t>Angriffszenarien</a:t>
            </a:r>
            <a:r>
              <a:rPr lang="en-US" sz="1800" b="1" u="none" strike="noStrike" baseline="0" dirty="0">
                <a:solidFill>
                  <a:schemeClr val="tx1"/>
                </a:solidFill>
                <a:latin typeface="LMSans10-Bold"/>
              </a:rPr>
              <a:t> in der Blockchain-</a:t>
            </a:r>
            <a:r>
              <a:rPr lang="en-US" sz="1800" b="1" u="none" strike="noStrike" baseline="0" dirty="0" err="1">
                <a:solidFill>
                  <a:schemeClr val="tx1"/>
                </a:solidFill>
                <a:latin typeface="LMSans10-Bold"/>
              </a:rPr>
              <a:t>Technologie</a:t>
            </a:r>
            <a:r>
              <a:rPr lang="en-US" sz="1800" b="1" u="none" strike="noStrike" baseline="0" dirty="0">
                <a:solidFill>
                  <a:schemeClr val="tx1"/>
                </a:solidFill>
                <a:latin typeface="LMSans10-Bold"/>
              </a:rPr>
              <a:t>.</a:t>
            </a:r>
            <a:endParaRPr lang="de-DE" sz="1800" b="1" dirty="0">
              <a:solidFill>
                <a:schemeClr val="tx1"/>
              </a:solidFill>
              <a:latin typeface="LMSans10-Bold"/>
            </a:endParaRPr>
          </a:p>
          <a:p>
            <a:endParaRPr lang="de-DE" sz="1800" b="1" dirty="0">
              <a:solidFill>
                <a:schemeClr val="tx1"/>
              </a:solidFill>
            </a:endParaRPr>
          </a:p>
          <a:p>
            <a:endParaRPr lang="de-DE" sz="1800" b="1" noProof="1">
              <a:solidFill>
                <a:schemeClr val="tx1"/>
              </a:solidFill>
            </a:endParaRPr>
          </a:p>
        </p:txBody>
      </p:sp>
      <p:sp>
        <p:nvSpPr>
          <p:cNvPr id="4" name="Datumsplatzhalter 3">
            <a:extLst>
              <a:ext uri="{FF2B5EF4-FFF2-40B4-BE49-F238E27FC236}">
                <a16:creationId xmlns:a16="http://schemas.microsoft.com/office/drawing/2014/main" id="{913A3A94-78C6-21C7-F8AA-4566203A95D9}"/>
              </a:ext>
            </a:extLst>
          </p:cNvPr>
          <p:cNvSpPr>
            <a:spLocks noGrp="1"/>
          </p:cNvSpPr>
          <p:nvPr>
            <p:ph type="dt" sz="half" idx="10"/>
          </p:nvPr>
        </p:nvSpPr>
        <p:spPr/>
        <p:txBody>
          <a:bodyPr/>
          <a:lstStyle/>
          <a:p>
            <a:fld id="{3E30F066-6901-42A9-B6BD-B84403537DE8}" type="datetime1">
              <a:rPr lang="en-US" smtClean="0"/>
              <a:t>4/14/2023</a:t>
            </a:fld>
            <a:endParaRPr lang="en-US" dirty="0"/>
          </a:p>
        </p:txBody>
      </p:sp>
      <p:sp>
        <p:nvSpPr>
          <p:cNvPr id="5" name="Fußzeilenplatzhalter 4">
            <a:extLst>
              <a:ext uri="{FF2B5EF4-FFF2-40B4-BE49-F238E27FC236}">
                <a16:creationId xmlns:a16="http://schemas.microsoft.com/office/drawing/2014/main" id="{9A07E9BA-90BD-CF17-F407-18CA7780A81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45688EE0-A017-8A13-E139-50B2D508E9C1}"/>
              </a:ext>
            </a:extLst>
          </p:cNvPr>
          <p:cNvSpPr>
            <a:spLocks noGrp="1"/>
          </p:cNvSpPr>
          <p:nvPr>
            <p:ph type="sldNum" sz="quarter" idx="12"/>
          </p:nvPr>
        </p:nvSpPr>
        <p:spPr/>
        <p:txBody>
          <a:bodyPr/>
          <a:lstStyle/>
          <a:p>
            <a:fld id="{BE381E1F-63FE-4BE5-8EBC-814100BF0F2D}" type="slidenum">
              <a:rPr lang="en-US" smtClean="0"/>
              <a:t>4</a:t>
            </a:fld>
            <a:endParaRPr lang="en-US" dirty="0"/>
          </a:p>
        </p:txBody>
      </p:sp>
    </p:spTree>
    <p:extLst>
      <p:ext uri="{BB962C8B-B14F-4D97-AF65-F5344CB8AC3E}">
        <p14:creationId xmlns:p14="http://schemas.microsoft.com/office/powerpoint/2010/main" val="149844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5A6D6F-2BF1-426F-8FA9-CEC80EC3637F}"/>
              </a:ext>
            </a:extLst>
          </p:cNvPr>
          <p:cNvSpPr>
            <a:spLocks noGrp="1"/>
          </p:cNvSpPr>
          <p:nvPr>
            <p:ph type="title"/>
          </p:nvPr>
        </p:nvSpPr>
        <p:spPr>
          <a:xfrm>
            <a:off x="9024257" y="-632618"/>
            <a:ext cx="8197850" cy="1887536"/>
          </a:xfrm>
        </p:spPr>
        <p:txBody>
          <a:bodyPr/>
          <a:lstStyle/>
          <a:p>
            <a:r>
              <a:rPr lang="en-US" dirty="0"/>
              <a:t> </a:t>
            </a:r>
          </a:p>
        </p:txBody>
      </p:sp>
      <p:sp>
        <p:nvSpPr>
          <p:cNvPr id="3" name="Textplatzhalter 2">
            <a:extLst>
              <a:ext uri="{FF2B5EF4-FFF2-40B4-BE49-F238E27FC236}">
                <a16:creationId xmlns:a16="http://schemas.microsoft.com/office/drawing/2014/main" id="{9EFAA949-D9BD-BE17-B3F3-C420E5A75EFB}"/>
              </a:ext>
            </a:extLst>
          </p:cNvPr>
          <p:cNvSpPr>
            <a:spLocks noGrp="1"/>
          </p:cNvSpPr>
          <p:nvPr>
            <p:ph type="body" idx="1"/>
          </p:nvPr>
        </p:nvSpPr>
        <p:spPr>
          <a:xfrm>
            <a:off x="797357" y="1629063"/>
            <a:ext cx="8290502" cy="4365337"/>
          </a:xfrm>
        </p:spPr>
        <p:txBody>
          <a:bodyPr>
            <a:noAutofit/>
          </a:bodyPr>
          <a:lstStyle/>
          <a:p>
            <a:pPr algn="l">
              <a:buFont typeface="Arial" panose="020B0604020202020204" pitchFamily="34" charset="0"/>
              <a:buChar char="•"/>
            </a:pPr>
            <a:r>
              <a:rPr lang="de-DE" sz="1600" b="1" i="0" dirty="0">
                <a:solidFill>
                  <a:srgbClr val="374151"/>
                </a:solidFill>
                <a:effectLst/>
                <a:latin typeface="LMSans10-Bold"/>
              </a:rPr>
              <a:t> Die Blockchain </a:t>
            </a:r>
            <a:r>
              <a:rPr lang="de-DE" sz="1600" b="0" i="0" dirty="0">
                <a:solidFill>
                  <a:srgbClr val="374151"/>
                </a:solidFill>
                <a:effectLst/>
                <a:latin typeface="LMSans10-Bold"/>
              </a:rPr>
              <a:t>ist eine Liste von Datensätzen, organisiert in Blöcken.</a:t>
            </a:r>
          </a:p>
          <a:p>
            <a:pPr algn="l">
              <a:buFont typeface="Arial" panose="020B0604020202020204" pitchFamily="34" charset="0"/>
              <a:buChar char="•"/>
            </a:pPr>
            <a:endParaRPr lang="de-DE" sz="1600" b="0" i="0" dirty="0">
              <a:solidFill>
                <a:srgbClr val="374151"/>
              </a:solidFill>
              <a:effectLst/>
              <a:latin typeface="LMSans10-Bold"/>
            </a:endParaRPr>
          </a:p>
          <a:p>
            <a:pPr algn="l">
              <a:buFont typeface="Arial" panose="020B0604020202020204" pitchFamily="34" charset="0"/>
              <a:buChar char="•"/>
            </a:pPr>
            <a:r>
              <a:rPr lang="de-DE" sz="1600" b="0" i="0" dirty="0">
                <a:solidFill>
                  <a:srgbClr val="374151"/>
                </a:solidFill>
                <a:effectLst/>
                <a:latin typeface="LMSans10-Bold"/>
              </a:rPr>
              <a:t> Jeder Block enthält Daten, einen Hash, den Hash des vorherigen Blocks und einen Zeitstempel.</a:t>
            </a:r>
          </a:p>
          <a:p>
            <a:pPr algn="l">
              <a:buFont typeface="Arial" panose="020B0604020202020204" pitchFamily="34" charset="0"/>
              <a:buChar char="•"/>
            </a:pPr>
            <a:endParaRPr lang="de-DE" sz="1600" b="0" i="0" dirty="0">
              <a:solidFill>
                <a:srgbClr val="374151"/>
              </a:solidFill>
              <a:effectLst/>
              <a:latin typeface="LMSans10-Bold"/>
            </a:endParaRPr>
          </a:p>
          <a:p>
            <a:pPr algn="l">
              <a:buFont typeface="Arial" panose="020B0604020202020204" pitchFamily="34" charset="0"/>
              <a:buChar char="•"/>
            </a:pPr>
            <a:r>
              <a:rPr lang="de-DE" sz="1600" b="0" i="0" dirty="0">
                <a:solidFill>
                  <a:srgbClr val="374151"/>
                </a:solidFill>
                <a:effectLst/>
                <a:latin typeface="LMSans10-Bold"/>
              </a:rPr>
              <a:t> Durch die Kenntnis früherer Transaktionen kann die Richtigkeit späterer Transaktionen bestätigt werden, wodurch Manipulation unmöglich gemacht wird.</a:t>
            </a:r>
          </a:p>
          <a:p>
            <a:pPr algn="l">
              <a:buFont typeface="Arial" panose="020B0604020202020204" pitchFamily="34" charset="0"/>
              <a:buChar char="•"/>
            </a:pPr>
            <a:endParaRPr lang="de-DE" sz="1600" b="0" i="0" dirty="0">
              <a:solidFill>
                <a:srgbClr val="374151"/>
              </a:solidFill>
              <a:effectLst/>
              <a:latin typeface="LMSans10-Bold"/>
            </a:endParaRPr>
          </a:p>
          <a:p>
            <a:pPr algn="l">
              <a:buFont typeface="Arial" panose="020B0604020202020204" pitchFamily="34" charset="0"/>
              <a:buChar char="•"/>
            </a:pPr>
            <a:r>
              <a:rPr lang="de-DE" sz="1600" b="0" i="0" dirty="0">
                <a:solidFill>
                  <a:srgbClr val="374151"/>
                </a:solidFill>
                <a:effectLst/>
                <a:latin typeface="LMSans10-Bold"/>
              </a:rPr>
              <a:t> Die dezentrale Buchhaltung erkennt Manipulation an der Inkonsistenz der Blöcke.</a:t>
            </a:r>
          </a:p>
          <a:p>
            <a:pPr algn="l">
              <a:buFont typeface="Arial" panose="020B0604020202020204" pitchFamily="34" charset="0"/>
              <a:buChar char="•"/>
            </a:pPr>
            <a:endParaRPr lang="de-DE" sz="1600" b="0" i="0" dirty="0">
              <a:solidFill>
                <a:srgbClr val="374151"/>
              </a:solidFill>
              <a:effectLst/>
              <a:latin typeface="LMSans10-Bold"/>
            </a:endParaRPr>
          </a:p>
          <a:p>
            <a:pPr algn="l">
              <a:buFont typeface="Arial" panose="020B0604020202020204" pitchFamily="34" charset="0"/>
              <a:buChar char="•"/>
            </a:pPr>
            <a:r>
              <a:rPr lang="de-DE" sz="1600" b="0" i="0" dirty="0">
                <a:solidFill>
                  <a:srgbClr val="374151"/>
                </a:solidFill>
                <a:effectLst/>
                <a:latin typeface="LMSans10-Bold"/>
              </a:rPr>
              <a:t> Tausende von Benutzern tragen zum selbst regulierenden Blockchain-Netzwerk bei.</a:t>
            </a:r>
          </a:p>
          <a:p>
            <a:pPr algn="l">
              <a:buFont typeface="Arial" panose="020B0604020202020204" pitchFamily="34" charset="0"/>
              <a:buChar char="•"/>
            </a:pPr>
            <a:endParaRPr lang="de-DE" sz="1600" b="0" i="0" dirty="0">
              <a:solidFill>
                <a:srgbClr val="374151"/>
              </a:solidFill>
              <a:effectLst/>
              <a:latin typeface="LMSans10-Bold"/>
            </a:endParaRPr>
          </a:p>
          <a:p>
            <a:pPr algn="l">
              <a:buFont typeface="Arial" panose="020B0604020202020204" pitchFamily="34" charset="0"/>
              <a:buChar char="•"/>
            </a:pPr>
            <a:r>
              <a:rPr lang="de-DE" sz="1600" b="0" i="0" dirty="0">
                <a:solidFill>
                  <a:srgbClr val="374151"/>
                </a:solidFill>
                <a:effectLst/>
                <a:latin typeface="LMSans10-Bold"/>
              </a:rPr>
              <a:t> Betrüger werden schnell als solche erkannt und markiert, da das gesamte Netzwerk sie überprüft.</a:t>
            </a:r>
          </a:p>
          <a:p>
            <a:pPr algn="l"/>
            <a:endParaRPr lang="en-US" sz="1600" b="0" i="0" u="none" strike="noStrike" baseline="0" dirty="0">
              <a:latin typeface="LMSans10-Bold"/>
            </a:endParaRPr>
          </a:p>
          <a:p>
            <a:pPr algn="l"/>
            <a:endParaRPr lang="en-US" sz="1600" dirty="0">
              <a:latin typeface="LMSans10-Bold"/>
            </a:endParaRPr>
          </a:p>
        </p:txBody>
      </p:sp>
      <p:sp>
        <p:nvSpPr>
          <p:cNvPr id="4" name="Datumsplatzhalter 3">
            <a:extLst>
              <a:ext uri="{FF2B5EF4-FFF2-40B4-BE49-F238E27FC236}">
                <a16:creationId xmlns:a16="http://schemas.microsoft.com/office/drawing/2014/main" id="{07F64C3C-0F70-6421-F010-4B03C1A74C9D}"/>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851727F9-6370-944C-3550-44116FF796B5}"/>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353EFBC5-403F-247F-B2B1-42F7092419B3}"/>
              </a:ext>
            </a:extLst>
          </p:cNvPr>
          <p:cNvSpPr>
            <a:spLocks noGrp="1"/>
          </p:cNvSpPr>
          <p:nvPr>
            <p:ph type="sldNum" sz="quarter" idx="12"/>
          </p:nvPr>
        </p:nvSpPr>
        <p:spPr/>
        <p:txBody>
          <a:bodyPr/>
          <a:lstStyle/>
          <a:p>
            <a:fld id="{BE381E1F-63FE-4BE5-8EBC-814100BF0F2D}" type="slidenum">
              <a:rPr lang="en-US" smtClean="0"/>
              <a:t>5</a:t>
            </a:fld>
            <a:endParaRPr lang="en-US" dirty="0"/>
          </a:p>
        </p:txBody>
      </p:sp>
      <p:sp>
        <p:nvSpPr>
          <p:cNvPr id="7" name="Titel 1">
            <a:extLst>
              <a:ext uri="{FF2B5EF4-FFF2-40B4-BE49-F238E27FC236}">
                <a16:creationId xmlns:a16="http://schemas.microsoft.com/office/drawing/2014/main" id="{0ADE9DFE-675A-0BF0-A91B-F0864F22DFE1}"/>
              </a:ext>
            </a:extLst>
          </p:cNvPr>
          <p:cNvSpPr txBox="1">
            <a:spLocks/>
          </p:cNvSpPr>
          <p:nvPr/>
        </p:nvSpPr>
        <p:spPr>
          <a:xfrm>
            <a:off x="9531926" y="2336801"/>
            <a:ext cx="2561421" cy="144087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0" u="none" strike="noStrike" baseline="0" dirty="0" err="1">
                <a:solidFill>
                  <a:schemeClr val="bg1"/>
                </a:solidFill>
                <a:latin typeface="LMSans10-Bold"/>
              </a:rPr>
              <a:t>Einführung</a:t>
            </a:r>
            <a:r>
              <a:rPr lang="en-US" sz="3200" b="1" i="0" u="none" strike="noStrike" baseline="0" dirty="0">
                <a:solidFill>
                  <a:schemeClr val="bg1"/>
                </a:solidFill>
                <a:latin typeface="LMSans10-Bold"/>
              </a:rPr>
              <a:t> in die Blockchain</a:t>
            </a:r>
            <a:endParaRPr lang="en-US" sz="3200" dirty="0">
              <a:solidFill>
                <a:schemeClr val="bg1"/>
              </a:solidFill>
            </a:endParaRPr>
          </a:p>
        </p:txBody>
      </p:sp>
      <p:sp>
        <p:nvSpPr>
          <p:cNvPr id="8" name="Titel 1">
            <a:extLst>
              <a:ext uri="{FF2B5EF4-FFF2-40B4-BE49-F238E27FC236}">
                <a16:creationId xmlns:a16="http://schemas.microsoft.com/office/drawing/2014/main" id="{344D4D33-31F2-8B23-0B25-6E36AD6882A7}"/>
              </a:ext>
            </a:extLst>
          </p:cNvPr>
          <p:cNvSpPr txBox="1">
            <a:spLocks/>
          </p:cNvSpPr>
          <p:nvPr/>
        </p:nvSpPr>
        <p:spPr>
          <a:xfrm>
            <a:off x="797357" y="535490"/>
            <a:ext cx="7963601" cy="71942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00B5AD"/>
                </a:solidFill>
                <a:latin typeface="LMSans10-Bold"/>
              </a:rPr>
              <a:t>Blockchain Definition</a:t>
            </a:r>
            <a:endParaRPr lang="en-US" sz="3200" dirty="0">
              <a:solidFill>
                <a:srgbClr val="00B5AD"/>
              </a:solidFill>
            </a:endParaRPr>
          </a:p>
        </p:txBody>
      </p:sp>
    </p:spTree>
    <p:extLst>
      <p:ext uri="{BB962C8B-B14F-4D97-AF65-F5344CB8AC3E}">
        <p14:creationId xmlns:p14="http://schemas.microsoft.com/office/powerpoint/2010/main" val="280149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F4710B-5FE1-9E4C-4A36-A7084A3AC926}"/>
              </a:ext>
            </a:extLst>
          </p:cNvPr>
          <p:cNvSpPr>
            <a:spLocks noGrp="1"/>
          </p:cNvSpPr>
          <p:nvPr>
            <p:ph type="title"/>
          </p:nvPr>
        </p:nvSpPr>
        <p:spPr>
          <a:xfrm>
            <a:off x="838200" y="735411"/>
            <a:ext cx="8197850" cy="668777"/>
          </a:xfrm>
        </p:spPr>
        <p:txBody>
          <a:bodyPr>
            <a:normAutofit/>
          </a:bodyPr>
          <a:lstStyle/>
          <a:p>
            <a:r>
              <a:rPr lang="en-US" sz="3200" b="1" i="0" u="none" strike="noStrike" baseline="0" dirty="0" err="1">
                <a:solidFill>
                  <a:srgbClr val="00B5AD"/>
                </a:solidFill>
                <a:latin typeface="LMSans10-Bold"/>
              </a:rPr>
              <a:t>Konstruktion</a:t>
            </a:r>
            <a:r>
              <a:rPr lang="en-US" sz="3200" b="1" i="0" u="none" strike="noStrike" baseline="0" dirty="0">
                <a:solidFill>
                  <a:srgbClr val="00B5AD"/>
                </a:solidFill>
                <a:latin typeface="LMSans10-Bold"/>
              </a:rPr>
              <a:t> des Blocks</a:t>
            </a:r>
            <a:endParaRPr lang="en-US" sz="3200" dirty="0">
              <a:solidFill>
                <a:srgbClr val="00B5AD"/>
              </a:solidFill>
            </a:endParaRPr>
          </a:p>
        </p:txBody>
      </p:sp>
      <p:sp>
        <p:nvSpPr>
          <p:cNvPr id="3" name="Textplatzhalter 2">
            <a:extLst>
              <a:ext uri="{FF2B5EF4-FFF2-40B4-BE49-F238E27FC236}">
                <a16:creationId xmlns:a16="http://schemas.microsoft.com/office/drawing/2014/main" id="{1373447B-B087-E843-5DB1-A2FD4463196C}"/>
              </a:ext>
            </a:extLst>
          </p:cNvPr>
          <p:cNvSpPr>
            <a:spLocks noGrp="1"/>
          </p:cNvSpPr>
          <p:nvPr>
            <p:ph type="body" idx="1"/>
          </p:nvPr>
        </p:nvSpPr>
        <p:spPr>
          <a:xfrm>
            <a:off x="838200" y="2011522"/>
            <a:ext cx="7016750" cy="3493737"/>
          </a:xfrm>
        </p:spPr>
        <p:txBody>
          <a:bodyPr>
            <a:noAutofit/>
          </a:bodyPr>
          <a:lstStyle/>
          <a:p>
            <a:pPr algn="l"/>
            <a:r>
              <a:rPr lang="de-DE" sz="1600" b="0" i="0" u="none" strike="noStrike" baseline="0" dirty="0">
                <a:solidFill>
                  <a:schemeClr val="tx1"/>
                </a:solidFill>
                <a:latin typeface="LMSans10-Bold"/>
              </a:rPr>
              <a:t>• </a:t>
            </a:r>
            <a:r>
              <a:rPr lang="de-DE" sz="1600" b="1" i="0" u="none" strike="noStrike" baseline="0" dirty="0">
                <a:solidFill>
                  <a:schemeClr val="tx1"/>
                </a:solidFill>
                <a:latin typeface="LMSans10-Bold"/>
              </a:rPr>
              <a:t>Magische Zahl </a:t>
            </a:r>
          </a:p>
          <a:p>
            <a:pPr algn="l"/>
            <a:r>
              <a:rPr lang="de-DE" sz="1600" b="0" i="0" u="none" strike="noStrike" baseline="0" dirty="0">
                <a:solidFill>
                  <a:schemeClr val="tx1"/>
                </a:solidFill>
                <a:latin typeface="LMSans10-Bold"/>
              </a:rPr>
              <a:t>• </a:t>
            </a:r>
            <a:r>
              <a:rPr lang="de-DE" sz="1600" b="1" i="0" u="none" strike="noStrike" baseline="0" dirty="0">
                <a:solidFill>
                  <a:schemeClr val="tx1"/>
                </a:solidFill>
                <a:latin typeface="LMSans10-Bold"/>
              </a:rPr>
              <a:t>Transaktionen </a:t>
            </a:r>
          </a:p>
          <a:p>
            <a:pPr algn="l"/>
            <a:r>
              <a:rPr lang="de-DE" sz="1600" b="0" i="0" u="none" strike="noStrike" baseline="0" dirty="0">
                <a:solidFill>
                  <a:schemeClr val="tx1"/>
                </a:solidFill>
                <a:latin typeface="LMSans10-Bold"/>
              </a:rPr>
              <a:t>• </a:t>
            </a:r>
            <a:r>
              <a:rPr lang="de-DE" sz="1600" b="1" i="0" u="none" strike="noStrike" baseline="0" dirty="0">
                <a:solidFill>
                  <a:schemeClr val="tx1"/>
                </a:solidFill>
                <a:latin typeface="LMSans10-Bold"/>
              </a:rPr>
              <a:t>Transaktionszähler </a:t>
            </a:r>
          </a:p>
          <a:p>
            <a:pPr algn="l"/>
            <a:r>
              <a:rPr lang="de-DE" sz="1600" b="0" i="0" u="none" strike="noStrike" baseline="0" dirty="0">
                <a:solidFill>
                  <a:schemeClr val="tx1"/>
                </a:solidFill>
                <a:latin typeface="LMSans10-Bold"/>
              </a:rPr>
              <a:t>• </a:t>
            </a:r>
            <a:r>
              <a:rPr lang="de-DE" sz="1600" b="1" i="0" u="none" strike="noStrike" baseline="0" dirty="0">
                <a:solidFill>
                  <a:schemeClr val="tx1"/>
                </a:solidFill>
                <a:latin typeface="LMSans10-Bold"/>
              </a:rPr>
              <a:t>Block Größe </a:t>
            </a:r>
          </a:p>
          <a:p>
            <a:pPr algn="l"/>
            <a:r>
              <a:rPr lang="de-DE" sz="1600" b="0" i="0" u="none" strike="noStrike" baseline="0" dirty="0">
                <a:solidFill>
                  <a:schemeClr val="tx1"/>
                </a:solidFill>
                <a:latin typeface="LMSans10-Bold"/>
              </a:rPr>
              <a:t>• </a:t>
            </a:r>
            <a:r>
              <a:rPr lang="de-DE" sz="1600" b="1" i="0" u="none" strike="noStrike" baseline="0" dirty="0">
                <a:solidFill>
                  <a:schemeClr val="tx1"/>
                </a:solidFill>
                <a:latin typeface="LMSans10-Bold"/>
              </a:rPr>
              <a:t>Version</a:t>
            </a:r>
          </a:p>
          <a:p>
            <a:pPr algn="l"/>
            <a:r>
              <a:rPr lang="de-DE" sz="1600" b="0" i="0" u="none" strike="noStrike" baseline="0" dirty="0">
                <a:solidFill>
                  <a:schemeClr val="tx1"/>
                </a:solidFill>
                <a:latin typeface="LMSans10-Bold"/>
              </a:rPr>
              <a:t>• </a:t>
            </a:r>
            <a:r>
              <a:rPr lang="de-DE" sz="1600" b="1" i="0" u="none" strike="noStrike" baseline="0" dirty="0">
                <a:solidFill>
                  <a:schemeClr val="tx1"/>
                </a:solidFill>
                <a:latin typeface="LMSans10-Bold"/>
              </a:rPr>
              <a:t>Vorheriger Block-Hash</a:t>
            </a:r>
          </a:p>
          <a:p>
            <a:pPr algn="l"/>
            <a:r>
              <a:rPr lang="en-US" sz="1600" b="0" i="0" u="none" strike="noStrike" baseline="0" dirty="0">
                <a:solidFill>
                  <a:schemeClr val="tx1"/>
                </a:solidFill>
                <a:latin typeface="LMSans10-Bold"/>
              </a:rPr>
              <a:t>• </a:t>
            </a:r>
            <a:r>
              <a:rPr lang="en-US" sz="1600" b="1" i="0" u="none" strike="noStrike" baseline="0" dirty="0">
                <a:solidFill>
                  <a:schemeClr val="tx1"/>
                </a:solidFill>
                <a:latin typeface="LMSans10-Bold"/>
              </a:rPr>
              <a:t>Hash Merkle root</a:t>
            </a:r>
          </a:p>
          <a:p>
            <a:pPr algn="l"/>
            <a:r>
              <a:rPr lang="de-DE" sz="1600" b="0" i="0" u="none" strike="noStrike" baseline="0" dirty="0">
                <a:solidFill>
                  <a:schemeClr val="tx1"/>
                </a:solidFill>
                <a:latin typeface="LMSans10-Bold"/>
              </a:rPr>
              <a:t>• </a:t>
            </a:r>
            <a:r>
              <a:rPr lang="de-DE" sz="1600" b="1" i="0" u="none" strike="noStrike" baseline="0" dirty="0">
                <a:solidFill>
                  <a:schemeClr val="tx1"/>
                </a:solidFill>
                <a:latin typeface="LMSans10-Bold"/>
              </a:rPr>
              <a:t>Time</a:t>
            </a:r>
          </a:p>
          <a:p>
            <a:pPr algn="l"/>
            <a:r>
              <a:rPr lang="de-DE" sz="1600" b="0" i="0" u="none" strike="noStrike" baseline="0" dirty="0">
                <a:solidFill>
                  <a:schemeClr val="tx1"/>
                </a:solidFill>
                <a:latin typeface="LMSans10-Bold"/>
              </a:rPr>
              <a:t>• </a:t>
            </a:r>
            <a:r>
              <a:rPr lang="de-DE" sz="1600" b="1" i="0" u="none" strike="noStrike" baseline="0" dirty="0">
                <a:solidFill>
                  <a:schemeClr val="tx1"/>
                </a:solidFill>
                <a:latin typeface="LMSans10-Bold"/>
              </a:rPr>
              <a:t>Bits</a:t>
            </a:r>
          </a:p>
          <a:p>
            <a:pPr algn="l"/>
            <a:r>
              <a:rPr lang="de-DE" sz="1600" b="0" i="0" u="none" strike="noStrike" baseline="0" dirty="0">
                <a:solidFill>
                  <a:schemeClr val="tx1"/>
                </a:solidFill>
                <a:latin typeface="LMSans10-Bold"/>
              </a:rPr>
              <a:t>• </a:t>
            </a:r>
            <a:r>
              <a:rPr lang="de-DE" sz="1600" b="1" i="0" u="none" strike="noStrike" baseline="0" dirty="0" err="1">
                <a:solidFill>
                  <a:schemeClr val="tx1"/>
                </a:solidFill>
                <a:latin typeface="LMSans10-Bold"/>
              </a:rPr>
              <a:t>Nonce</a:t>
            </a:r>
            <a:endParaRPr lang="en-US" sz="1600" dirty="0">
              <a:solidFill>
                <a:schemeClr val="tx1"/>
              </a:solidFill>
              <a:latin typeface="LMSans10-Bold"/>
            </a:endParaRPr>
          </a:p>
        </p:txBody>
      </p:sp>
      <p:sp>
        <p:nvSpPr>
          <p:cNvPr id="4" name="Datumsplatzhalter 3">
            <a:extLst>
              <a:ext uri="{FF2B5EF4-FFF2-40B4-BE49-F238E27FC236}">
                <a16:creationId xmlns:a16="http://schemas.microsoft.com/office/drawing/2014/main" id="{EC60C0F2-07FC-4174-8C84-A63DF0F0D7E0}"/>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03B39C97-5E35-9997-1CA4-5A1220188257}"/>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6C05DAE3-F7F5-A7C1-9313-7B4307664ADF}"/>
              </a:ext>
            </a:extLst>
          </p:cNvPr>
          <p:cNvSpPr>
            <a:spLocks noGrp="1"/>
          </p:cNvSpPr>
          <p:nvPr>
            <p:ph type="sldNum" sz="quarter" idx="12"/>
          </p:nvPr>
        </p:nvSpPr>
        <p:spPr/>
        <p:txBody>
          <a:bodyPr/>
          <a:lstStyle/>
          <a:p>
            <a:fld id="{BE381E1F-63FE-4BE5-8EBC-814100BF0F2D}" type="slidenum">
              <a:rPr lang="en-US" smtClean="0"/>
              <a:t>6</a:t>
            </a:fld>
            <a:endParaRPr lang="en-US" dirty="0"/>
          </a:p>
        </p:txBody>
      </p:sp>
      <p:sp>
        <p:nvSpPr>
          <p:cNvPr id="8" name="Titel 1">
            <a:extLst>
              <a:ext uri="{FF2B5EF4-FFF2-40B4-BE49-F238E27FC236}">
                <a16:creationId xmlns:a16="http://schemas.microsoft.com/office/drawing/2014/main" id="{8B799320-C467-91EB-7BBF-7A2A39B67D5E}"/>
              </a:ext>
            </a:extLst>
          </p:cNvPr>
          <p:cNvSpPr txBox="1">
            <a:spLocks/>
          </p:cNvSpPr>
          <p:nvPr/>
        </p:nvSpPr>
        <p:spPr>
          <a:xfrm>
            <a:off x="9452202" y="2573400"/>
            <a:ext cx="2641146" cy="96528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0" u="none" strike="noStrike" baseline="0" dirty="0" err="1">
                <a:solidFill>
                  <a:schemeClr val="bg1"/>
                </a:solidFill>
                <a:latin typeface="LMSans10-Bold"/>
              </a:rPr>
              <a:t>Einführung</a:t>
            </a:r>
            <a:r>
              <a:rPr lang="en-US" sz="3200" b="1" i="0" u="none" strike="noStrike" baseline="0" dirty="0">
                <a:solidFill>
                  <a:schemeClr val="bg1"/>
                </a:solidFill>
                <a:latin typeface="LMSans10-Bold"/>
              </a:rPr>
              <a:t> in die Blockchain</a:t>
            </a:r>
            <a:endParaRPr lang="en-US" sz="3200" dirty="0">
              <a:solidFill>
                <a:schemeClr val="bg1"/>
              </a:solidFill>
            </a:endParaRPr>
          </a:p>
        </p:txBody>
      </p:sp>
      <p:pic>
        <p:nvPicPr>
          <p:cNvPr id="7" name="Grafik 6">
            <a:extLst>
              <a:ext uri="{FF2B5EF4-FFF2-40B4-BE49-F238E27FC236}">
                <a16:creationId xmlns:a16="http://schemas.microsoft.com/office/drawing/2014/main" id="{AFF22522-1C8A-2372-C497-3F99E99ADBA4}"/>
              </a:ext>
            </a:extLst>
          </p:cNvPr>
          <p:cNvPicPr>
            <a:picLocks noChangeAspect="1"/>
          </p:cNvPicPr>
          <p:nvPr/>
        </p:nvPicPr>
        <p:blipFill>
          <a:blip r:embed="rId3"/>
          <a:stretch>
            <a:fillRect/>
          </a:stretch>
        </p:blipFill>
        <p:spPr>
          <a:xfrm>
            <a:off x="-481580" y="-5405957"/>
            <a:ext cx="8125959" cy="4075868"/>
          </a:xfrm>
          <a:prstGeom prst="rect">
            <a:avLst/>
          </a:prstGeom>
        </p:spPr>
      </p:pic>
    </p:spTree>
    <p:extLst>
      <p:ext uri="{BB962C8B-B14F-4D97-AF65-F5344CB8AC3E}">
        <p14:creationId xmlns:p14="http://schemas.microsoft.com/office/powerpoint/2010/main" val="103568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6CC20-124F-72E5-CF93-2DC0C95B6C10}"/>
              </a:ext>
            </a:extLst>
          </p:cNvPr>
          <p:cNvSpPr>
            <a:spLocks noGrp="1"/>
          </p:cNvSpPr>
          <p:nvPr>
            <p:ph type="title"/>
          </p:nvPr>
        </p:nvSpPr>
        <p:spPr>
          <a:xfrm>
            <a:off x="838200" y="709122"/>
            <a:ext cx="8197850" cy="650341"/>
          </a:xfrm>
        </p:spPr>
        <p:txBody>
          <a:bodyPr>
            <a:normAutofit/>
          </a:bodyPr>
          <a:lstStyle/>
          <a:p>
            <a:r>
              <a:rPr lang="en-US" sz="3200" b="1" i="0" u="none" strike="noStrike" baseline="0" dirty="0" err="1">
                <a:solidFill>
                  <a:srgbClr val="00B5AD"/>
                </a:solidFill>
                <a:latin typeface="LMSans10-Bold"/>
              </a:rPr>
              <a:t>Blockchaining-Mechanismus</a:t>
            </a:r>
            <a:endParaRPr lang="en-US" sz="3200" dirty="0">
              <a:solidFill>
                <a:srgbClr val="00B5AD"/>
              </a:solidFill>
            </a:endParaRPr>
          </a:p>
        </p:txBody>
      </p:sp>
      <p:sp>
        <p:nvSpPr>
          <p:cNvPr id="4" name="Datumsplatzhalter 3">
            <a:extLst>
              <a:ext uri="{FF2B5EF4-FFF2-40B4-BE49-F238E27FC236}">
                <a16:creationId xmlns:a16="http://schemas.microsoft.com/office/drawing/2014/main" id="{B5346A11-7951-C9DF-337E-C4221AD11F91}"/>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C3042CF7-24B2-61CD-1754-B77281955711}"/>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AD2F87F2-D310-1AD8-4F51-1E0540DDC9C5}"/>
              </a:ext>
            </a:extLst>
          </p:cNvPr>
          <p:cNvSpPr>
            <a:spLocks noGrp="1"/>
          </p:cNvSpPr>
          <p:nvPr>
            <p:ph type="sldNum" sz="quarter" idx="12"/>
          </p:nvPr>
        </p:nvSpPr>
        <p:spPr/>
        <p:txBody>
          <a:bodyPr/>
          <a:lstStyle/>
          <a:p>
            <a:fld id="{BE381E1F-63FE-4BE5-8EBC-814100BF0F2D}" type="slidenum">
              <a:rPr lang="en-US" smtClean="0"/>
              <a:t>7</a:t>
            </a:fld>
            <a:endParaRPr lang="en-US" dirty="0"/>
          </a:p>
        </p:txBody>
      </p:sp>
      <p:sp>
        <p:nvSpPr>
          <p:cNvPr id="8" name="Titel 1">
            <a:extLst>
              <a:ext uri="{FF2B5EF4-FFF2-40B4-BE49-F238E27FC236}">
                <a16:creationId xmlns:a16="http://schemas.microsoft.com/office/drawing/2014/main" id="{F5A9E9E1-D36B-7C5C-49AE-EFE9B012EB79}"/>
              </a:ext>
            </a:extLst>
          </p:cNvPr>
          <p:cNvSpPr txBox="1">
            <a:spLocks/>
          </p:cNvSpPr>
          <p:nvPr/>
        </p:nvSpPr>
        <p:spPr>
          <a:xfrm>
            <a:off x="9452202" y="2573400"/>
            <a:ext cx="2641146" cy="96528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0" u="none" strike="noStrike" baseline="0" dirty="0" err="1">
                <a:solidFill>
                  <a:schemeClr val="bg1"/>
                </a:solidFill>
                <a:latin typeface="LMSans10-Bold"/>
              </a:rPr>
              <a:t>Einführung</a:t>
            </a:r>
            <a:r>
              <a:rPr lang="en-US" sz="3200" b="1" i="0" u="none" strike="noStrike" baseline="0" dirty="0">
                <a:solidFill>
                  <a:schemeClr val="bg1"/>
                </a:solidFill>
                <a:latin typeface="LMSans10-Bold"/>
              </a:rPr>
              <a:t> in die Blockchain</a:t>
            </a:r>
            <a:endParaRPr lang="en-US" sz="3200" dirty="0">
              <a:solidFill>
                <a:schemeClr val="bg1"/>
              </a:solidFill>
            </a:endParaRPr>
          </a:p>
        </p:txBody>
      </p:sp>
      <p:pic>
        <p:nvPicPr>
          <p:cNvPr id="9" name="Grafik 8">
            <a:extLst>
              <a:ext uri="{FF2B5EF4-FFF2-40B4-BE49-F238E27FC236}">
                <a16:creationId xmlns:a16="http://schemas.microsoft.com/office/drawing/2014/main" id="{7697D419-DDDB-34F6-CF0C-13EF9F05C4C0}"/>
              </a:ext>
            </a:extLst>
          </p:cNvPr>
          <p:cNvPicPr>
            <a:picLocks noChangeAspect="1"/>
          </p:cNvPicPr>
          <p:nvPr/>
        </p:nvPicPr>
        <p:blipFill>
          <a:blip r:embed="rId3"/>
          <a:stretch>
            <a:fillRect/>
          </a:stretch>
        </p:blipFill>
        <p:spPr>
          <a:xfrm>
            <a:off x="838200" y="1874067"/>
            <a:ext cx="7950994" cy="3988108"/>
          </a:xfrm>
          <a:prstGeom prst="rect">
            <a:avLst/>
          </a:prstGeom>
        </p:spPr>
      </p:pic>
    </p:spTree>
    <p:extLst>
      <p:ext uri="{BB962C8B-B14F-4D97-AF65-F5344CB8AC3E}">
        <p14:creationId xmlns:p14="http://schemas.microsoft.com/office/powerpoint/2010/main" val="3361317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2EF33A-ECC1-EFE3-B6DF-B76DD5174BB4}"/>
              </a:ext>
            </a:extLst>
          </p:cNvPr>
          <p:cNvSpPr>
            <a:spLocks noGrp="1"/>
          </p:cNvSpPr>
          <p:nvPr>
            <p:ph type="title"/>
          </p:nvPr>
        </p:nvSpPr>
        <p:spPr>
          <a:xfrm>
            <a:off x="1052104" y="792185"/>
            <a:ext cx="8747250" cy="920718"/>
          </a:xfrm>
        </p:spPr>
        <p:txBody>
          <a:bodyPr>
            <a:noAutofit/>
          </a:bodyPr>
          <a:lstStyle/>
          <a:p>
            <a:pPr algn="l"/>
            <a:r>
              <a:rPr lang="de-DE" sz="2400" b="1" i="0" u="none" strike="noStrike" baseline="0" dirty="0">
                <a:solidFill>
                  <a:srgbClr val="00B5AD"/>
                </a:solidFill>
                <a:latin typeface="LMSans10-Bold"/>
              </a:rPr>
              <a:t>Sicherung der Unveränderlichkeit und Zensurresistenz in Blockchain-Technologie</a:t>
            </a:r>
            <a:endParaRPr lang="en-US" sz="2400" dirty="0">
              <a:solidFill>
                <a:srgbClr val="00B5AD"/>
              </a:solidFill>
            </a:endParaRPr>
          </a:p>
        </p:txBody>
      </p:sp>
      <p:sp>
        <p:nvSpPr>
          <p:cNvPr id="3" name="Textplatzhalter 2">
            <a:extLst>
              <a:ext uri="{FF2B5EF4-FFF2-40B4-BE49-F238E27FC236}">
                <a16:creationId xmlns:a16="http://schemas.microsoft.com/office/drawing/2014/main" id="{D0276A73-B1F5-C802-D7EB-F0947682B174}"/>
              </a:ext>
            </a:extLst>
          </p:cNvPr>
          <p:cNvSpPr>
            <a:spLocks noGrp="1"/>
          </p:cNvSpPr>
          <p:nvPr>
            <p:ph type="body" idx="1"/>
          </p:nvPr>
        </p:nvSpPr>
        <p:spPr>
          <a:xfrm>
            <a:off x="1052104" y="2231180"/>
            <a:ext cx="4295115" cy="2009869"/>
          </a:xfrm>
        </p:spPr>
        <p:txBody>
          <a:bodyPr>
            <a:noAutofit/>
          </a:bodyPr>
          <a:lstStyle/>
          <a:p>
            <a:pPr algn="l"/>
            <a:r>
              <a:rPr lang="de-DE" b="0" i="0" u="none" strike="noStrike" baseline="0" dirty="0">
                <a:solidFill>
                  <a:schemeClr val="tx1"/>
                </a:solidFill>
                <a:latin typeface="LMRoman10-Regular"/>
              </a:rPr>
              <a:t>• Konsensmechanismus</a:t>
            </a:r>
          </a:p>
          <a:p>
            <a:pPr algn="l"/>
            <a:r>
              <a:rPr lang="de-DE" b="0" i="0" u="none" strike="noStrike" baseline="0" dirty="0">
                <a:solidFill>
                  <a:schemeClr val="tx1"/>
                </a:solidFill>
                <a:latin typeface="LMRoman10-Regular"/>
              </a:rPr>
              <a:t>• Kryptografie</a:t>
            </a:r>
          </a:p>
          <a:p>
            <a:pPr algn="l"/>
            <a:r>
              <a:rPr lang="de-DE" b="0" i="0" u="none" strike="noStrike" baseline="0" dirty="0">
                <a:solidFill>
                  <a:schemeClr val="tx1"/>
                </a:solidFill>
                <a:latin typeface="LMRoman10-Regular"/>
              </a:rPr>
              <a:t>• Dezentralisierung</a:t>
            </a:r>
          </a:p>
          <a:p>
            <a:pPr algn="l"/>
            <a:r>
              <a:rPr lang="de-DE" b="0" i="0" u="none" strike="noStrike" baseline="0" dirty="0">
                <a:solidFill>
                  <a:schemeClr val="tx1"/>
                </a:solidFill>
                <a:latin typeface="LMRoman10-Regular"/>
              </a:rPr>
              <a:t>• Mehrere Kopien</a:t>
            </a:r>
            <a:endParaRPr lang="en-US" dirty="0">
              <a:solidFill>
                <a:schemeClr val="tx1"/>
              </a:solidFill>
            </a:endParaRPr>
          </a:p>
        </p:txBody>
      </p:sp>
      <p:sp>
        <p:nvSpPr>
          <p:cNvPr id="4" name="Datumsplatzhalter 3">
            <a:extLst>
              <a:ext uri="{FF2B5EF4-FFF2-40B4-BE49-F238E27FC236}">
                <a16:creationId xmlns:a16="http://schemas.microsoft.com/office/drawing/2014/main" id="{A981A964-ADB7-A7AC-C13D-1548C7499F62}"/>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3309E6B4-C6EE-7626-8408-EAC50E4C7E62}"/>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36E33C7D-2FB2-3944-6610-99A483ABF1E1}"/>
              </a:ext>
            </a:extLst>
          </p:cNvPr>
          <p:cNvSpPr>
            <a:spLocks noGrp="1"/>
          </p:cNvSpPr>
          <p:nvPr>
            <p:ph type="sldNum" sz="quarter" idx="12"/>
          </p:nvPr>
        </p:nvSpPr>
        <p:spPr/>
        <p:txBody>
          <a:bodyPr/>
          <a:lstStyle/>
          <a:p>
            <a:fld id="{BE381E1F-63FE-4BE5-8EBC-814100BF0F2D}" type="slidenum">
              <a:rPr lang="en-US" smtClean="0"/>
              <a:t>8</a:t>
            </a:fld>
            <a:endParaRPr lang="en-US" dirty="0"/>
          </a:p>
        </p:txBody>
      </p:sp>
      <p:sp>
        <p:nvSpPr>
          <p:cNvPr id="7" name="Titel 1">
            <a:extLst>
              <a:ext uri="{FF2B5EF4-FFF2-40B4-BE49-F238E27FC236}">
                <a16:creationId xmlns:a16="http://schemas.microsoft.com/office/drawing/2014/main" id="{201E4BA1-6679-531C-4C5B-801824CFC6A5}"/>
              </a:ext>
            </a:extLst>
          </p:cNvPr>
          <p:cNvSpPr txBox="1">
            <a:spLocks/>
          </p:cNvSpPr>
          <p:nvPr/>
        </p:nvSpPr>
        <p:spPr>
          <a:xfrm>
            <a:off x="9452202" y="2573400"/>
            <a:ext cx="2641146" cy="96528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0" u="none" strike="noStrike" baseline="0" dirty="0" err="1">
                <a:solidFill>
                  <a:schemeClr val="bg1"/>
                </a:solidFill>
                <a:latin typeface="LMSans10-Bold"/>
              </a:rPr>
              <a:t>Einführung</a:t>
            </a:r>
            <a:r>
              <a:rPr lang="en-US" sz="3200" b="1" i="0" u="none" strike="noStrike" baseline="0" dirty="0">
                <a:solidFill>
                  <a:schemeClr val="bg1"/>
                </a:solidFill>
                <a:latin typeface="LMSans10-Bold"/>
              </a:rPr>
              <a:t> in die Blockchain</a:t>
            </a:r>
            <a:endParaRPr lang="en-US" sz="3200" dirty="0">
              <a:solidFill>
                <a:schemeClr val="bg1"/>
              </a:solidFill>
            </a:endParaRPr>
          </a:p>
        </p:txBody>
      </p:sp>
    </p:spTree>
    <p:extLst>
      <p:ext uri="{BB962C8B-B14F-4D97-AF65-F5344CB8AC3E}">
        <p14:creationId xmlns:p14="http://schemas.microsoft.com/office/powerpoint/2010/main" val="69008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2EF33A-ECC1-EFE3-B6DF-B76DD5174BB4}"/>
              </a:ext>
            </a:extLst>
          </p:cNvPr>
          <p:cNvSpPr>
            <a:spLocks noGrp="1"/>
          </p:cNvSpPr>
          <p:nvPr>
            <p:ph type="title"/>
          </p:nvPr>
        </p:nvSpPr>
        <p:spPr>
          <a:xfrm>
            <a:off x="667693" y="679331"/>
            <a:ext cx="3035174" cy="748882"/>
          </a:xfrm>
        </p:spPr>
        <p:txBody>
          <a:bodyPr>
            <a:noAutofit/>
          </a:bodyPr>
          <a:lstStyle/>
          <a:p>
            <a:pPr algn="l"/>
            <a:r>
              <a:rPr lang="de-DE" sz="3200" b="1" i="0" u="none" strike="noStrike" baseline="0" dirty="0" err="1">
                <a:solidFill>
                  <a:srgbClr val="00B5AD"/>
                </a:solidFill>
                <a:latin typeface="LMSans10-Bold"/>
              </a:rPr>
              <a:t>PoW</a:t>
            </a:r>
            <a:r>
              <a:rPr lang="de-DE" sz="3200" b="1" i="0" u="none" strike="noStrike" baseline="0" dirty="0">
                <a:solidFill>
                  <a:srgbClr val="00B5AD"/>
                </a:solidFill>
                <a:latin typeface="LMSans10-Bold"/>
              </a:rPr>
              <a:t>-Methode</a:t>
            </a:r>
            <a:endParaRPr lang="en-US" sz="3200" dirty="0">
              <a:solidFill>
                <a:srgbClr val="00B5AD"/>
              </a:solidFill>
            </a:endParaRPr>
          </a:p>
        </p:txBody>
      </p:sp>
      <p:sp>
        <p:nvSpPr>
          <p:cNvPr id="3" name="Textplatzhalter 2">
            <a:extLst>
              <a:ext uri="{FF2B5EF4-FFF2-40B4-BE49-F238E27FC236}">
                <a16:creationId xmlns:a16="http://schemas.microsoft.com/office/drawing/2014/main" id="{D0276A73-B1F5-C802-D7EB-F0947682B174}"/>
              </a:ext>
            </a:extLst>
          </p:cNvPr>
          <p:cNvSpPr>
            <a:spLocks noGrp="1"/>
          </p:cNvSpPr>
          <p:nvPr>
            <p:ph type="body" idx="1"/>
          </p:nvPr>
        </p:nvSpPr>
        <p:spPr>
          <a:xfrm>
            <a:off x="667693" y="1876753"/>
            <a:ext cx="8733482" cy="4175912"/>
          </a:xfrm>
        </p:spPr>
        <p:txBody>
          <a:bodyPr>
            <a:noAutofit/>
          </a:bodyPr>
          <a:lstStyle/>
          <a:p>
            <a:pPr algn="l">
              <a:buFont typeface="Arial" panose="020B0604020202020204" pitchFamily="34" charset="0"/>
              <a:buChar char="•"/>
            </a:pPr>
            <a:r>
              <a:rPr lang="de-DE" sz="1800" b="0" i="0" dirty="0">
                <a:solidFill>
                  <a:srgbClr val="374151"/>
                </a:solidFill>
                <a:effectLst/>
                <a:latin typeface="LMSans10-Bold"/>
              </a:rPr>
              <a:t> </a:t>
            </a:r>
            <a:r>
              <a:rPr lang="de-DE" sz="1800" b="1" i="0" dirty="0" err="1">
                <a:solidFill>
                  <a:srgbClr val="374151"/>
                </a:solidFill>
                <a:effectLst/>
                <a:latin typeface="LMSans10-Bold"/>
              </a:rPr>
              <a:t>PoW</a:t>
            </a:r>
            <a:r>
              <a:rPr lang="de-DE" sz="1800" b="0" i="0" dirty="0">
                <a:solidFill>
                  <a:srgbClr val="374151"/>
                </a:solidFill>
                <a:effectLst/>
                <a:latin typeface="LMSans10-Bold"/>
              </a:rPr>
              <a:t> ist eine dezentrale Konsensmethode.</a:t>
            </a:r>
          </a:p>
          <a:p>
            <a:pPr algn="l">
              <a:buFont typeface="Arial" panose="020B0604020202020204" pitchFamily="34" charset="0"/>
              <a:buChar char="•"/>
            </a:pPr>
            <a:endParaRPr lang="de-DE" sz="1800" b="0" i="0" dirty="0">
              <a:solidFill>
                <a:srgbClr val="374151"/>
              </a:solidFill>
              <a:effectLst/>
              <a:latin typeface="LMSans10-Bold"/>
            </a:endParaRPr>
          </a:p>
          <a:p>
            <a:pPr algn="l">
              <a:buFont typeface="Arial" panose="020B0604020202020204" pitchFamily="34" charset="0"/>
              <a:buChar char="•"/>
            </a:pPr>
            <a:r>
              <a:rPr lang="de-DE" sz="1800" b="0" i="0" dirty="0">
                <a:solidFill>
                  <a:srgbClr val="374151"/>
                </a:solidFill>
                <a:effectLst/>
                <a:latin typeface="LMSans10-Bold"/>
              </a:rPr>
              <a:t> </a:t>
            </a:r>
            <a:r>
              <a:rPr lang="de-DE" sz="1800" b="1" i="0" dirty="0">
                <a:solidFill>
                  <a:srgbClr val="374151"/>
                </a:solidFill>
                <a:effectLst/>
                <a:latin typeface="LMSans10-Bold"/>
              </a:rPr>
              <a:t>Netzwerkteilnehmer</a:t>
            </a:r>
            <a:r>
              <a:rPr lang="de-DE" sz="1800" b="0" i="0" dirty="0">
                <a:solidFill>
                  <a:srgbClr val="374151"/>
                </a:solidFill>
                <a:effectLst/>
                <a:latin typeface="LMSans10-Bold"/>
              </a:rPr>
              <a:t> müssen Rechenleistung erbringen, um ein Hash zu finden.</a:t>
            </a:r>
          </a:p>
          <a:p>
            <a:pPr algn="l">
              <a:buFont typeface="Arial" panose="020B0604020202020204" pitchFamily="34" charset="0"/>
              <a:buChar char="•"/>
            </a:pPr>
            <a:endParaRPr lang="de-DE" sz="1800" b="0" i="0" dirty="0">
              <a:solidFill>
                <a:srgbClr val="374151"/>
              </a:solidFill>
              <a:effectLst/>
              <a:latin typeface="LMSans10-Bold"/>
            </a:endParaRPr>
          </a:p>
          <a:p>
            <a:pPr algn="l">
              <a:buFont typeface="Arial" panose="020B0604020202020204" pitchFamily="34" charset="0"/>
              <a:buChar char="•"/>
            </a:pPr>
            <a:r>
              <a:rPr lang="de-DE" sz="1800" b="0" i="0" dirty="0">
                <a:solidFill>
                  <a:srgbClr val="374151"/>
                </a:solidFill>
                <a:effectLst/>
                <a:latin typeface="LMSans10-Bold"/>
              </a:rPr>
              <a:t> Dieser Prozess dient als Abschreckung gegen Manipulation oder Ausbeutung des Systems.</a:t>
            </a:r>
          </a:p>
          <a:p>
            <a:pPr algn="l">
              <a:buFont typeface="Arial" panose="020B0604020202020204" pitchFamily="34" charset="0"/>
              <a:buChar char="•"/>
            </a:pPr>
            <a:endParaRPr lang="de-DE" sz="1800" b="0" i="0" dirty="0">
              <a:solidFill>
                <a:srgbClr val="374151"/>
              </a:solidFill>
              <a:effectLst/>
              <a:latin typeface="LMSans10-Bold"/>
            </a:endParaRPr>
          </a:p>
          <a:p>
            <a:pPr algn="l">
              <a:buFont typeface="Arial" panose="020B0604020202020204" pitchFamily="34" charset="0"/>
              <a:buChar char="•"/>
            </a:pPr>
            <a:r>
              <a:rPr lang="de-DE" sz="1800" b="0" i="0" dirty="0">
                <a:solidFill>
                  <a:srgbClr val="374151"/>
                </a:solidFill>
                <a:effectLst/>
                <a:latin typeface="LMSans10-Bold"/>
              </a:rPr>
              <a:t> Teilnehmer müssen Arbeit leisten, um das System sicher zu machen.</a:t>
            </a:r>
          </a:p>
          <a:p>
            <a:pPr algn="l">
              <a:buFont typeface="Arial" panose="020B0604020202020204" pitchFamily="34" charset="0"/>
              <a:buChar char="•"/>
            </a:pPr>
            <a:endParaRPr lang="de-DE" sz="1800" b="0" i="0" dirty="0">
              <a:solidFill>
                <a:srgbClr val="374151"/>
              </a:solidFill>
              <a:effectLst/>
              <a:latin typeface="LMSans10-Bold"/>
            </a:endParaRPr>
          </a:p>
          <a:p>
            <a:pPr algn="l">
              <a:buFont typeface="Arial" panose="020B0604020202020204" pitchFamily="34" charset="0"/>
              <a:buChar char="•"/>
            </a:pPr>
            <a:r>
              <a:rPr lang="de-DE" sz="1800" b="0" i="0" dirty="0">
                <a:solidFill>
                  <a:srgbClr val="374151"/>
                </a:solidFill>
                <a:effectLst/>
                <a:latin typeface="LMSans10-Bold"/>
              </a:rPr>
              <a:t> </a:t>
            </a:r>
            <a:r>
              <a:rPr lang="de-DE" sz="1800" b="1" i="0" dirty="0" err="1">
                <a:solidFill>
                  <a:srgbClr val="374151"/>
                </a:solidFill>
                <a:effectLst/>
                <a:latin typeface="LMSans10-Bold"/>
              </a:rPr>
              <a:t>PoW</a:t>
            </a:r>
            <a:r>
              <a:rPr lang="de-DE" sz="1800" b="0" i="0" dirty="0">
                <a:solidFill>
                  <a:srgbClr val="374151"/>
                </a:solidFill>
                <a:effectLst/>
                <a:latin typeface="LMSans10-Bold"/>
              </a:rPr>
              <a:t> ist ein sicheres Mittel zur Überprüfung der Integrität von Transaktionen.</a:t>
            </a:r>
          </a:p>
          <a:p>
            <a:pPr algn="l">
              <a:buFont typeface="Arial" panose="020B0604020202020204" pitchFamily="34" charset="0"/>
              <a:buChar char="•"/>
            </a:pPr>
            <a:endParaRPr lang="de-DE" sz="1800" b="0" i="0" dirty="0">
              <a:solidFill>
                <a:srgbClr val="374151"/>
              </a:solidFill>
              <a:effectLst/>
              <a:latin typeface="LMSans10-Bold"/>
            </a:endParaRPr>
          </a:p>
          <a:p>
            <a:pPr algn="l">
              <a:buFont typeface="Arial" panose="020B0604020202020204" pitchFamily="34" charset="0"/>
              <a:buChar char="•"/>
            </a:pPr>
            <a:r>
              <a:rPr lang="de-DE" sz="1800" b="0" i="0" dirty="0">
                <a:solidFill>
                  <a:srgbClr val="374151"/>
                </a:solidFill>
                <a:effectLst/>
                <a:latin typeface="LMSans10-Bold"/>
              </a:rPr>
              <a:t> Es hilft, den Konsens zwischen allen Mitgliedern des Netzwerks aufrechtzuerhalten.</a:t>
            </a:r>
          </a:p>
        </p:txBody>
      </p:sp>
      <p:sp>
        <p:nvSpPr>
          <p:cNvPr id="4" name="Datumsplatzhalter 3">
            <a:extLst>
              <a:ext uri="{FF2B5EF4-FFF2-40B4-BE49-F238E27FC236}">
                <a16:creationId xmlns:a16="http://schemas.microsoft.com/office/drawing/2014/main" id="{A981A964-ADB7-A7AC-C13D-1548C7499F62}"/>
              </a:ext>
            </a:extLst>
          </p:cNvPr>
          <p:cNvSpPr>
            <a:spLocks noGrp="1"/>
          </p:cNvSpPr>
          <p:nvPr>
            <p:ph type="dt" sz="half" idx="10"/>
          </p:nvPr>
        </p:nvSpPr>
        <p:spPr/>
        <p:txBody>
          <a:bodyPr/>
          <a:lstStyle/>
          <a:p>
            <a:fld id="{25C4C243-CD65-4451-8BB9-9FC6EBF29D8B}" type="datetime1">
              <a:rPr lang="en-US" smtClean="0"/>
              <a:t>4/14/2023</a:t>
            </a:fld>
            <a:endParaRPr lang="en-US" dirty="0"/>
          </a:p>
        </p:txBody>
      </p:sp>
      <p:sp>
        <p:nvSpPr>
          <p:cNvPr id="5" name="Fußzeilenplatzhalter 4">
            <a:extLst>
              <a:ext uri="{FF2B5EF4-FFF2-40B4-BE49-F238E27FC236}">
                <a16:creationId xmlns:a16="http://schemas.microsoft.com/office/drawing/2014/main" id="{3309E6B4-C6EE-7626-8408-EAC50E4C7E62}"/>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36E33C7D-2FB2-3944-6610-99A483ABF1E1}"/>
              </a:ext>
            </a:extLst>
          </p:cNvPr>
          <p:cNvSpPr>
            <a:spLocks noGrp="1"/>
          </p:cNvSpPr>
          <p:nvPr>
            <p:ph type="sldNum" sz="quarter" idx="12"/>
          </p:nvPr>
        </p:nvSpPr>
        <p:spPr/>
        <p:txBody>
          <a:bodyPr/>
          <a:lstStyle/>
          <a:p>
            <a:fld id="{BE381E1F-63FE-4BE5-8EBC-814100BF0F2D}" type="slidenum">
              <a:rPr lang="en-US" smtClean="0"/>
              <a:t>9</a:t>
            </a:fld>
            <a:endParaRPr lang="en-US" dirty="0"/>
          </a:p>
        </p:txBody>
      </p:sp>
      <p:sp>
        <p:nvSpPr>
          <p:cNvPr id="8" name="Titel 1">
            <a:extLst>
              <a:ext uri="{FF2B5EF4-FFF2-40B4-BE49-F238E27FC236}">
                <a16:creationId xmlns:a16="http://schemas.microsoft.com/office/drawing/2014/main" id="{663B062F-F07A-70AC-5ECC-DDADE4D7E4A4}"/>
              </a:ext>
            </a:extLst>
          </p:cNvPr>
          <p:cNvSpPr txBox="1">
            <a:spLocks/>
          </p:cNvSpPr>
          <p:nvPr/>
        </p:nvSpPr>
        <p:spPr>
          <a:xfrm>
            <a:off x="9401175" y="2283402"/>
            <a:ext cx="2790825" cy="168130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u="none" strike="noStrike" baseline="0" dirty="0" err="1">
                <a:solidFill>
                  <a:schemeClr val="bg1"/>
                </a:solidFill>
                <a:latin typeface="LMSans10-Bold"/>
              </a:rPr>
              <a:t>Theoretische</a:t>
            </a:r>
            <a:r>
              <a:rPr lang="en-US" sz="3200" b="1" u="none" strike="noStrike" baseline="0" dirty="0">
                <a:solidFill>
                  <a:schemeClr val="bg1"/>
                </a:solidFill>
                <a:latin typeface="LMSans10-Bold"/>
              </a:rPr>
              <a:t> </a:t>
            </a:r>
            <a:r>
              <a:rPr lang="en-US" sz="3200" b="1" u="none" strike="noStrike" baseline="0" dirty="0" err="1">
                <a:solidFill>
                  <a:schemeClr val="bg1"/>
                </a:solidFill>
                <a:latin typeface="LMSans10-Bold"/>
              </a:rPr>
              <a:t>Seite</a:t>
            </a:r>
            <a:r>
              <a:rPr lang="en-US" sz="3200" b="1" u="none" strike="noStrike" baseline="0" dirty="0">
                <a:solidFill>
                  <a:schemeClr val="bg1"/>
                </a:solidFill>
                <a:latin typeface="LMSans10-Bold"/>
              </a:rPr>
              <a:t> der </a:t>
            </a:r>
            <a:r>
              <a:rPr lang="en-US" sz="3200" b="1" u="none" strike="noStrike" baseline="0" dirty="0" err="1">
                <a:solidFill>
                  <a:schemeClr val="bg1"/>
                </a:solidFill>
                <a:latin typeface="LMSans10-Bold"/>
              </a:rPr>
              <a:t>PoW-Methode</a:t>
            </a:r>
            <a:r>
              <a:rPr lang="en-US" sz="3200" b="1" u="none" strike="noStrike" baseline="0" dirty="0">
                <a:solidFill>
                  <a:schemeClr val="bg1"/>
                </a:solidFill>
                <a:latin typeface="LMSans10-Bold"/>
              </a:rPr>
              <a:t>.</a:t>
            </a:r>
          </a:p>
        </p:txBody>
      </p:sp>
    </p:spTree>
    <p:extLst>
      <p:ext uri="{BB962C8B-B14F-4D97-AF65-F5344CB8AC3E}">
        <p14:creationId xmlns:p14="http://schemas.microsoft.com/office/powerpoint/2010/main" val="409085421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5900</Words>
  <Application>Microsoft Office PowerPoint</Application>
  <PresentationFormat>Breitbild</PresentationFormat>
  <Paragraphs>443</Paragraphs>
  <Slides>27</Slides>
  <Notes>25</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27</vt:i4>
      </vt:variant>
    </vt:vector>
  </HeadingPairs>
  <TitlesOfParts>
    <vt:vector size="39" baseType="lpstr">
      <vt:lpstr>Arial</vt:lpstr>
      <vt:lpstr>Bahnschrift Light</vt:lpstr>
      <vt:lpstr>Calibri</vt:lpstr>
      <vt:lpstr>Calibri Light</vt:lpstr>
      <vt:lpstr>LMRoman10-Bold</vt:lpstr>
      <vt:lpstr>LMRoman10-Regular</vt:lpstr>
      <vt:lpstr>LMSans10-Bold</vt:lpstr>
      <vt:lpstr>Mulish</vt:lpstr>
      <vt:lpstr>Segoe UI</vt:lpstr>
      <vt:lpstr>Söhne</vt:lpstr>
      <vt:lpstr>Times New Roman</vt:lpstr>
      <vt:lpstr>Office</vt:lpstr>
      <vt:lpstr>Blockchain - Technologie :</vt:lpstr>
      <vt:lpstr>Motivation</vt:lpstr>
      <vt:lpstr>Motivation</vt:lpstr>
      <vt:lpstr>Inhaltsverzeichnis</vt:lpstr>
      <vt:lpstr> </vt:lpstr>
      <vt:lpstr>Konstruktion des Blocks</vt:lpstr>
      <vt:lpstr>Blockchaining-Mechanismus</vt:lpstr>
      <vt:lpstr>Sicherung der Unveränderlichkeit und Zensurresistenz in Blockchain-Technologie</vt:lpstr>
      <vt:lpstr>PoW-Methode</vt:lpstr>
      <vt:lpstr>PoW-Berechnungen in der Blockchain-Technologie</vt:lpstr>
      <vt:lpstr>Algorithmus zur Bestimmung der Nonce in Kryptowährungen</vt:lpstr>
      <vt:lpstr>PowerPoint-Präsentation</vt:lpstr>
      <vt:lpstr>Schwierigkeit im PoW-Protokoll</vt:lpstr>
      <vt:lpstr>Die Rolle der Schwierigkeit im PoW-Protokoll</vt:lpstr>
      <vt:lpstr>Schwierigkeitsanpassung im PoW-Protokoll</vt:lpstr>
      <vt:lpstr>Schwierigkeitsanpassung im Proof-of-Work-Protokoll</vt:lpstr>
      <vt:lpstr>Eine Analyse der Definition und Eigenschaften</vt:lpstr>
      <vt:lpstr>Eigenschaften</vt:lpstr>
      <vt:lpstr>Eigenschaften</vt:lpstr>
      <vt:lpstr>Two-way peg</vt:lpstr>
      <vt:lpstr>Intelligente Verträge</vt:lpstr>
      <vt:lpstr>PowerPoint-Präsentation</vt:lpstr>
      <vt:lpstr>Sybil-Angriff</vt:lpstr>
      <vt:lpstr>51% Angriff</vt:lpstr>
      <vt:lpstr>Doublespending</vt:lpstr>
      <vt:lpstr>Routing Angriff</vt:lpstr>
      <vt:lpstr>Quelle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zb7453s@ad.fh-aachen.de</dc:creator>
  <cp:lastModifiedBy>zb7453s@ad.fh-aachen.de</cp:lastModifiedBy>
  <cp:revision>343</cp:revision>
  <dcterms:created xsi:type="dcterms:W3CDTF">2023-04-01T10:01:51Z</dcterms:created>
  <dcterms:modified xsi:type="dcterms:W3CDTF">2023-04-14T07:32:30Z</dcterms:modified>
</cp:coreProperties>
</file>