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74" r:id="rId9"/>
    <p:sldId id="275" r:id="rId10"/>
    <p:sldId id="264" r:id="rId11"/>
    <p:sldId id="265" r:id="rId12"/>
    <p:sldId id="276" r:id="rId13"/>
    <p:sldId id="279" r:id="rId14"/>
    <p:sldId id="266" r:id="rId15"/>
    <p:sldId id="277" r:id="rId16"/>
    <p:sldId id="280" r:id="rId17"/>
    <p:sldId id="267" r:id="rId18"/>
    <p:sldId id="278" r:id="rId19"/>
    <p:sldId id="281" r:id="rId20"/>
    <p:sldId id="268" r:id="rId21"/>
    <p:sldId id="269" r:id="rId22"/>
    <p:sldId id="270" r:id="rId23"/>
    <p:sldId id="282" r:id="rId24"/>
    <p:sldId id="283" r:id="rId25"/>
    <p:sldId id="284" r:id="rId26"/>
    <p:sldId id="285" r:id="rId27"/>
    <p:sldId id="286" r:id="rId28"/>
    <p:sldId id="271" r:id="rId29"/>
    <p:sldId id="272" r:id="rId30"/>
    <p:sldId id="27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AF2E117-FEE4-4DD0-98AE-ABA72A478FED}" type="datetimeFigureOut">
              <a:rPr lang="fr-FR" smtClean="0"/>
              <a:t>04/02/2022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CC73A78-5EAA-4D50-B3B8-DF476C89FCFC}"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08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6AF2E117-FEE4-4DD0-98AE-ABA72A478FED}" type="datetimeFigureOut">
              <a:rPr lang="fr-FR" smtClean="0"/>
              <a:t>04/02/2022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CC73A78-5EAA-4D50-B3B8-DF476C89FCFC}" type="slidenum">
              <a:rPr lang="fr-FR" smtClean="0"/>
              <a:t>‹N°›</a:t>
            </a:fld>
            <a:endParaRPr lang="fr-FR"/>
          </a:p>
        </p:txBody>
      </p:sp>
    </p:spTree>
    <p:extLst>
      <p:ext uri="{BB962C8B-B14F-4D97-AF65-F5344CB8AC3E}">
        <p14:creationId xmlns:p14="http://schemas.microsoft.com/office/powerpoint/2010/main" val="2309224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AF2E117-FEE4-4DD0-98AE-ABA72A478FED}" type="datetimeFigureOut">
              <a:rPr lang="fr-FR" smtClean="0"/>
              <a:t>04/02/2022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CC73A78-5EAA-4D50-B3B8-DF476C89FCFC}" type="slidenum">
              <a:rPr lang="fr-FR" smtClean="0"/>
              <a:t>‹N°›</a:t>
            </a:fld>
            <a:endParaRPr lang="fr-FR"/>
          </a:p>
        </p:txBody>
      </p:sp>
    </p:spTree>
    <p:extLst>
      <p:ext uri="{BB962C8B-B14F-4D97-AF65-F5344CB8AC3E}">
        <p14:creationId xmlns:p14="http://schemas.microsoft.com/office/powerpoint/2010/main" val="3214433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AF2E117-FEE4-4DD0-98AE-ABA72A478FED}" type="datetimeFigureOut">
              <a:rPr lang="fr-FR" smtClean="0"/>
              <a:t>04/02/2022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CC73A78-5EAA-4D50-B3B8-DF476C89FCFC}"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20877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AF2E117-FEE4-4DD0-98AE-ABA72A478FED}" type="datetimeFigureOut">
              <a:rPr lang="fr-FR" smtClean="0"/>
              <a:t>04/02/2022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CC73A78-5EAA-4D50-B3B8-DF476C89FCFC}" type="slidenum">
              <a:rPr lang="fr-FR" smtClean="0"/>
              <a:t>‹N°›</a:t>
            </a:fld>
            <a:endParaRPr lang="fr-FR"/>
          </a:p>
        </p:txBody>
      </p:sp>
    </p:spTree>
    <p:extLst>
      <p:ext uri="{BB962C8B-B14F-4D97-AF65-F5344CB8AC3E}">
        <p14:creationId xmlns:p14="http://schemas.microsoft.com/office/powerpoint/2010/main" val="3723917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AF2E117-FEE4-4DD0-98AE-ABA72A478FED}" type="datetimeFigureOut">
              <a:rPr lang="fr-FR" smtClean="0"/>
              <a:t>04/02/2022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CC73A78-5EAA-4D50-B3B8-DF476C89FCFC}"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09190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AF2E117-FEE4-4DD0-98AE-ABA72A478FED}" type="datetimeFigureOut">
              <a:rPr lang="fr-FR" smtClean="0"/>
              <a:t>04/02/2022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CC73A78-5EAA-4D50-B3B8-DF476C89FCFC}" type="slidenum">
              <a:rPr lang="fr-FR" smtClean="0"/>
              <a:t>‹N°›</a:t>
            </a:fld>
            <a:endParaRPr lang="fr-FR"/>
          </a:p>
        </p:txBody>
      </p:sp>
    </p:spTree>
    <p:extLst>
      <p:ext uri="{BB962C8B-B14F-4D97-AF65-F5344CB8AC3E}">
        <p14:creationId xmlns:p14="http://schemas.microsoft.com/office/powerpoint/2010/main" val="1456796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AF2E117-FEE4-4DD0-98AE-ABA72A478FED}" type="datetimeFigureOut">
              <a:rPr lang="fr-FR" smtClean="0"/>
              <a:t>04/02/2022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CC73A78-5EAA-4D50-B3B8-DF476C89FCFC}" type="slidenum">
              <a:rPr lang="fr-FR" smtClean="0"/>
              <a:t>‹N°›</a:t>
            </a:fld>
            <a:endParaRPr lang="fr-FR"/>
          </a:p>
        </p:txBody>
      </p:sp>
    </p:spTree>
    <p:extLst>
      <p:ext uri="{BB962C8B-B14F-4D97-AF65-F5344CB8AC3E}">
        <p14:creationId xmlns:p14="http://schemas.microsoft.com/office/powerpoint/2010/main" val="3554908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AF2E117-FEE4-4DD0-98AE-ABA72A478FED}" type="datetimeFigureOut">
              <a:rPr lang="fr-FR" smtClean="0"/>
              <a:t>04/02/2022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CC73A78-5EAA-4D50-B3B8-DF476C89FCFC}" type="slidenum">
              <a:rPr lang="fr-FR" smtClean="0"/>
              <a:t>‹N°›</a:t>
            </a:fld>
            <a:endParaRPr lang="fr-FR"/>
          </a:p>
        </p:txBody>
      </p:sp>
    </p:spTree>
    <p:extLst>
      <p:ext uri="{BB962C8B-B14F-4D97-AF65-F5344CB8AC3E}">
        <p14:creationId xmlns:p14="http://schemas.microsoft.com/office/powerpoint/2010/main" val="339785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AF2E117-FEE4-4DD0-98AE-ABA72A478FED}" type="datetimeFigureOut">
              <a:rPr lang="fr-FR" smtClean="0"/>
              <a:t>04/02/2022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CC73A78-5EAA-4D50-B3B8-DF476C89FCFC}" type="slidenum">
              <a:rPr lang="fr-FR" smtClean="0"/>
              <a:t>‹N°›</a:t>
            </a:fld>
            <a:endParaRPr lang="fr-FR"/>
          </a:p>
        </p:txBody>
      </p:sp>
    </p:spTree>
    <p:extLst>
      <p:ext uri="{BB962C8B-B14F-4D97-AF65-F5344CB8AC3E}">
        <p14:creationId xmlns:p14="http://schemas.microsoft.com/office/powerpoint/2010/main" val="326493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AF2E117-FEE4-4DD0-98AE-ABA72A478FED}" type="datetimeFigureOut">
              <a:rPr lang="fr-FR" smtClean="0"/>
              <a:t>04/02/2022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CC73A78-5EAA-4D50-B3B8-DF476C89FCFC}" type="slidenum">
              <a:rPr lang="fr-FR" smtClean="0"/>
              <a:t>‹N°›</a:t>
            </a:fld>
            <a:endParaRPr lang="fr-FR"/>
          </a:p>
        </p:txBody>
      </p:sp>
    </p:spTree>
    <p:extLst>
      <p:ext uri="{BB962C8B-B14F-4D97-AF65-F5344CB8AC3E}">
        <p14:creationId xmlns:p14="http://schemas.microsoft.com/office/powerpoint/2010/main" val="240583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AF2E117-FEE4-4DD0-98AE-ABA72A478FED}" type="datetimeFigureOut">
              <a:rPr lang="fr-FR" smtClean="0"/>
              <a:t>04/02/2022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CC73A78-5EAA-4D50-B3B8-DF476C89FCFC}" type="slidenum">
              <a:rPr lang="fr-FR" smtClean="0"/>
              <a:t>‹N°›</a:t>
            </a:fld>
            <a:endParaRPr lang="fr-FR"/>
          </a:p>
        </p:txBody>
      </p:sp>
    </p:spTree>
    <p:extLst>
      <p:ext uri="{BB962C8B-B14F-4D97-AF65-F5344CB8AC3E}">
        <p14:creationId xmlns:p14="http://schemas.microsoft.com/office/powerpoint/2010/main" val="400366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AF2E117-FEE4-4DD0-98AE-ABA72A478FED}" type="datetimeFigureOut">
              <a:rPr lang="fr-FR" smtClean="0"/>
              <a:t>04/02/2022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CC73A78-5EAA-4D50-B3B8-DF476C89FCFC}" type="slidenum">
              <a:rPr lang="fr-FR" smtClean="0"/>
              <a:t>‹N°›</a:t>
            </a:fld>
            <a:endParaRPr lang="fr-FR"/>
          </a:p>
        </p:txBody>
      </p:sp>
    </p:spTree>
    <p:extLst>
      <p:ext uri="{BB962C8B-B14F-4D97-AF65-F5344CB8AC3E}">
        <p14:creationId xmlns:p14="http://schemas.microsoft.com/office/powerpoint/2010/main" val="152495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AF2E117-FEE4-4DD0-98AE-ABA72A478FED}" type="datetimeFigureOut">
              <a:rPr lang="fr-FR" smtClean="0"/>
              <a:t>04/02/2022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CC73A78-5EAA-4D50-B3B8-DF476C89FCFC}" type="slidenum">
              <a:rPr lang="fr-FR" smtClean="0"/>
              <a:t>‹N°›</a:t>
            </a:fld>
            <a:endParaRPr lang="fr-FR"/>
          </a:p>
        </p:txBody>
      </p:sp>
    </p:spTree>
    <p:extLst>
      <p:ext uri="{BB962C8B-B14F-4D97-AF65-F5344CB8AC3E}">
        <p14:creationId xmlns:p14="http://schemas.microsoft.com/office/powerpoint/2010/main" val="208807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2E117-FEE4-4DD0-98AE-ABA72A478FED}" type="datetimeFigureOut">
              <a:rPr lang="fr-FR" smtClean="0"/>
              <a:t>04/02/2022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CC73A78-5EAA-4D50-B3B8-DF476C89FCFC}" type="slidenum">
              <a:rPr lang="fr-FR" smtClean="0"/>
              <a:t>‹N°›</a:t>
            </a:fld>
            <a:endParaRPr lang="fr-FR"/>
          </a:p>
        </p:txBody>
      </p:sp>
    </p:spTree>
    <p:extLst>
      <p:ext uri="{BB962C8B-B14F-4D97-AF65-F5344CB8AC3E}">
        <p14:creationId xmlns:p14="http://schemas.microsoft.com/office/powerpoint/2010/main" val="189909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AF2E117-FEE4-4DD0-98AE-ABA72A478FED}" type="datetimeFigureOut">
              <a:rPr lang="fr-FR" smtClean="0"/>
              <a:t>04/02/2022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CC73A78-5EAA-4D50-B3B8-DF476C89FCFC}" type="slidenum">
              <a:rPr lang="fr-FR" smtClean="0"/>
              <a:t>‹N°›</a:t>
            </a:fld>
            <a:endParaRPr lang="fr-FR"/>
          </a:p>
        </p:txBody>
      </p:sp>
    </p:spTree>
    <p:extLst>
      <p:ext uri="{BB962C8B-B14F-4D97-AF65-F5344CB8AC3E}">
        <p14:creationId xmlns:p14="http://schemas.microsoft.com/office/powerpoint/2010/main" val="146544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AF2E117-FEE4-4DD0-98AE-ABA72A478FED}" type="datetimeFigureOut">
              <a:rPr lang="fr-FR" smtClean="0"/>
              <a:t>04/02/2022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CC73A78-5EAA-4D50-B3B8-DF476C89FCFC}" type="slidenum">
              <a:rPr lang="fr-FR" smtClean="0"/>
              <a:t>‹N°›</a:t>
            </a:fld>
            <a:endParaRPr lang="fr-FR"/>
          </a:p>
        </p:txBody>
      </p:sp>
    </p:spTree>
    <p:extLst>
      <p:ext uri="{BB962C8B-B14F-4D97-AF65-F5344CB8AC3E}">
        <p14:creationId xmlns:p14="http://schemas.microsoft.com/office/powerpoint/2010/main" val="2033646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AF2E117-FEE4-4DD0-98AE-ABA72A478FED}" type="datetimeFigureOut">
              <a:rPr lang="fr-FR" smtClean="0"/>
              <a:t>04/02/2022</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CC73A78-5EAA-4D50-B3B8-DF476C89FCFC}" type="slidenum">
              <a:rPr lang="fr-FR" smtClean="0"/>
              <a:t>‹N°›</a:t>
            </a:fld>
            <a:endParaRPr lang="fr-FR"/>
          </a:p>
        </p:txBody>
      </p:sp>
    </p:spTree>
    <p:extLst>
      <p:ext uri="{BB962C8B-B14F-4D97-AF65-F5344CB8AC3E}">
        <p14:creationId xmlns:p14="http://schemas.microsoft.com/office/powerpoint/2010/main" val="30314946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C60339-8439-49AE-94F6-35076E717270}"/>
              </a:ext>
            </a:extLst>
          </p:cNvPr>
          <p:cNvSpPr>
            <a:spLocks noGrp="1"/>
          </p:cNvSpPr>
          <p:nvPr>
            <p:ph type="ctrTitle"/>
          </p:nvPr>
        </p:nvSpPr>
        <p:spPr>
          <a:xfrm>
            <a:off x="684212" y="584462"/>
            <a:ext cx="8001000" cy="1102936"/>
          </a:xfrm>
        </p:spPr>
        <p:txBody>
          <a:bodyPr/>
          <a:lstStyle/>
          <a:p>
            <a:r>
              <a:rPr lang="fr-FR" dirty="0"/>
              <a:t>Etude de diabète</a:t>
            </a:r>
          </a:p>
        </p:txBody>
      </p:sp>
      <p:sp>
        <p:nvSpPr>
          <p:cNvPr id="3" name="Sous-titre 2">
            <a:extLst>
              <a:ext uri="{FF2B5EF4-FFF2-40B4-BE49-F238E27FC236}">
                <a16:creationId xmlns:a16="http://schemas.microsoft.com/office/drawing/2014/main" id="{757AD406-8601-4F25-8C60-9FA27B04B071}"/>
              </a:ext>
            </a:extLst>
          </p:cNvPr>
          <p:cNvSpPr>
            <a:spLocks noGrp="1"/>
          </p:cNvSpPr>
          <p:nvPr>
            <p:ph type="subTitle" idx="1"/>
          </p:nvPr>
        </p:nvSpPr>
        <p:spPr>
          <a:xfrm>
            <a:off x="684211" y="1901946"/>
            <a:ext cx="8280679" cy="2736042"/>
          </a:xfrm>
        </p:spPr>
        <p:txBody>
          <a:bodyPr>
            <a:normAutofit fontScale="92500" lnSpcReduction="20000"/>
          </a:bodyPr>
          <a:lstStyle/>
          <a:p>
            <a:pPr algn="l"/>
            <a:endParaRPr lang="fr-FR" sz="1800" b="0" i="0" u="none" strike="noStrike" baseline="0" dirty="0">
              <a:solidFill>
                <a:srgbClr val="000000"/>
              </a:solidFill>
              <a:latin typeface="Calibri" panose="020F0502020204030204" pitchFamily="34" charset="0"/>
            </a:endParaRPr>
          </a:p>
          <a:p>
            <a:r>
              <a:rPr lang="fr-FR" sz="1800" b="0" i="0" u="none" strike="noStrike" baseline="0" dirty="0">
                <a:solidFill>
                  <a:schemeClr val="tx1"/>
                </a:solidFill>
                <a:latin typeface="Calibri" panose="020F0502020204030204" pitchFamily="34" charset="0"/>
              </a:rPr>
              <a:t> </a:t>
            </a:r>
            <a:r>
              <a:rPr lang="fr-FR" sz="1800" b="1" i="0" u="none" strike="noStrike" baseline="0" dirty="0">
                <a:solidFill>
                  <a:schemeClr val="tx1"/>
                </a:solidFill>
                <a:latin typeface="Calibri" panose="020F0502020204030204" pitchFamily="34" charset="0"/>
              </a:rPr>
              <a:t>Réalisé par : Ziad Bougrine</a:t>
            </a:r>
            <a:r>
              <a:rPr lang="fr-FR" sz="1800" b="0" i="0" u="none" strike="noStrike" baseline="0" dirty="0">
                <a:solidFill>
                  <a:schemeClr val="tx1"/>
                </a:solidFill>
                <a:latin typeface="Wingdings" panose="05000000000000000000" pitchFamily="2" charset="2"/>
              </a:rPr>
              <a:t> </a:t>
            </a:r>
          </a:p>
          <a:p>
            <a:endParaRPr lang="fr-FR" sz="1800" b="0" i="0" u="none" strike="noStrike" baseline="0" dirty="0">
              <a:solidFill>
                <a:srgbClr val="000000"/>
              </a:solidFill>
              <a:latin typeface="Wingdings" panose="05000000000000000000" pitchFamily="2" charset="2"/>
            </a:endParaRPr>
          </a:p>
          <a:p>
            <a:r>
              <a:rPr lang="fr-FR" sz="1800" b="1" i="0" u="none" strike="noStrike" baseline="0" dirty="0">
                <a:solidFill>
                  <a:schemeClr val="tx1"/>
                </a:solidFill>
                <a:latin typeface="Calibri" panose="020F0502020204030204" pitchFamily="34" charset="0"/>
              </a:rPr>
              <a:t>Présenté le 04/02/2022 devant le jury : </a:t>
            </a:r>
            <a:endParaRPr lang="fr-FR" sz="1800" b="0" i="0" u="none" strike="noStrike" baseline="0" dirty="0">
              <a:solidFill>
                <a:schemeClr val="tx1"/>
              </a:solidFill>
              <a:latin typeface="Calibri" panose="020F0502020204030204" pitchFamily="34" charset="0"/>
            </a:endParaRPr>
          </a:p>
          <a:p>
            <a:r>
              <a:rPr lang="fr-FR" sz="1800" b="0" i="0" u="none" strike="noStrike" baseline="0" dirty="0" err="1">
                <a:solidFill>
                  <a:srgbClr val="000000"/>
                </a:solidFill>
                <a:latin typeface="Calibri" panose="020F0502020204030204" pitchFamily="34" charset="0"/>
              </a:rPr>
              <a:t>Benhlima</a:t>
            </a:r>
            <a:r>
              <a:rPr lang="fr-FR" sz="1800" b="0" i="0" u="none" strike="noStrike" baseline="0" dirty="0">
                <a:solidFill>
                  <a:srgbClr val="000000"/>
                </a:solidFill>
                <a:latin typeface="Calibri" panose="020F0502020204030204" pitchFamily="34" charset="0"/>
              </a:rPr>
              <a:t> </a:t>
            </a:r>
            <a:r>
              <a:rPr lang="fr-FR" sz="1800" b="0" i="0" u="none" strike="noStrike" baseline="0" dirty="0" err="1">
                <a:solidFill>
                  <a:srgbClr val="000000"/>
                </a:solidFill>
                <a:latin typeface="Calibri" panose="020F0502020204030204" pitchFamily="34" charset="0"/>
              </a:rPr>
              <a:t>Said</a:t>
            </a:r>
            <a:r>
              <a:rPr lang="fr-FR" sz="1800" b="0" i="0" u="none" strike="noStrike" baseline="0" dirty="0">
                <a:solidFill>
                  <a:srgbClr val="000000"/>
                </a:solidFill>
                <a:latin typeface="Calibri" panose="020F0502020204030204" pitchFamily="34" charset="0"/>
              </a:rPr>
              <a:t> de la faculté des sciences-Meknès </a:t>
            </a:r>
          </a:p>
          <a:p>
            <a:r>
              <a:rPr lang="fr-FR" sz="1800" b="0" i="0" u="none" strike="noStrike" baseline="0" dirty="0" err="1">
                <a:solidFill>
                  <a:srgbClr val="000000"/>
                </a:solidFill>
                <a:latin typeface="Calibri" panose="020F0502020204030204" pitchFamily="34" charset="0"/>
              </a:rPr>
              <a:t>Oubelkacem</a:t>
            </a:r>
            <a:r>
              <a:rPr lang="fr-FR" sz="1800" b="0" i="0" u="none" strike="noStrike" baseline="0" dirty="0">
                <a:solidFill>
                  <a:srgbClr val="000000"/>
                </a:solidFill>
                <a:latin typeface="Calibri" panose="020F0502020204030204" pitchFamily="34" charset="0"/>
              </a:rPr>
              <a:t> Ali de la faculté des sciences-Meknès </a:t>
            </a:r>
          </a:p>
          <a:p>
            <a:r>
              <a:rPr lang="fr-FR" sz="1800" b="0" i="0" u="none" strike="noStrike" baseline="0" dirty="0" err="1">
                <a:solidFill>
                  <a:srgbClr val="000000"/>
                </a:solidFill>
                <a:latin typeface="Calibri" panose="020F0502020204030204" pitchFamily="34" charset="0"/>
              </a:rPr>
              <a:t>Bekri</a:t>
            </a:r>
            <a:r>
              <a:rPr lang="fr-FR" sz="1800" b="0" i="0" u="none" strike="noStrike" baseline="0" dirty="0">
                <a:solidFill>
                  <a:srgbClr val="000000"/>
                </a:solidFill>
                <a:latin typeface="Calibri" panose="020F0502020204030204" pitchFamily="34" charset="0"/>
              </a:rPr>
              <a:t> Ali de la faculté des sciences-Meknès </a:t>
            </a:r>
          </a:p>
          <a:p>
            <a:r>
              <a:rPr lang="fr-FR" sz="1800" b="0" i="0" u="none" strike="noStrike" baseline="0" dirty="0">
                <a:solidFill>
                  <a:srgbClr val="000000"/>
                </a:solidFill>
                <a:latin typeface="Calibri" panose="020F0502020204030204" pitchFamily="34" charset="0"/>
              </a:rPr>
              <a:t>Ba-</a:t>
            </a:r>
            <a:r>
              <a:rPr lang="fr-FR" sz="1800" b="0" i="0" u="none" strike="noStrike" baseline="0" dirty="0" err="1">
                <a:solidFill>
                  <a:srgbClr val="000000"/>
                </a:solidFill>
                <a:latin typeface="Calibri" panose="020F0502020204030204" pitchFamily="34" charset="0"/>
              </a:rPr>
              <a:t>Ichou</a:t>
            </a:r>
            <a:r>
              <a:rPr lang="fr-FR" sz="1800" b="0" i="0" u="none" strike="noStrike" baseline="0" dirty="0">
                <a:solidFill>
                  <a:srgbClr val="000000"/>
                </a:solidFill>
                <a:latin typeface="Calibri" panose="020F0502020204030204" pitchFamily="34" charset="0"/>
              </a:rPr>
              <a:t> Ayoub de la faculté des sciences-Meknès </a:t>
            </a:r>
            <a:endParaRPr lang="fr-FR" dirty="0"/>
          </a:p>
        </p:txBody>
      </p:sp>
    </p:spTree>
    <p:extLst>
      <p:ext uri="{BB962C8B-B14F-4D97-AF65-F5344CB8AC3E}">
        <p14:creationId xmlns:p14="http://schemas.microsoft.com/office/powerpoint/2010/main" val="1973492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43FC86-996C-47B2-8084-8D2B3C18A93D}"/>
              </a:ext>
            </a:extLst>
          </p:cNvPr>
          <p:cNvSpPr>
            <a:spLocks noGrp="1"/>
          </p:cNvSpPr>
          <p:nvPr>
            <p:ph type="title"/>
          </p:nvPr>
        </p:nvSpPr>
        <p:spPr/>
        <p:txBody>
          <a:bodyPr/>
          <a:lstStyle/>
          <a:p>
            <a:r>
              <a:rPr lang="fr-FR" dirty="0"/>
              <a:t>Support Vector machine</a:t>
            </a:r>
          </a:p>
        </p:txBody>
      </p:sp>
      <p:pic>
        <p:nvPicPr>
          <p:cNvPr id="5" name="Espace réservé du contenu 4">
            <a:extLst>
              <a:ext uri="{FF2B5EF4-FFF2-40B4-BE49-F238E27FC236}">
                <a16:creationId xmlns:a16="http://schemas.microsoft.com/office/drawing/2014/main" id="{BE5CC075-C9A2-49A8-A1A6-51809A9053FA}"/>
              </a:ext>
            </a:extLst>
          </p:cNvPr>
          <p:cNvPicPr>
            <a:picLocks noGrp="1" noChangeAspect="1"/>
          </p:cNvPicPr>
          <p:nvPr>
            <p:ph idx="1"/>
          </p:nvPr>
        </p:nvPicPr>
        <p:blipFill>
          <a:blip r:embed="rId2"/>
          <a:stretch>
            <a:fillRect/>
          </a:stretch>
        </p:blipFill>
        <p:spPr>
          <a:xfrm>
            <a:off x="495300" y="2370668"/>
            <a:ext cx="10458450" cy="1507067"/>
          </a:xfrm>
        </p:spPr>
      </p:pic>
    </p:spTree>
    <p:extLst>
      <p:ext uri="{BB962C8B-B14F-4D97-AF65-F5344CB8AC3E}">
        <p14:creationId xmlns:p14="http://schemas.microsoft.com/office/powerpoint/2010/main" val="1046378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067CF-8121-496B-AC58-FBF1C214CD4B}"/>
              </a:ext>
            </a:extLst>
          </p:cNvPr>
          <p:cNvSpPr>
            <a:spLocks noGrp="1"/>
          </p:cNvSpPr>
          <p:nvPr>
            <p:ph type="title"/>
          </p:nvPr>
        </p:nvSpPr>
        <p:spPr/>
        <p:txBody>
          <a:bodyPr/>
          <a:lstStyle/>
          <a:p>
            <a:r>
              <a:rPr lang="fr-FR" dirty="0"/>
              <a:t>RBF</a:t>
            </a:r>
          </a:p>
        </p:txBody>
      </p:sp>
      <p:pic>
        <p:nvPicPr>
          <p:cNvPr id="5" name="Espace réservé du contenu 4">
            <a:extLst>
              <a:ext uri="{FF2B5EF4-FFF2-40B4-BE49-F238E27FC236}">
                <a16:creationId xmlns:a16="http://schemas.microsoft.com/office/drawing/2014/main" id="{DAEB7D3E-B767-45B8-9618-0C1BD5194C30}"/>
              </a:ext>
            </a:extLst>
          </p:cNvPr>
          <p:cNvPicPr>
            <a:picLocks noGrp="1" noChangeAspect="1"/>
          </p:cNvPicPr>
          <p:nvPr>
            <p:ph idx="1"/>
          </p:nvPr>
        </p:nvPicPr>
        <p:blipFill>
          <a:blip r:embed="rId2"/>
          <a:stretch>
            <a:fillRect/>
          </a:stretch>
        </p:blipFill>
        <p:spPr>
          <a:xfrm>
            <a:off x="930945" y="389873"/>
            <a:ext cx="8040933" cy="3961589"/>
          </a:xfrm>
        </p:spPr>
      </p:pic>
    </p:spTree>
    <p:extLst>
      <p:ext uri="{BB962C8B-B14F-4D97-AF65-F5344CB8AC3E}">
        <p14:creationId xmlns:p14="http://schemas.microsoft.com/office/powerpoint/2010/main" val="294935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82C6A0-252E-4D6D-875E-0D6D544A8C2B}"/>
              </a:ext>
            </a:extLst>
          </p:cNvPr>
          <p:cNvSpPr>
            <a:spLocks noGrp="1"/>
          </p:cNvSpPr>
          <p:nvPr>
            <p:ph type="title"/>
          </p:nvPr>
        </p:nvSpPr>
        <p:spPr/>
        <p:txBody>
          <a:bodyPr/>
          <a:lstStyle/>
          <a:p>
            <a:r>
              <a:rPr lang="fr-FR" dirty="0"/>
              <a:t>Matrice de confusion</a:t>
            </a:r>
          </a:p>
        </p:txBody>
      </p:sp>
      <p:pic>
        <p:nvPicPr>
          <p:cNvPr id="6" name="Espace réservé du contenu 5">
            <a:extLst>
              <a:ext uri="{FF2B5EF4-FFF2-40B4-BE49-F238E27FC236}">
                <a16:creationId xmlns:a16="http://schemas.microsoft.com/office/drawing/2014/main" id="{DD52AB52-B21D-4F5E-9FC7-E5747166DCB0}"/>
              </a:ext>
            </a:extLst>
          </p:cNvPr>
          <p:cNvPicPr>
            <a:picLocks noGrp="1" noChangeAspect="1"/>
          </p:cNvPicPr>
          <p:nvPr>
            <p:ph idx="1"/>
          </p:nvPr>
        </p:nvPicPr>
        <p:blipFill>
          <a:blip r:embed="rId2"/>
          <a:stretch>
            <a:fillRect/>
          </a:stretch>
        </p:blipFill>
        <p:spPr>
          <a:xfrm>
            <a:off x="684211" y="456143"/>
            <a:ext cx="6574427" cy="4155534"/>
          </a:xfrm>
        </p:spPr>
      </p:pic>
    </p:spTree>
    <p:extLst>
      <p:ext uri="{BB962C8B-B14F-4D97-AF65-F5344CB8AC3E}">
        <p14:creationId xmlns:p14="http://schemas.microsoft.com/office/powerpoint/2010/main" val="2409534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70B9FA-99CA-402F-8C83-75F78B4863EF}"/>
              </a:ext>
            </a:extLst>
          </p:cNvPr>
          <p:cNvSpPr>
            <a:spLocks noGrp="1"/>
          </p:cNvSpPr>
          <p:nvPr>
            <p:ph type="title"/>
          </p:nvPr>
        </p:nvSpPr>
        <p:spPr/>
        <p:txBody>
          <a:bodyPr/>
          <a:lstStyle/>
          <a:p>
            <a:r>
              <a:rPr lang="fr-FR" dirty="0" err="1"/>
              <a:t>resultats</a:t>
            </a:r>
            <a:endParaRPr lang="fr-FR" dirty="0"/>
          </a:p>
        </p:txBody>
      </p:sp>
      <p:pic>
        <p:nvPicPr>
          <p:cNvPr id="7" name="Espace réservé du contenu 6">
            <a:extLst>
              <a:ext uri="{FF2B5EF4-FFF2-40B4-BE49-F238E27FC236}">
                <a16:creationId xmlns:a16="http://schemas.microsoft.com/office/drawing/2014/main" id="{B426B912-EB1C-4418-A1C0-CFFF5AF5E700}"/>
              </a:ext>
            </a:extLst>
          </p:cNvPr>
          <p:cNvPicPr>
            <a:picLocks noGrp="1" noChangeAspect="1"/>
          </p:cNvPicPr>
          <p:nvPr>
            <p:ph idx="1"/>
          </p:nvPr>
        </p:nvPicPr>
        <p:blipFill>
          <a:blip r:embed="rId2"/>
          <a:stretch>
            <a:fillRect/>
          </a:stretch>
        </p:blipFill>
        <p:spPr>
          <a:xfrm>
            <a:off x="684212" y="434369"/>
            <a:ext cx="8073289" cy="3731993"/>
          </a:xfrm>
        </p:spPr>
      </p:pic>
    </p:spTree>
    <p:extLst>
      <p:ext uri="{BB962C8B-B14F-4D97-AF65-F5344CB8AC3E}">
        <p14:creationId xmlns:p14="http://schemas.microsoft.com/office/powerpoint/2010/main" val="3812167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2BA23-586C-4BB6-8FCE-EAE46323E91F}"/>
              </a:ext>
            </a:extLst>
          </p:cNvPr>
          <p:cNvSpPr>
            <a:spLocks noGrp="1"/>
          </p:cNvSpPr>
          <p:nvPr>
            <p:ph type="title"/>
          </p:nvPr>
        </p:nvSpPr>
        <p:spPr/>
        <p:txBody>
          <a:bodyPr/>
          <a:lstStyle/>
          <a:p>
            <a:r>
              <a:rPr lang="fr-FR" dirty="0"/>
              <a:t>KNN</a:t>
            </a:r>
          </a:p>
        </p:txBody>
      </p:sp>
      <p:pic>
        <p:nvPicPr>
          <p:cNvPr id="5" name="Espace réservé du contenu 4">
            <a:extLst>
              <a:ext uri="{FF2B5EF4-FFF2-40B4-BE49-F238E27FC236}">
                <a16:creationId xmlns:a16="http://schemas.microsoft.com/office/drawing/2014/main" id="{8D9762B0-F240-48C7-B997-770BE38479BA}"/>
              </a:ext>
            </a:extLst>
          </p:cNvPr>
          <p:cNvPicPr>
            <a:picLocks noGrp="1" noChangeAspect="1"/>
          </p:cNvPicPr>
          <p:nvPr>
            <p:ph idx="1"/>
          </p:nvPr>
        </p:nvPicPr>
        <p:blipFill>
          <a:blip r:embed="rId2"/>
          <a:stretch>
            <a:fillRect/>
          </a:stretch>
        </p:blipFill>
        <p:spPr>
          <a:xfrm>
            <a:off x="684212" y="1749408"/>
            <a:ext cx="9104407" cy="1757363"/>
          </a:xfrm>
        </p:spPr>
      </p:pic>
    </p:spTree>
    <p:extLst>
      <p:ext uri="{BB962C8B-B14F-4D97-AF65-F5344CB8AC3E}">
        <p14:creationId xmlns:p14="http://schemas.microsoft.com/office/powerpoint/2010/main" val="2855882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82C6A0-252E-4D6D-875E-0D6D544A8C2B}"/>
              </a:ext>
            </a:extLst>
          </p:cNvPr>
          <p:cNvSpPr>
            <a:spLocks noGrp="1"/>
          </p:cNvSpPr>
          <p:nvPr>
            <p:ph type="title"/>
          </p:nvPr>
        </p:nvSpPr>
        <p:spPr/>
        <p:txBody>
          <a:bodyPr/>
          <a:lstStyle/>
          <a:p>
            <a:r>
              <a:rPr lang="fr-FR" dirty="0"/>
              <a:t>Matrice de confusion</a:t>
            </a:r>
          </a:p>
        </p:txBody>
      </p:sp>
      <p:pic>
        <p:nvPicPr>
          <p:cNvPr id="7" name="Espace réservé du contenu 6">
            <a:extLst>
              <a:ext uri="{FF2B5EF4-FFF2-40B4-BE49-F238E27FC236}">
                <a16:creationId xmlns:a16="http://schemas.microsoft.com/office/drawing/2014/main" id="{CF831BE0-1949-48F5-8711-7D0C5609F898}"/>
              </a:ext>
            </a:extLst>
          </p:cNvPr>
          <p:cNvPicPr>
            <a:picLocks noGrp="1" noChangeAspect="1"/>
          </p:cNvPicPr>
          <p:nvPr>
            <p:ph idx="1"/>
          </p:nvPr>
        </p:nvPicPr>
        <p:blipFill>
          <a:blip r:embed="rId2"/>
          <a:stretch>
            <a:fillRect/>
          </a:stretch>
        </p:blipFill>
        <p:spPr>
          <a:xfrm>
            <a:off x="684212" y="448999"/>
            <a:ext cx="6348184" cy="4269154"/>
          </a:xfrm>
        </p:spPr>
      </p:pic>
    </p:spTree>
    <p:extLst>
      <p:ext uri="{BB962C8B-B14F-4D97-AF65-F5344CB8AC3E}">
        <p14:creationId xmlns:p14="http://schemas.microsoft.com/office/powerpoint/2010/main" val="940863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70B9FA-99CA-402F-8C83-75F78B4863EF}"/>
              </a:ext>
            </a:extLst>
          </p:cNvPr>
          <p:cNvSpPr>
            <a:spLocks noGrp="1"/>
          </p:cNvSpPr>
          <p:nvPr>
            <p:ph type="title"/>
          </p:nvPr>
        </p:nvSpPr>
        <p:spPr/>
        <p:txBody>
          <a:bodyPr/>
          <a:lstStyle/>
          <a:p>
            <a:r>
              <a:rPr lang="fr-FR" dirty="0" err="1"/>
              <a:t>resultats</a:t>
            </a:r>
            <a:endParaRPr lang="fr-FR" dirty="0"/>
          </a:p>
        </p:txBody>
      </p:sp>
      <p:pic>
        <p:nvPicPr>
          <p:cNvPr id="6" name="Espace réservé du contenu 5">
            <a:extLst>
              <a:ext uri="{FF2B5EF4-FFF2-40B4-BE49-F238E27FC236}">
                <a16:creationId xmlns:a16="http://schemas.microsoft.com/office/drawing/2014/main" id="{9D500342-8C02-4C8B-9D8D-A92831FA6507}"/>
              </a:ext>
            </a:extLst>
          </p:cNvPr>
          <p:cNvPicPr>
            <a:picLocks noGrp="1" noChangeAspect="1"/>
          </p:cNvPicPr>
          <p:nvPr>
            <p:ph idx="1"/>
          </p:nvPr>
        </p:nvPicPr>
        <p:blipFill>
          <a:blip r:embed="rId2"/>
          <a:stretch>
            <a:fillRect/>
          </a:stretch>
        </p:blipFill>
        <p:spPr>
          <a:xfrm>
            <a:off x="684212" y="651885"/>
            <a:ext cx="7488827" cy="3660939"/>
          </a:xfrm>
        </p:spPr>
      </p:pic>
    </p:spTree>
    <p:extLst>
      <p:ext uri="{BB962C8B-B14F-4D97-AF65-F5344CB8AC3E}">
        <p14:creationId xmlns:p14="http://schemas.microsoft.com/office/powerpoint/2010/main" val="1971136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961C0D-F53A-406E-8A0A-FF3F000AD7A3}"/>
              </a:ext>
            </a:extLst>
          </p:cNvPr>
          <p:cNvSpPr>
            <a:spLocks noGrp="1"/>
          </p:cNvSpPr>
          <p:nvPr>
            <p:ph type="title"/>
          </p:nvPr>
        </p:nvSpPr>
        <p:spPr/>
        <p:txBody>
          <a:bodyPr/>
          <a:lstStyle/>
          <a:p>
            <a:r>
              <a:rPr lang="fr-FR" dirty="0" err="1"/>
              <a:t>Random</a:t>
            </a:r>
            <a:r>
              <a:rPr lang="fr-FR" dirty="0"/>
              <a:t> </a:t>
            </a:r>
            <a:r>
              <a:rPr lang="fr-FR" dirty="0" err="1"/>
              <a:t>forest</a:t>
            </a:r>
            <a:endParaRPr lang="fr-FR" dirty="0"/>
          </a:p>
        </p:txBody>
      </p:sp>
      <p:pic>
        <p:nvPicPr>
          <p:cNvPr id="5" name="Espace réservé du contenu 4">
            <a:extLst>
              <a:ext uri="{FF2B5EF4-FFF2-40B4-BE49-F238E27FC236}">
                <a16:creationId xmlns:a16="http://schemas.microsoft.com/office/drawing/2014/main" id="{CC47E3CD-5C54-4CB4-BED8-28867C8935D0}"/>
              </a:ext>
            </a:extLst>
          </p:cNvPr>
          <p:cNvPicPr>
            <a:picLocks noGrp="1" noChangeAspect="1"/>
          </p:cNvPicPr>
          <p:nvPr>
            <p:ph idx="1"/>
          </p:nvPr>
        </p:nvPicPr>
        <p:blipFill>
          <a:blip r:embed="rId2"/>
          <a:stretch>
            <a:fillRect/>
          </a:stretch>
        </p:blipFill>
        <p:spPr>
          <a:xfrm>
            <a:off x="684213" y="2057008"/>
            <a:ext cx="9072530" cy="1257300"/>
          </a:xfrm>
        </p:spPr>
      </p:pic>
    </p:spTree>
    <p:extLst>
      <p:ext uri="{BB962C8B-B14F-4D97-AF65-F5344CB8AC3E}">
        <p14:creationId xmlns:p14="http://schemas.microsoft.com/office/powerpoint/2010/main" val="1309609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82C6A0-252E-4D6D-875E-0D6D544A8C2B}"/>
              </a:ext>
            </a:extLst>
          </p:cNvPr>
          <p:cNvSpPr>
            <a:spLocks noGrp="1"/>
          </p:cNvSpPr>
          <p:nvPr>
            <p:ph type="title"/>
          </p:nvPr>
        </p:nvSpPr>
        <p:spPr/>
        <p:txBody>
          <a:bodyPr/>
          <a:lstStyle/>
          <a:p>
            <a:r>
              <a:rPr lang="fr-FR" dirty="0"/>
              <a:t>Matrice de confusion</a:t>
            </a:r>
          </a:p>
        </p:txBody>
      </p:sp>
      <p:pic>
        <p:nvPicPr>
          <p:cNvPr id="6" name="Espace réservé du contenu 5">
            <a:extLst>
              <a:ext uri="{FF2B5EF4-FFF2-40B4-BE49-F238E27FC236}">
                <a16:creationId xmlns:a16="http://schemas.microsoft.com/office/drawing/2014/main" id="{17C81B04-970A-4397-B4F6-0AC7E55801C1}"/>
              </a:ext>
            </a:extLst>
          </p:cNvPr>
          <p:cNvPicPr>
            <a:picLocks noGrp="1" noChangeAspect="1"/>
          </p:cNvPicPr>
          <p:nvPr>
            <p:ph idx="1"/>
          </p:nvPr>
        </p:nvPicPr>
        <p:blipFill>
          <a:blip r:embed="rId2"/>
          <a:stretch>
            <a:fillRect/>
          </a:stretch>
        </p:blipFill>
        <p:spPr>
          <a:xfrm>
            <a:off x="778285" y="484718"/>
            <a:ext cx="7187364" cy="4392278"/>
          </a:xfrm>
        </p:spPr>
      </p:pic>
    </p:spTree>
    <p:extLst>
      <p:ext uri="{BB962C8B-B14F-4D97-AF65-F5344CB8AC3E}">
        <p14:creationId xmlns:p14="http://schemas.microsoft.com/office/powerpoint/2010/main" val="1912692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70B9FA-99CA-402F-8C83-75F78B4863EF}"/>
              </a:ext>
            </a:extLst>
          </p:cNvPr>
          <p:cNvSpPr>
            <a:spLocks noGrp="1"/>
          </p:cNvSpPr>
          <p:nvPr>
            <p:ph type="title"/>
          </p:nvPr>
        </p:nvSpPr>
        <p:spPr/>
        <p:txBody>
          <a:bodyPr/>
          <a:lstStyle/>
          <a:p>
            <a:r>
              <a:rPr lang="fr-FR" dirty="0" err="1"/>
              <a:t>resultats</a:t>
            </a:r>
            <a:endParaRPr lang="fr-FR" dirty="0"/>
          </a:p>
        </p:txBody>
      </p:sp>
      <p:pic>
        <p:nvPicPr>
          <p:cNvPr id="11" name="Espace réservé du contenu 10">
            <a:extLst>
              <a:ext uri="{FF2B5EF4-FFF2-40B4-BE49-F238E27FC236}">
                <a16:creationId xmlns:a16="http://schemas.microsoft.com/office/drawing/2014/main" id="{606EB197-7BAA-4B8F-A142-52AD5F426859}"/>
              </a:ext>
            </a:extLst>
          </p:cNvPr>
          <p:cNvPicPr>
            <a:picLocks noGrp="1" noChangeAspect="1"/>
          </p:cNvPicPr>
          <p:nvPr>
            <p:ph idx="1"/>
          </p:nvPr>
        </p:nvPicPr>
        <p:blipFill>
          <a:blip r:embed="rId2"/>
          <a:stretch>
            <a:fillRect/>
          </a:stretch>
        </p:blipFill>
        <p:spPr>
          <a:xfrm>
            <a:off x="684212" y="580042"/>
            <a:ext cx="7460547" cy="3501423"/>
          </a:xfrm>
        </p:spPr>
      </p:pic>
    </p:spTree>
    <p:extLst>
      <p:ext uri="{BB962C8B-B14F-4D97-AF65-F5344CB8AC3E}">
        <p14:creationId xmlns:p14="http://schemas.microsoft.com/office/powerpoint/2010/main" val="37090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A49F0F4-91D5-4C8D-9EFC-8D2AA24C3BB7}"/>
              </a:ext>
            </a:extLst>
          </p:cNvPr>
          <p:cNvSpPr>
            <a:spLocks noGrp="1"/>
          </p:cNvSpPr>
          <p:nvPr>
            <p:ph idx="1"/>
          </p:nvPr>
        </p:nvSpPr>
        <p:spPr>
          <a:xfrm>
            <a:off x="684212" y="685800"/>
            <a:ext cx="8534400" cy="4772320"/>
          </a:xfrm>
        </p:spPr>
        <p:txBody>
          <a:bodyPr>
            <a:normAutofit/>
          </a:bodyPr>
          <a:lstStyle/>
          <a:p>
            <a:pPr marL="0" indent="0">
              <a:buNone/>
            </a:pPr>
            <a:r>
              <a:rPr lang="fr-FR" sz="1800" b="0" i="0" u="none" strike="noStrike" baseline="0" dirty="0">
                <a:solidFill>
                  <a:srgbClr val="000000"/>
                </a:solidFill>
                <a:latin typeface="Calibri" panose="020F0502020204030204" pitchFamily="34" charset="0"/>
              </a:rPr>
              <a:t>Tout d'abord, je tiens à remercier tout particulièrement les personnes suivantes et à leur témoigner toute ma reconnaissance, pour leur dévouement et leur soutien pour la concrétisation de ce projet : </a:t>
            </a:r>
          </a:p>
          <a:p>
            <a:r>
              <a:rPr lang="fr-FR" sz="1800" b="0" i="0" u="none" strike="noStrike" baseline="0" dirty="0">
                <a:solidFill>
                  <a:srgbClr val="000000"/>
                </a:solidFill>
                <a:latin typeface="Calibri" panose="020F0502020204030204" pitchFamily="34" charset="0"/>
              </a:rPr>
              <a:t>- </a:t>
            </a:r>
            <a:r>
              <a:rPr lang="fr-FR" sz="1800" b="1" i="1" u="none" strike="noStrike" baseline="0" dirty="0">
                <a:solidFill>
                  <a:srgbClr val="000000"/>
                </a:solidFill>
                <a:latin typeface="Calibri" panose="020F0502020204030204" pitchFamily="34" charset="0"/>
              </a:rPr>
              <a:t>M. Ali BEKRI</a:t>
            </a:r>
            <a:r>
              <a:rPr lang="fr-FR" sz="1800" b="0" i="0" u="none" strike="noStrike" baseline="0" dirty="0">
                <a:solidFill>
                  <a:srgbClr val="000000"/>
                </a:solidFill>
                <a:latin typeface="Calibri" panose="020F0502020204030204" pitchFamily="34" charset="0"/>
              </a:rPr>
              <a:t>, responsable projet, pour m'avoir accordé toute la confiance nécessaire pour élaborer ce projet librement, et avoir mis à ma disposition tous les moyens nécessaires. </a:t>
            </a:r>
          </a:p>
          <a:p>
            <a:r>
              <a:rPr lang="fr-FR" sz="1800" b="0" i="0" u="none" strike="noStrike" baseline="0" dirty="0">
                <a:solidFill>
                  <a:srgbClr val="000000"/>
                </a:solidFill>
                <a:latin typeface="Calibri" panose="020F0502020204030204" pitchFamily="34" charset="0"/>
              </a:rPr>
              <a:t>- </a:t>
            </a:r>
            <a:r>
              <a:rPr lang="fr-FR" sz="1800" b="1" i="1" u="none" strike="noStrike" baseline="0" dirty="0">
                <a:solidFill>
                  <a:srgbClr val="000000"/>
                </a:solidFill>
                <a:latin typeface="Calibri" panose="020F0502020204030204" pitchFamily="34" charset="0"/>
              </a:rPr>
              <a:t>M. Ba-</a:t>
            </a:r>
            <a:r>
              <a:rPr lang="fr-FR" sz="1800" b="1" i="1" u="none" strike="noStrike" baseline="0" dirty="0" err="1">
                <a:solidFill>
                  <a:srgbClr val="000000"/>
                </a:solidFill>
                <a:latin typeface="Calibri" panose="020F0502020204030204" pitchFamily="34" charset="0"/>
              </a:rPr>
              <a:t>Ichou</a:t>
            </a:r>
            <a:r>
              <a:rPr lang="fr-FR" sz="1800" b="1" i="1" u="none" strike="noStrike" baseline="0" dirty="0">
                <a:solidFill>
                  <a:srgbClr val="000000"/>
                </a:solidFill>
                <a:latin typeface="Calibri" panose="020F0502020204030204" pitchFamily="34" charset="0"/>
              </a:rPr>
              <a:t> Ayoub</a:t>
            </a:r>
            <a:r>
              <a:rPr lang="fr-FR" sz="1800" b="0" i="0" u="none" strike="noStrike" baseline="0" dirty="0">
                <a:solidFill>
                  <a:srgbClr val="000000"/>
                </a:solidFill>
                <a:latin typeface="Calibri" panose="020F0502020204030204" pitchFamily="34" charset="0"/>
              </a:rPr>
              <a:t>, enseignant-chercheur, pour son investissement, sa contribution et toute l'aide et les conseils apportés durant ce projet. </a:t>
            </a:r>
          </a:p>
          <a:p>
            <a:r>
              <a:rPr lang="fr-FR" sz="1800" b="0" i="0" u="none" strike="noStrike" baseline="0" dirty="0">
                <a:solidFill>
                  <a:srgbClr val="000000"/>
                </a:solidFill>
                <a:latin typeface="Calibri" panose="020F0502020204030204" pitchFamily="34" charset="0"/>
              </a:rPr>
              <a:t>Nous tenons à remercier également, Monsieur BENHLIMA et Monsieur </a:t>
            </a:r>
            <a:r>
              <a:rPr lang="fr-FR" sz="1800" b="0" i="0" u="none" strike="noStrike" baseline="0" dirty="0" err="1">
                <a:solidFill>
                  <a:srgbClr val="000000"/>
                </a:solidFill>
                <a:latin typeface="Calibri" panose="020F0502020204030204" pitchFamily="34" charset="0"/>
              </a:rPr>
              <a:t>Oubelkacem</a:t>
            </a:r>
            <a:r>
              <a:rPr lang="fr-FR" sz="1800" b="0" i="0" u="none" strike="noStrike" baseline="0" dirty="0">
                <a:solidFill>
                  <a:srgbClr val="000000"/>
                </a:solidFill>
                <a:latin typeface="Calibri" panose="020F0502020204030204" pitchFamily="34" charset="0"/>
              </a:rPr>
              <a:t> membre de jury </a:t>
            </a:r>
            <a:endParaRPr lang="fr-FR" dirty="0"/>
          </a:p>
        </p:txBody>
      </p:sp>
    </p:spTree>
    <p:extLst>
      <p:ext uri="{BB962C8B-B14F-4D97-AF65-F5344CB8AC3E}">
        <p14:creationId xmlns:p14="http://schemas.microsoft.com/office/powerpoint/2010/main" val="67178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282190-C043-408E-823A-F104DF7FD4B4}"/>
              </a:ext>
            </a:extLst>
          </p:cNvPr>
          <p:cNvSpPr>
            <a:spLocks noGrp="1"/>
          </p:cNvSpPr>
          <p:nvPr>
            <p:ph type="title"/>
          </p:nvPr>
        </p:nvSpPr>
        <p:spPr/>
        <p:txBody>
          <a:bodyPr/>
          <a:lstStyle/>
          <a:p>
            <a:r>
              <a:rPr lang="fr-FR" dirty="0"/>
              <a:t>RESEAU </a:t>
            </a:r>
            <a:r>
              <a:rPr lang="fr-FR" dirty="0" err="1"/>
              <a:t>neuron</a:t>
            </a:r>
            <a:endParaRPr lang="fr-FR" dirty="0"/>
          </a:p>
        </p:txBody>
      </p:sp>
      <p:pic>
        <p:nvPicPr>
          <p:cNvPr id="7" name="Espace réservé du contenu 6">
            <a:extLst>
              <a:ext uri="{FF2B5EF4-FFF2-40B4-BE49-F238E27FC236}">
                <a16:creationId xmlns:a16="http://schemas.microsoft.com/office/drawing/2014/main" id="{ADCC99E4-B294-4898-B0B0-CA3D319384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2150" y="685799"/>
            <a:ext cx="4174513" cy="3773835"/>
          </a:xfrm>
        </p:spPr>
      </p:pic>
    </p:spTree>
    <p:extLst>
      <p:ext uri="{BB962C8B-B14F-4D97-AF65-F5344CB8AC3E}">
        <p14:creationId xmlns:p14="http://schemas.microsoft.com/office/powerpoint/2010/main" val="298407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A3EF9-DD43-4CE2-811B-99453441DA79}"/>
              </a:ext>
            </a:extLst>
          </p:cNvPr>
          <p:cNvSpPr>
            <a:spLocks noGrp="1"/>
          </p:cNvSpPr>
          <p:nvPr>
            <p:ph type="title"/>
          </p:nvPr>
        </p:nvSpPr>
        <p:spPr/>
        <p:txBody>
          <a:bodyPr/>
          <a:lstStyle/>
          <a:p>
            <a:r>
              <a:rPr lang="fr-FR" dirty="0"/>
              <a:t>Erreur d’entrainement avec validation</a:t>
            </a:r>
          </a:p>
        </p:txBody>
      </p:sp>
      <p:pic>
        <p:nvPicPr>
          <p:cNvPr id="5" name="Espace réservé du contenu 4">
            <a:extLst>
              <a:ext uri="{FF2B5EF4-FFF2-40B4-BE49-F238E27FC236}">
                <a16:creationId xmlns:a16="http://schemas.microsoft.com/office/drawing/2014/main" id="{06CF1B5D-5613-460E-B197-5FA58944A2AE}"/>
              </a:ext>
            </a:extLst>
          </p:cNvPr>
          <p:cNvPicPr>
            <a:picLocks noGrp="1" noChangeAspect="1"/>
          </p:cNvPicPr>
          <p:nvPr>
            <p:ph idx="1"/>
          </p:nvPr>
        </p:nvPicPr>
        <p:blipFill>
          <a:blip r:embed="rId2"/>
          <a:stretch>
            <a:fillRect/>
          </a:stretch>
        </p:blipFill>
        <p:spPr>
          <a:xfrm>
            <a:off x="684212" y="649024"/>
            <a:ext cx="5857875" cy="3443288"/>
          </a:xfrm>
        </p:spPr>
      </p:pic>
    </p:spTree>
    <p:extLst>
      <p:ext uri="{BB962C8B-B14F-4D97-AF65-F5344CB8AC3E}">
        <p14:creationId xmlns:p14="http://schemas.microsoft.com/office/powerpoint/2010/main" val="1496173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F7101-4E55-429B-AE15-BF9852F88995}"/>
              </a:ext>
            </a:extLst>
          </p:cNvPr>
          <p:cNvSpPr>
            <a:spLocks noGrp="1"/>
          </p:cNvSpPr>
          <p:nvPr>
            <p:ph type="title"/>
          </p:nvPr>
        </p:nvSpPr>
        <p:spPr/>
        <p:txBody>
          <a:bodyPr/>
          <a:lstStyle/>
          <a:p>
            <a:r>
              <a:rPr lang="fr-FR" dirty="0" err="1"/>
              <a:t>Accuracy</a:t>
            </a:r>
            <a:r>
              <a:rPr lang="fr-FR" dirty="0"/>
              <a:t> d’entrainement avec validation</a:t>
            </a:r>
          </a:p>
        </p:txBody>
      </p:sp>
      <p:pic>
        <p:nvPicPr>
          <p:cNvPr id="5" name="Espace réservé du contenu 4">
            <a:extLst>
              <a:ext uri="{FF2B5EF4-FFF2-40B4-BE49-F238E27FC236}">
                <a16:creationId xmlns:a16="http://schemas.microsoft.com/office/drawing/2014/main" id="{A6D16FC4-0706-470F-8268-36AEAE188213}"/>
              </a:ext>
            </a:extLst>
          </p:cNvPr>
          <p:cNvPicPr>
            <a:picLocks noGrp="1" noChangeAspect="1"/>
          </p:cNvPicPr>
          <p:nvPr>
            <p:ph idx="1"/>
          </p:nvPr>
        </p:nvPicPr>
        <p:blipFill>
          <a:blip r:embed="rId2"/>
          <a:stretch>
            <a:fillRect/>
          </a:stretch>
        </p:blipFill>
        <p:spPr>
          <a:xfrm>
            <a:off x="894352" y="795239"/>
            <a:ext cx="6172200" cy="3414713"/>
          </a:xfrm>
        </p:spPr>
      </p:pic>
    </p:spTree>
    <p:extLst>
      <p:ext uri="{BB962C8B-B14F-4D97-AF65-F5344CB8AC3E}">
        <p14:creationId xmlns:p14="http://schemas.microsoft.com/office/powerpoint/2010/main" val="3352987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D4CD8A-94A0-44C2-857C-7D01219B9320}"/>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A44D20BC-BEA0-44AA-BA52-938BA76301E4}"/>
              </a:ext>
            </a:extLst>
          </p:cNvPr>
          <p:cNvPicPr>
            <a:picLocks noGrp="1" noChangeAspect="1"/>
          </p:cNvPicPr>
          <p:nvPr>
            <p:ph idx="1"/>
          </p:nvPr>
        </p:nvPicPr>
        <p:blipFill>
          <a:blip r:embed="rId2"/>
          <a:stretch>
            <a:fillRect/>
          </a:stretch>
        </p:blipFill>
        <p:spPr>
          <a:xfrm>
            <a:off x="755454" y="268222"/>
            <a:ext cx="8331985" cy="4093855"/>
          </a:xfrm>
        </p:spPr>
      </p:pic>
    </p:spTree>
    <p:extLst>
      <p:ext uri="{BB962C8B-B14F-4D97-AF65-F5344CB8AC3E}">
        <p14:creationId xmlns:p14="http://schemas.microsoft.com/office/powerpoint/2010/main" val="1641818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3C0F0F-A191-4A57-9481-A7E18DDF7C40}"/>
              </a:ext>
            </a:extLst>
          </p:cNvPr>
          <p:cNvSpPr>
            <a:spLocks noGrp="1"/>
          </p:cNvSpPr>
          <p:nvPr>
            <p:ph type="title"/>
          </p:nvPr>
        </p:nvSpPr>
        <p:spPr/>
        <p:txBody>
          <a:bodyPr/>
          <a:lstStyle/>
          <a:p>
            <a:r>
              <a:rPr lang="fr-FR" dirty="0"/>
              <a:t>modèle</a:t>
            </a:r>
          </a:p>
        </p:txBody>
      </p:sp>
      <p:pic>
        <p:nvPicPr>
          <p:cNvPr id="5" name="Espace réservé du contenu 4">
            <a:extLst>
              <a:ext uri="{FF2B5EF4-FFF2-40B4-BE49-F238E27FC236}">
                <a16:creationId xmlns:a16="http://schemas.microsoft.com/office/drawing/2014/main" id="{4ECA896E-1127-40E2-B088-3F9E697C1066}"/>
              </a:ext>
            </a:extLst>
          </p:cNvPr>
          <p:cNvPicPr>
            <a:picLocks noGrp="1" noChangeAspect="1"/>
          </p:cNvPicPr>
          <p:nvPr>
            <p:ph idx="1"/>
          </p:nvPr>
        </p:nvPicPr>
        <p:blipFill>
          <a:blip r:embed="rId2"/>
          <a:stretch>
            <a:fillRect/>
          </a:stretch>
        </p:blipFill>
        <p:spPr>
          <a:xfrm>
            <a:off x="684212" y="741808"/>
            <a:ext cx="9493924" cy="1628860"/>
          </a:xfrm>
        </p:spPr>
      </p:pic>
    </p:spTree>
    <p:extLst>
      <p:ext uri="{BB962C8B-B14F-4D97-AF65-F5344CB8AC3E}">
        <p14:creationId xmlns:p14="http://schemas.microsoft.com/office/powerpoint/2010/main" val="2186500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2034B-17A6-4B8A-8F5C-CBAC3F0D992D}"/>
              </a:ext>
            </a:extLst>
          </p:cNvPr>
          <p:cNvSpPr>
            <a:spLocks noGrp="1"/>
          </p:cNvSpPr>
          <p:nvPr>
            <p:ph type="title"/>
          </p:nvPr>
        </p:nvSpPr>
        <p:spPr/>
        <p:txBody>
          <a:bodyPr/>
          <a:lstStyle/>
          <a:p>
            <a:r>
              <a:rPr lang="fr-FR" dirty="0"/>
              <a:t>entrainement</a:t>
            </a:r>
          </a:p>
        </p:txBody>
      </p:sp>
      <p:pic>
        <p:nvPicPr>
          <p:cNvPr id="5" name="Espace réservé du contenu 4">
            <a:extLst>
              <a:ext uri="{FF2B5EF4-FFF2-40B4-BE49-F238E27FC236}">
                <a16:creationId xmlns:a16="http://schemas.microsoft.com/office/drawing/2014/main" id="{2D59C594-C157-4DAD-9FCA-9A346B4BF3D0}"/>
              </a:ext>
            </a:extLst>
          </p:cNvPr>
          <p:cNvPicPr>
            <a:picLocks noGrp="1" noChangeAspect="1"/>
          </p:cNvPicPr>
          <p:nvPr>
            <p:ph idx="1"/>
          </p:nvPr>
        </p:nvPicPr>
        <p:blipFill>
          <a:blip r:embed="rId2"/>
          <a:stretch>
            <a:fillRect/>
          </a:stretch>
        </p:blipFill>
        <p:spPr>
          <a:xfrm>
            <a:off x="684212" y="619370"/>
            <a:ext cx="10034064" cy="2387781"/>
          </a:xfrm>
        </p:spPr>
      </p:pic>
    </p:spTree>
    <p:extLst>
      <p:ext uri="{BB962C8B-B14F-4D97-AF65-F5344CB8AC3E}">
        <p14:creationId xmlns:p14="http://schemas.microsoft.com/office/powerpoint/2010/main" val="369704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EEE511-99BC-424D-A361-F0209FB87501}"/>
              </a:ext>
            </a:extLst>
          </p:cNvPr>
          <p:cNvSpPr>
            <a:spLocks noGrp="1"/>
          </p:cNvSpPr>
          <p:nvPr>
            <p:ph type="title"/>
          </p:nvPr>
        </p:nvSpPr>
        <p:spPr/>
        <p:txBody>
          <a:bodyPr/>
          <a:lstStyle/>
          <a:p>
            <a:r>
              <a:rPr lang="fr-FR" dirty="0" err="1"/>
              <a:t>resultat</a:t>
            </a:r>
            <a:endParaRPr lang="fr-FR" dirty="0"/>
          </a:p>
        </p:txBody>
      </p:sp>
      <p:pic>
        <p:nvPicPr>
          <p:cNvPr id="12" name="Espace réservé du contenu 11">
            <a:extLst>
              <a:ext uri="{FF2B5EF4-FFF2-40B4-BE49-F238E27FC236}">
                <a16:creationId xmlns:a16="http://schemas.microsoft.com/office/drawing/2014/main" id="{EE8301D0-AAA5-46B5-AE57-1E4C1D43C004}"/>
              </a:ext>
            </a:extLst>
          </p:cNvPr>
          <p:cNvPicPr>
            <a:picLocks noGrp="1" noChangeAspect="1"/>
          </p:cNvPicPr>
          <p:nvPr>
            <p:ph idx="1"/>
          </p:nvPr>
        </p:nvPicPr>
        <p:blipFill>
          <a:blip r:embed="rId2"/>
          <a:stretch>
            <a:fillRect/>
          </a:stretch>
        </p:blipFill>
        <p:spPr>
          <a:xfrm>
            <a:off x="684212" y="414154"/>
            <a:ext cx="6744110" cy="3873594"/>
          </a:xfrm>
        </p:spPr>
      </p:pic>
    </p:spTree>
    <p:extLst>
      <p:ext uri="{BB962C8B-B14F-4D97-AF65-F5344CB8AC3E}">
        <p14:creationId xmlns:p14="http://schemas.microsoft.com/office/powerpoint/2010/main" val="2889965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791339-F2A3-42D8-9507-5536129DD1D9}"/>
              </a:ext>
            </a:extLst>
          </p:cNvPr>
          <p:cNvSpPr>
            <a:spLocks noGrp="1"/>
          </p:cNvSpPr>
          <p:nvPr>
            <p:ph type="title"/>
          </p:nvPr>
        </p:nvSpPr>
        <p:spPr/>
        <p:txBody>
          <a:bodyPr/>
          <a:lstStyle/>
          <a:p>
            <a:r>
              <a:rPr lang="fr-FR" dirty="0"/>
              <a:t>Résultat finale</a:t>
            </a:r>
          </a:p>
        </p:txBody>
      </p:sp>
      <p:pic>
        <p:nvPicPr>
          <p:cNvPr id="5" name="Espace réservé du contenu 4">
            <a:extLst>
              <a:ext uri="{FF2B5EF4-FFF2-40B4-BE49-F238E27FC236}">
                <a16:creationId xmlns:a16="http://schemas.microsoft.com/office/drawing/2014/main" id="{6FCDA730-5FFB-4DAE-A1D0-9DE9984D7E9C}"/>
              </a:ext>
            </a:extLst>
          </p:cNvPr>
          <p:cNvPicPr>
            <a:picLocks noGrp="1" noChangeAspect="1"/>
          </p:cNvPicPr>
          <p:nvPr>
            <p:ph idx="1"/>
          </p:nvPr>
        </p:nvPicPr>
        <p:blipFill>
          <a:blip r:embed="rId2"/>
          <a:stretch>
            <a:fillRect/>
          </a:stretch>
        </p:blipFill>
        <p:spPr>
          <a:xfrm>
            <a:off x="684212" y="970165"/>
            <a:ext cx="6716062" cy="1914792"/>
          </a:xfrm>
        </p:spPr>
      </p:pic>
    </p:spTree>
    <p:extLst>
      <p:ext uri="{BB962C8B-B14F-4D97-AF65-F5344CB8AC3E}">
        <p14:creationId xmlns:p14="http://schemas.microsoft.com/office/powerpoint/2010/main" val="3745506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0D3C91-FCEE-4D8D-8E42-E3CE8680A687}"/>
              </a:ext>
            </a:extLst>
          </p:cNvPr>
          <p:cNvSpPr>
            <a:spLocks noGrp="1"/>
          </p:cNvSpPr>
          <p:nvPr>
            <p:ph type="title"/>
          </p:nvPr>
        </p:nvSpPr>
        <p:spPr>
          <a:xfrm>
            <a:off x="420262" y="5022077"/>
            <a:ext cx="8534400" cy="1507067"/>
          </a:xfrm>
        </p:spPr>
        <p:txBody>
          <a:bodyPr/>
          <a:lstStyle/>
          <a:p>
            <a:r>
              <a:rPr lang="fr-FR" dirty="0"/>
              <a:t>COURBE à roc</a:t>
            </a:r>
          </a:p>
        </p:txBody>
      </p:sp>
      <p:pic>
        <p:nvPicPr>
          <p:cNvPr id="5" name="Espace réservé du contenu 4">
            <a:extLst>
              <a:ext uri="{FF2B5EF4-FFF2-40B4-BE49-F238E27FC236}">
                <a16:creationId xmlns:a16="http://schemas.microsoft.com/office/drawing/2014/main" id="{361895E3-5E9F-4AFE-9D1D-AABBEF47D472}"/>
              </a:ext>
            </a:extLst>
          </p:cNvPr>
          <p:cNvPicPr>
            <a:picLocks noGrp="1" noChangeAspect="1"/>
          </p:cNvPicPr>
          <p:nvPr>
            <p:ph idx="1"/>
          </p:nvPr>
        </p:nvPicPr>
        <p:blipFill>
          <a:blip r:embed="rId2"/>
          <a:stretch>
            <a:fillRect/>
          </a:stretch>
        </p:blipFill>
        <p:spPr>
          <a:xfrm>
            <a:off x="528436" y="328856"/>
            <a:ext cx="5099366" cy="4741631"/>
          </a:xfrm>
        </p:spPr>
      </p:pic>
    </p:spTree>
    <p:extLst>
      <p:ext uri="{BB962C8B-B14F-4D97-AF65-F5344CB8AC3E}">
        <p14:creationId xmlns:p14="http://schemas.microsoft.com/office/powerpoint/2010/main" val="945733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46B634-89DA-4F9E-AA0A-3DDC3C8D57C2}"/>
              </a:ext>
            </a:extLst>
          </p:cNvPr>
          <p:cNvSpPr>
            <a:spLocks noGrp="1"/>
          </p:cNvSpPr>
          <p:nvPr>
            <p:ph type="title"/>
          </p:nvPr>
        </p:nvSpPr>
        <p:spPr/>
        <p:txBody>
          <a:bodyPr/>
          <a:lstStyle/>
          <a:p>
            <a:endParaRPr lang="fr-FR" dirty="0"/>
          </a:p>
        </p:txBody>
      </p:sp>
      <p:pic>
        <p:nvPicPr>
          <p:cNvPr id="5" name="Espace réservé du contenu 4">
            <a:extLst>
              <a:ext uri="{FF2B5EF4-FFF2-40B4-BE49-F238E27FC236}">
                <a16:creationId xmlns:a16="http://schemas.microsoft.com/office/drawing/2014/main" id="{13DB0F62-57A3-479B-A99F-DD53E94058D9}"/>
              </a:ext>
            </a:extLst>
          </p:cNvPr>
          <p:cNvPicPr>
            <a:picLocks noGrp="1" noChangeAspect="1"/>
          </p:cNvPicPr>
          <p:nvPr>
            <p:ph idx="1"/>
          </p:nvPr>
        </p:nvPicPr>
        <p:blipFill>
          <a:blip r:embed="rId2"/>
          <a:stretch>
            <a:fillRect/>
          </a:stretch>
        </p:blipFill>
        <p:spPr>
          <a:xfrm>
            <a:off x="2748682" y="365288"/>
            <a:ext cx="7149462" cy="5872773"/>
          </a:xfrm>
        </p:spPr>
      </p:pic>
    </p:spTree>
    <p:extLst>
      <p:ext uri="{BB962C8B-B14F-4D97-AF65-F5344CB8AC3E}">
        <p14:creationId xmlns:p14="http://schemas.microsoft.com/office/powerpoint/2010/main" val="420740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05B7E-B157-40D6-9757-FB9AB898902A}"/>
              </a:ext>
            </a:extLst>
          </p:cNvPr>
          <p:cNvSpPr>
            <a:spLocks noGrp="1"/>
          </p:cNvSpPr>
          <p:nvPr>
            <p:ph type="title"/>
          </p:nvPr>
        </p:nvSpPr>
        <p:spPr>
          <a:xfrm>
            <a:off x="684212" y="4506186"/>
            <a:ext cx="8534400" cy="1507067"/>
          </a:xfrm>
        </p:spPr>
        <p:txBody>
          <a:bodyPr>
            <a:noAutofit/>
          </a:bodyPr>
          <a:lstStyle/>
          <a:p>
            <a:r>
              <a:rPr lang="fr-FR" sz="4000" b="1" i="0" u="none" strike="noStrike" baseline="0" dirty="0">
                <a:latin typeface="Arial" panose="020B0604020202020204" pitchFamily="34" charset="0"/>
              </a:rPr>
              <a:t>Introduction et </a:t>
            </a:r>
            <a:r>
              <a:rPr lang="fr-FR" sz="4000" b="1" i="0" u="none" strike="noStrike" baseline="0" dirty="0">
                <a:effectLst>
                  <a:outerShdw blurRad="38100" dist="38100" dir="2700000" algn="tl">
                    <a:srgbClr val="000000">
                      <a:alpha val="43137"/>
                    </a:srgbClr>
                  </a:outerShdw>
                </a:effectLst>
                <a:latin typeface="Arial" panose="020B0604020202020204" pitchFamily="34" charset="0"/>
              </a:rPr>
              <a:t>problématique</a:t>
            </a:r>
            <a:r>
              <a:rPr lang="fr-FR" sz="4000" b="1" i="0" u="none" strike="noStrike" baseline="0" dirty="0">
                <a:latin typeface="Arial" panose="020B0604020202020204" pitchFamily="34" charset="0"/>
              </a:rPr>
              <a:t> : </a:t>
            </a:r>
            <a:br>
              <a:rPr lang="fr-FR" sz="4000" b="0" i="0" u="none" strike="noStrike" baseline="0" dirty="0">
                <a:latin typeface="Arial" panose="020B0604020202020204" pitchFamily="34" charset="0"/>
              </a:rPr>
            </a:br>
            <a:endParaRPr lang="fr-FR" sz="4000" dirty="0"/>
          </a:p>
        </p:txBody>
      </p:sp>
      <p:sp>
        <p:nvSpPr>
          <p:cNvPr id="3" name="Espace réservé du contenu 2">
            <a:extLst>
              <a:ext uri="{FF2B5EF4-FFF2-40B4-BE49-F238E27FC236}">
                <a16:creationId xmlns:a16="http://schemas.microsoft.com/office/drawing/2014/main" id="{D3233DA2-2BE9-46BA-8237-7205885F841F}"/>
              </a:ext>
            </a:extLst>
          </p:cNvPr>
          <p:cNvSpPr>
            <a:spLocks noGrp="1"/>
          </p:cNvSpPr>
          <p:nvPr>
            <p:ph idx="1"/>
          </p:nvPr>
        </p:nvSpPr>
        <p:spPr/>
        <p:txBody>
          <a:bodyPr/>
          <a:lstStyle/>
          <a:p>
            <a:r>
              <a:rPr lang="fr-FR" sz="1800" b="0" i="0" u="none" strike="noStrike" baseline="0" dirty="0">
                <a:solidFill>
                  <a:schemeClr val="tx1"/>
                </a:solidFill>
                <a:latin typeface="Arial" panose="020B0604020202020204" pitchFamily="34" charset="0"/>
              </a:rPr>
              <a:t>Dans ce problème, nous allons essayer de modéliser un modèle qui permet de prédire une maladie diabétique en se basant sur des données qui provient à l'origine d’un échantillon publié par un Institut du diabète. L'objectif de l'ensemble de données est de prédire avec un diagnostic si un patient est atteint du diabète. Les ensembles de données comprennent plusieurs variables prédictives médicales et une variable cible, « Out come ». Les variables prédictives comprennent le nombre de grossesses que le patient a eues, son IMC, son taux d'insuline, son âge, etc. </a:t>
            </a:r>
            <a:endParaRPr lang="fr-FR" dirty="0">
              <a:solidFill>
                <a:schemeClr val="tx1"/>
              </a:solidFill>
            </a:endParaRPr>
          </a:p>
        </p:txBody>
      </p:sp>
    </p:spTree>
    <p:extLst>
      <p:ext uri="{BB962C8B-B14F-4D97-AF65-F5344CB8AC3E}">
        <p14:creationId xmlns:p14="http://schemas.microsoft.com/office/powerpoint/2010/main" val="2659358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6EE8D8-9B55-477E-8768-97AB4A61915D}"/>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0A6BC8CB-C917-492D-8838-11FA5D1616C3}"/>
              </a:ext>
            </a:extLst>
          </p:cNvPr>
          <p:cNvPicPr>
            <a:picLocks noGrp="1" noChangeAspect="1"/>
          </p:cNvPicPr>
          <p:nvPr>
            <p:ph idx="1"/>
          </p:nvPr>
        </p:nvPicPr>
        <p:blipFill>
          <a:blip r:embed="rId2"/>
          <a:stretch>
            <a:fillRect/>
          </a:stretch>
        </p:blipFill>
        <p:spPr>
          <a:xfrm>
            <a:off x="2339517" y="863601"/>
            <a:ext cx="6144605" cy="5054615"/>
          </a:xfrm>
        </p:spPr>
      </p:pic>
    </p:spTree>
    <p:extLst>
      <p:ext uri="{BB962C8B-B14F-4D97-AF65-F5344CB8AC3E}">
        <p14:creationId xmlns:p14="http://schemas.microsoft.com/office/powerpoint/2010/main" val="222225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8E9363-1F95-4467-B652-969D7C23EC8F}"/>
              </a:ext>
            </a:extLst>
          </p:cNvPr>
          <p:cNvSpPr>
            <a:spLocks noGrp="1"/>
          </p:cNvSpPr>
          <p:nvPr>
            <p:ph type="title"/>
          </p:nvPr>
        </p:nvSpPr>
        <p:spPr/>
        <p:txBody>
          <a:bodyPr>
            <a:normAutofit/>
          </a:bodyPr>
          <a:lstStyle/>
          <a:p>
            <a:r>
              <a:rPr lang="fr-FR" sz="4000" b="1" i="0" u="none" strike="noStrike" baseline="0" dirty="0">
                <a:latin typeface="Arial" panose="020B0604020202020204" pitchFamily="34" charset="0"/>
              </a:rPr>
              <a:t>Etude des données </a:t>
            </a:r>
            <a:endParaRPr lang="fr-FR" sz="4000" dirty="0"/>
          </a:p>
        </p:txBody>
      </p:sp>
      <p:sp>
        <p:nvSpPr>
          <p:cNvPr id="3" name="Espace réservé du contenu 2">
            <a:extLst>
              <a:ext uri="{FF2B5EF4-FFF2-40B4-BE49-F238E27FC236}">
                <a16:creationId xmlns:a16="http://schemas.microsoft.com/office/drawing/2014/main" id="{F9EEB44B-F77B-4680-9B9A-65853A749165}"/>
              </a:ext>
            </a:extLst>
          </p:cNvPr>
          <p:cNvSpPr>
            <a:spLocks noGrp="1"/>
          </p:cNvSpPr>
          <p:nvPr>
            <p:ph idx="1"/>
          </p:nvPr>
        </p:nvSpPr>
        <p:spPr/>
        <p:txBody>
          <a:bodyPr>
            <a:normAutofit/>
          </a:bodyPr>
          <a:lstStyle/>
          <a:p>
            <a:r>
              <a:rPr lang="fr-FR" sz="1800" b="0" i="0" u="none" strike="noStrike" baseline="0" dirty="0">
                <a:solidFill>
                  <a:schemeClr val="tx1"/>
                </a:solidFill>
                <a:latin typeface="Arial" panose="020B0604020202020204" pitchFamily="34" charset="0"/>
              </a:rPr>
              <a:t>Prégnances: </a:t>
            </a:r>
            <a:r>
              <a:rPr lang="fr-FR" sz="1800" b="0" i="0" u="none" strike="noStrike" baseline="0" dirty="0">
                <a:solidFill>
                  <a:srgbClr val="000000"/>
                </a:solidFill>
                <a:latin typeface="Arial" panose="020B0604020202020204" pitchFamily="34" charset="0"/>
              </a:rPr>
              <a:t>nombre de fois enceintes </a:t>
            </a:r>
          </a:p>
          <a:p>
            <a:r>
              <a:rPr lang="fr-FR" sz="1800" b="0" i="0" u="none" strike="noStrike" baseline="0" dirty="0">
                <a:solidFill>
                  <a:schemeClr val="tx1"/>
                </a:solidFill>
                <a:latin typeface="Arial" panose="020B0604020202020204" pitchFamily="34" charset="0"/>
              </a:rPr>
              <a:t>Glucose</a:t>
            </a:r>
            <a:r>
              <a:rPr lang="fr-FR" sz="1800" b="0" i="0" u="none" strike="noStrike" baseline="0" dirty="0">
                <a:solidFill>
                  <a:srgbClr val="000000"/>
                </a:solidFill>
                <a:latin typeface="Arial" panose="020B0604020202020204" pitchFamily="34" charset="0"/>
              </a:rPr>
              <a:t>: Concentration en glucose plasmatique 2 heures dans un test de tolérance au glucose par voie orale </a:t>
            </a:r>
          </a:p>
          <a:p>
            <a:r>
              <a:rPr lang="fr-FR" sz="1800" b="0" i="0" u="none" strike="noStrike" baseline="0" dirty="0">
                <a:solidFill>
                  <a:schemeClr val="tx1"/>
                </a:solidFill>
                <a:latin typeface="Arial" panose="020B0604020202020204" pitchFamily="34" charset="0"/>
              </a:rPr>
              <a:t>Blood Pressure: </a:t>
            </a:r>
            <a:r>
              <a:rPr lang="fr-FR" sz="1800" b="0" i="0" u="none" strike="noStrike" baseline="0" dirty="0">
                <a:solidFill>
                  <a:srgbClr val="000000"/>
                </a:solidFill>
                <a:latin typeface="Arial" panose="020B0604020202020204" pitchFamily="34" charset="0"/>
              </a:rPr>
              <a:t>pression artérielle diastolique (mm Hg) </a:t>
            </a:r>
          </a:p>
          <a:p>
            <a:r>
              <a:rPr lang="fr-FR" sz="1800" b="0" i="0" u="none" strike="noStrike" baseline="0" dirty="0">
                <a:solidFill>
                  <a:schemeClr val="tx1"/>
                </a:solidFill>
                <a:latin typeface="Arial" panose="020B0604020202020204" pitchFamily="34" charset="0"/>
              </a:rPr>
              <a:t>Skin </a:t>
            </a:r>
            <a:r>
              <a:rPr lang="fr-FR" sz="1800" b="0" i="0" u="none" strike="noStrike" baseline="0" dirty="0" err="1">
                <a:solidFill>
                  <a:schemeClr val="tx1"/>
                </a:solidFill>
                <a:latin typeface="Arial" panose="020B0604020202020204" pitchFamily="34" charset="0"/>
              </a:rPr>
              <a:t>Thickness</a:t>
            </a:r>
            <a:r>
              <a:rPr lang="fr-FR" sz="1800" b="0" i="0" u="none" strike="noStrike" baseline="0" dirty="0">
                <a:solidFill>
                  <a:schemeClr val="tx1"/>
                </a:solidFill>
                <a:latin typeface="Arial" panose="020B0604020202020204" pitchFamily="34" charset="0"/>
              </a:rPr>
              <a:t>: </a:t>
            </a:r>
            <a:r>
              <a:rPr lang="fr-FR" sz="1800" b="0" i="0" u="none" strike="noStrike" baseline="0" dirty="0">
                <a:solidFill>
                  <a:srgbClr val="000000"/>
                </a:solidFill>
                <a:latin typeface="Arial" panose="020B0604020202020204" pitchFamily="34" charset="0"/>
              </a:rPr>
              <a:t>Épaisseur du pli cutané des triceps (mm) </a:t>
            </a:r>
          </a:p>
          <a:p>
            <a:r>
              <a:rPr lang="fr-FR" sz="1800" b="0" i="0" u="none" strike="noStrike" baseline="0" dirty="0">
                <a:solidFill>
                  <a:schemeClr val="tx1"/>
                </a:solidFill>
                <a:latin typeface="Arial" panose="020B0604020202020204" pitchFamily="34" charset="0"/>
              </a:rPr>
              <a:t>Insuline: </a:t>
            </a:r>
            <a:r>
              <a:rPr lang="fr-FR" sz="1800" b="0" i="0" u="none" strike="noStrike" baseline="0" dirty="0">
                <a:solidFill>
                  <a:srgbClr val="000000"/>
                </a:solidFill>
                <a:latin typeface="Arial" panose="020B0604020202020204" pitchFamily="34" charset="0"/>
              </a:rPr>
              <a:t>insuline sérique de 2 heures (mu U / ml) </a:t>
            </a:r>
          </a:p>
          <a:p>
            <a:r>
              <a:rPr lang="fr-FR" sz="1800" b="0" i="1" u="none" strike="noStrike" baseline="0" dirty="0">
                <a:solidFill>
                  <a:schemeClr val="tx1"/>
                </a:solidFill>
                <a:latin typeface="Arial" panose="020B0604020202020204" pitchFamily="34" charset="0"/>
              </a:rPr>
              <a:t>BMI: </a:t>
            </a:r>
            <a:r>
              <a:rPr lang="fr-FR" sz="1800" b="0" i="0" u="none" strike="noStrike" baseline="0" dirty="0">
                <a:solidFill>
                  <a:srgbClr val="000000"/>
                </a:solidFill>
                <a:latin typeface="Arial" panose="020B0604020202020204" pitchFamily="34" charset="0"/>
              </a:rPr>
              <a:t>indice de masse corporelle (poids en kg /</a:t>
            </a:r>
            <a:r>
              <a:rPr lang="fr-FR" sz="1800" b="0" i="0" u="none" strike="noStrike" baseline="0" dirty="0">
                <a:solidFill>
                  <a:schemeClr val="bg1"/>
                </a:solidFill>
                <a:latin typeface="Arial" panose="020B0604020202020204" pitchFamily="34" charset="0"/>
              </a:rPr>
              <a:t> (taille en m) ^ 2) </a:t>
            </a:r>
          </a:p>
          <a:p>
            <a:r>
              <a:rPr lang="fr-FR" sz="1800" b="0" i="0" u="none" strike="noStrike" baseline="0" dirty="0" err="1">
                <a:solidFill>
                  <a:schemeClr val="tx1"/>
                </a:solidFill>
                <a:latin typeface="Arial" panose="020B0604020202020204" pitchFamily="34" charset="0"/>
              </a:rPr>
              <a:t>Diabetes</a:t>
            </a:r>
            <a:r>
              <a:rPr lang="fr-FR" sz="1800" b="0" i="0" u="none" strike="noStrike" baseline="0" dirty="0">
                <a:solidFill>
                  <a:schemeClr val="tx1"/>
                </a:solidFill>
                <a:latin typeface="Arial" panose="020B0604020202020204" pitchFamily="34" charset="0"/>
              </a:rPr>
              <a:t> Pedigree </a:t>
            </a:r>
            <a:r>
              <a:rPr lang="fr-FR" sz="1800" b="0" i="0" u="none" strike="noStrike" baseline="0" dirty="0" err="1">
                <a:solidFill>
                  <a:schemeClr val="tx1"/>
                </a:solidFill>
                <a:latin typeface="Arial" panose="020B0604020202020204" pitchFamily="34" charset="0"/>
              </a:rPr>
              <a:t>Function</a:t>
            </a:r>
            <a:r>
              <a:rPr lang="fr-FR" sz="1800" b="0" i="0" u="none" strike="noStrike" baseline="0" dirty="0">
                <a:solidFill>
                  <a:srgbClr val="00AF50"/>
                </a:solidFill>
                <a:latin typeface="Arial" panose="020B0604020202020204" pitchFamily="34" charset="0"/>
              </a:rPr>
              <a:t>: </a:t>
            </a:r>
            <a:r>
              <a:rPr lang="fr-FR" sz="1800" b="0" i="0" u="none" strike="noStrike" baseline="0" dirty="0">
                <a:solidFill>
                  <a:srgbClr val="000000"/>
                </a:solidFill>
                <a:latin typeface="Arial" panose="020B0604020202020204" pitchFamily="34" charset="0"/>
              </a:rPr>
              <a:t>Fonction pedigree du diabète </a:t>
            </a:r>
          </a:p>
          <a:p>
            <a:r>
              <a:rPr lang="fr-FR" sz="1800" b="0" i="0" u="none" strike="noStrike" baseline="0" dirty="0">
                <a:solidFill>
                  <a:schemeClr val="tx1"/>
                </a:solidFill>
                <a:latin typeface="Arial" panose="020B0604020202020204" pitchFamily="34" charset="0"/>
              </a:rPr>
              <a:t>Age: </a:t>
            </a:r>
            <a:r>
              <a:rPr lang="fr-FR" sz="1800" b="0" i="0" u="none" strike="noStrike" baseline="0" dirty="0">
                <a:solidFill>
                  <a:srgbClr val="000000"/>
                </a:solidFill>
                <a:latin typeface="Arial" panose="020B0604020202020204" pitchFamily="34" charset="0"/>
              </a:rPr>
              <a:t>Age (ans) </a:t>
            </a:r>
          </a:p>
        </p:txBody>
      </p:sp>
    </p:spTree>
    <p:extLst>
      <p:ext uri="{BB962C8B-B14F-4D97-AF65-F5344CB8AC3E}">
        <p14:creationId xmlns:p14="http://schemas.microsoft.com/office/powerpoint/2010/main" val="4183561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65CF39-6715-43E1-8B8D-9F48CDB29913}"/>
              </a:ext>
            </a:extLst>
          </p:cNvPr>
          <p:cNvSpPr>
            <a:spLocks noGrp="1"/>
          </p:cNvSpPr>
          <p:nvPr>
            <p:ph type="title"/>
          </p:nvPr>
        </p:nvSpPr>
        <p:spPr/>
        <p:txBody>
          <a:bodyPr/>
          <a:lstStyle/>
          <a:p>
            <a:r>
              <a:rPr lang="fr-FR" dirty="0"/>
              <a:t>CONCENTRATION DES </a:t>
            </a:r>
            <a:r>
              <a:rPr lang="fr-FR" dirty="0" err="1"/>
              <a:t>DONNées</a:t>
            </a:r>
            <a:endParaRPr lang="fr-FR" dirty="0"/>
          </a:p>
        </p:txBody>
      </p:sp>
      <p:pic>
        <p:nvPicPr>
          <p:cNvPr id="5" name="Espace réservé du contenu 4">
            <a:extLst>
              <a:ext uri="{FF2B5EF4-FFF2-40B4-BE49-F238E27FC236}">
                <a16:creationId xmlns:a16="http://schemas.microsoft.com/office/drawing/2014/main" id="{A52E6789-8A14-45E8-B8C5-23056C044D19}"/>
              </a:ext>
            </a:extLst>
          </p:cNvPr>
          <p:cNvPicPr>
            <a:picLocks noGrp="1" noChangeAspect="1"/>
          </p:cNvPicPr>
          <p:nvPr>
            <p:ph idx="1"/>
          </p:nvPr>
        </p:nvPicPr>
        <p:blipFill>
          <a:blip r:embed="rId2"/>
          <a:stretch>
            <a:fillRect/>
          </a:stretch>
        </p:blipFill>
        <p:spPr>
          <a:xfrm>
            <a:off x="2316620" y="282805"/>
            <a:ext cx="5269583" cy="4553320"/>
          </a:xfrm>
        </p:spPr>
      </p:pic>
    </p:spTree>
    <p:extLst>
      <p:ext uri="{BB962C8B-B14F-4D97-AF65-F5344CB8AC3E}">
        <p14:creationId xmlns:p14="http://schemas.microsoft.com/office/powerpoint/2010/main" val="339412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931203-40DD-491B-9756-6EB7E84614EA}"/>
              </a:ext>
            </a:extLst>
          </p:cNvPr>
          <p:cNvSpPr>
            <a:spLocks noGrp="1"/>
          </p:cNvSpPr>
          <p:nvPr>
            <p:ph type="title"/>
          </p:nvPr>
        </p:nvSpPr>
        <p:spPr>
          <a:xfrm>
            <a:off x="684211" y="4487332"/>
            <a:ext cx="8883995" cy="1507067"/>
          </a:xfrm>
        </p:spPr>
        <p:txBody>
          <a:bodyPr/>
          <a:lstStyle/>
          <a:p>
            <a:r>
              <a:rPr lang="fr-FR" dirty="0"/>
              <a:t>distribution DES Données</a:t>
            </a:r>
          </a:p>
        </p:txBody>
      </p:sp>
      <p:sp>
        <p:nvSpPr>
          <p:cNvPr id="3" name="Espace réservé du contenu 2">
            <a:extLst>
              <a:ext uri="{FF2B5EF4-FFF2-40B4-BE49-F238E27FC236}">
                <a16:creationId xmlns:a16="http://schemas.microsoft.com/office/drawing/2014/main" id="{A5B3FAA9-82AE-4219-A174-2E77411CF5AE}"/>
              </a:ext>
            </a:extLst>
          </p:cNvPr>
          <p:cNvSpPr>
            <a:spLocks noGrp="1"/>
          </p:cNvSpPr>
          <p:nvPr>
            <p:ph idx="1"/>
          </p:nvPr>
        </p:nvSpPr>
        <p:spPr>
          <a:xfrm>
            <a:off x="684212" y="685800"/>
            <a:ext cx="4613652" cy="3615267"/>
          </a:xfrm>
        </p:spPr>
        <p:txBody>
          <a:bodyPr/>
          <a:lstStyle/>
          <a:p>
            <a:r>
              <a:rPr lang="fr-FR" sz="1800" b="0" i="0" u="none" strike="noStrike" baseline="0" dirty="0">
                <a:solidFill>
                  <a:srgbClr val="000000"/>
                </a:solidFill>
                <a:latin typeface="Arial" panose="020B0604020202020204" pitchFamily="34" charset="0"/>
              </a:rPr>
              <a:t>Finalement, pour notre étude nous allons prendre les données dans une dispersion normale pour avoir des résultats significatifs </a:t>
            </a:r>
          </a:p>
          <a:p>
            <a:r>
              <a:rPr lang="fr-FR" sz="1800" b="0" i="0" u="none" strike="noStrike" baseline="0" dirty="0">
                <a:solidFill>
                  <a:srgbClr val="000000"/>
                </a:solidFill>
                <a:latin typeface="Arial" panose="020B0604020202020204" pitchFamily="34" charset="0"/>
              </a:rPr>
              <a:t>Nos données d’étude vont se répartir comme cela </a:t>
            </a:r>
          </a:p>
          <a:p>
            <a:r>
              <a:rPr lang="fr-FR" sz="1800" b="0" i="0" u="none" strike="noStrike" baseline="0" dirty="0">
                <a:solidFill>
                  <a:srgbClr val="000000"/>
                </a:solidFill>
                <a:latin typeface="Arial" panose="020B0604020202020204" pitchFamily="34" charset="0"/>
              </a:rPr>
              <a:t>20% Pour les données de teste </a:t>
            </a:r>
          </a:p>
          <a:p>
            <a:r>
              <a:rPr lang="fr-FR" sz="1800" b="0" i="0" u="none" strike="noStrike" baseline="0" dirty="0">
                <a:solidFill>
                  <a:srgbClr val="000000"/>
                </a:solidFill>
                <a:latin typeface="Arial" panose="020B0604020202020204" pitchFamily="34" charset="0"/>
              </a:rPr>
              <a:t>80% Pour les données d’entraînement </a:t>
            </a:r>
            <a:endParaRPr lang="fr-FR" dirty="0"/>
          </a:p>
        </p:txBody>
      </p:sp>
      <p:pic>
        <p:nvPicPr>
          <p:cNvPr id="4" name="Espace réservé du contenu 4">
            <a:extLst>
              <a:ext uri="{FF2B5EF4-FFF2-40B4-BE49-F238E27FC236}">
                <a16:creationId xmlns:a16="http://schemas.microsoft.com/office/drawing/2014/main" id="{B87850C2-18C3-484B-8FAF-3D093DB5C130}"/>
              </a:ext>
            </a:extLst>
          </p:cNvPr>
          <p:cNvPicPr>
            <a:picLocks noChangeAspect="1"/>
          </p:cNvPicPr>
          <p:nvPr/>
        </p:nvPicPr>
        <p:blipFill>
          <a:blip r:embed="rId2"/>
          <a:stretch>
            <a:fillRect/>
          </a:stretch>
        </p:blipFill>
        <p:spPr>
          <a:xfrm>
            <a:off x="5530393" y="1128111"/>
            <a:ext cx="4037814" cy="2932484"/>
          </a:xfrm>
          <a:prstGeom prst="rect">
            <a:avLst/>
          </a:prstGeom>
        </p:spPr>
      </p:pic>
    </p:spTree>
    <p:extLst>
      <p:ext uri="{BB962C8B-B14F-4D97-AF65-F5344CB8AC3E}">
        <p14:creationId xmlns:p14="http://schemas.microsoft.com/office/powerpoint/2010/main" val="406844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5CEF56-7D77-4F37-B3C9-41CC00FF71A2}"/>
              </a:ext>
            </a:extLst>
          </p:cNvPr>
          <p:cNvSpPr>
            <a:spLocks noGrp="1"/>
          </p:cNvSpPr>
          <p:nvPr>
            <p:ph type="title"/>
          </p:nvPr>
        </p:nvSpPr>
        <p:spPr/>
        <p:txBody>
          <a:bodyPr/>
          <a:lstStyle/>
          <a:p>
            <a:r>
              <a:rPr lang="fr-FR" dirty="0"/>
              <a:t>Régression logistique</a:t>
            </a:r>
          </a:p>
        </p:txBody>
      </p:sp>
      <p:sp>
        <p:nvSpPr>
          <p:cNvPr id="3" name="Espace réservé du contenu 2">
            <a:extLst>
              <a:ext uri="{FF2B5EF4-FFF2-40B4-BE49-F238E27FC236}">
                <a16:creationId xmlns:a16="http://schemas.microsoft.com/office/drawing/2014/main" id="{4B7C644C-145D-4BEB-9ACB-202D5D9528F9}"/>
              </a:ext>
            </a:extLst>
          </p:cNvPr>
          <p:cNvSpPr>
            <a:spLocks noGrp="1"/>
          </p:cNvSpPr>
          <p:nvPr>
            <p:ph idx="1"/>
          </p:nvPr>
        </p:nvSpPr>
        <p:spPr/>
        <p:txBody>
          <a:bodyPr/>
          <a:lstStyle/>
          <a:p>
            <a:r>
              <a:rPr lang="fr-FR" sz="1800" b="0" i="0" u="none" strike="noStrike" baseline="0" dirty="0">
                <a:solidFill>
                  <a:schemeClr val="tx1"/>
                </a:solidFill>
                <a:latin typeface="Arial" panose="020B0604020202020204" pitchFamily="34" charset="0"/>
              </a:rPr>
              <a:t>Pour le modèle logistique, après une recherche dans google et la bibliothèque </a:t>
            </a:r>
            <a:r>
              <a:rPr lang="fr-FR" sz="1800" b="0" i="0" u="none" strike="noStrike" baseline="0" dirty="0" err="1">
                <a:solidFill>
                  <a:schemeClr val="tx1"/>
                </a:solidFill>
                <a:latin typeface="Arial" panose="020B0604020202020204" pitchFamily="34" charset="0"/>
              </a:rPr>
              <a:t>Sickit</a:t>
            </a:r>
            <a:r>
              <a:rPr lang="fr-FR" sz="1800" b="0" i="0" u="none" strike="noStrike" baseline="0" dirty="0">
                <a:solidFill>
                  <a:schemeClr val="tx1"/>
                </a:solidFill>
                <a:latin typeface="Arial" panose="020B0604020202020204" pitchFamily="34" charset="0"/>
              </a:rPr>
              <a:t> </a:t>
            </a:r>
            <a:r>
              <a:rPr lang="fr-FR" sz="1800" b="0" i="0" u="none" strike="noStrike" baseline="0" dirty="0" err="1">
                <a:solidFill>
                  <a:schemeClr val="tx1"/>
                </a:solidFill>
                <a:latin typeface="Arial" panose="020B0604020202020204" pitchFamily="34" charset="0"/>
              </a:rPr>
              <a:t>learn</a:t>
            </a:r>
            <a:r>
              <a:rPr lang="fr-FR" sz="1800" b="0" i="0" u="none" strike="noStrike" baseline="0" dirty="0">
                <a:solidFill>
                  <a:schemeClr val="tx1"/>
                </a:solidFill>
                <a:latin typeface="Arial" panose="020B0604020202020204" pitchFamily="34" charset="0"/>
              </a:rPr>
              <a:t>, le solver, penalty et le paramètre C influence sur le modèle pour avoir un bon résultat </a:t>
            </a:r>
          </a:p>
          <a:p>
            <a:endParaRPr lang="fr-FR" dirty="0">
              <a:solidFill>
                <a:schemeClr val="tx1"/>
              </a:solidFill>
            </a:endParaRPr>
          </a:p>
        </p:txBody>
      </p:sp>
      <p:pic>
        <p:nvPicPr>
          <p:cNvPr id="5" name="Image 4">
            <a:extLst>
              <a:ext uri="{FF2B5EF4-FFF2-40B4-BE49-F238E27FC236}">
                <a16:creationId xmlns:a16="http://schemas.microsoft.com/office/drawing/2014/main" id="{2500A096-1EC0-4018-B6C1-A9A09F80F460}"/>
              </a:ext>
            </a:extLst>
          </p:cNvPr>
          <p:cNvPicPr>
            <a:picLocks noChangeAspect="1"/>
          </p:cNvPicPr>
          <p:nvPr/>
        </p:nvPicPr>
        <p:blipFill>
          <a:blip r:embed="rId2"/>
          <a:stretch>
            <a:fillRect/>
          </a:stretch>
        </p:blipFill>
        <p:spPr>
          <a:xfrm>
            <a:off x="684212" y="2793670"/>
            <a:ext cx="7135011" cy="1507397"/>
          </a:xfrm>
          <a:prstGeom prst="rect">
            <a:avLst/>
          </a:prstGeom>
        </p:spPr>
      </p:pic>
    </p:spTree>
    <p:extLst>
      <p:ext uri="{BB962C8B-B14F-4D97-AF65-F5344CB8AC3E}">
        <p14:creationId xmlns:p14="http://schemas.microsoft.com/office/powerpoint/2010/main" val="127711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82C6A0-252E-4D6D-875E-0D6D544A8C2B}"/>
              </a:ext>
            </a:extLst>
          </p:cNvPr>
          <p:cNvSpPr>
            <a:spLocks noGrp="1"/>
          </p:cNvSpPr>
          <p:nvPr>
            <p:ph type="title"/>
          </p:nvPr>
        </p:nvSpPr>
        <p:spPr/>
        <p:txBody>
          <a:bodyPr/>
          <a:lstStyle/>
          <a:p>
            <a:r>
              <a:rPr lang="fr-FR" dirty="0"/>
              <a:t>Matrice de confusion</a:t>
            </a:r>
          </a:p>
        </p:txBody>
      </p:sp>
      <p:pic>
        <p:nvPicPr>
          <p:cNvPr id="9" name="Espace réservé du contenu 8">
            <a:extLst>
              <a:ext uri="{FF2B5EF4-FFF2-40B4-BE49-F238E27FC236}">
                <a16:creationId xmlns:a16="http://schemas.microsoft.com/office/drawing/2014/main" id="{0ABEBB20-863B-43F9-A050-1259C0E664E3}"/>
              </a:ext>
            </a:extLst>
          </p:cNvPr>
          <p:cNvPicPr>
            <a:picLocks noGrp="1" noChangeAspect="1"/>
          </p:cNvPicPr>
          <p:nvPr>
            <p:ph idx="1"/>
          </p:nvPr>
        </p:nvPicPr>
        <p:blipFill>
          <a:blip r:embed="rId2"/>
          <a:stretch>
            <a:fillRect/>
          </a:stretch>
        </p:blipFill>
        <p:spPr>
          <a:xfrm>
            <a:off x="684212" y="665397"/>
            <a:ext cx="4946585" cy="3410541"/>
          </a:xfrm>
        </p:spPr>
      </p:pic>
    </p:spTree>
    <p:extLst>
      <p:ext uri="{BB962C8B-B14F-4D97-AF65-F5344CB8AC3E}">
        <p14:creationId xmlns:p14="http://schemas.microsoft.com/office/powerpoint/2010/main" val="102127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70B9FA-99CA-402F-8C83-75F78B4863EF}"/>
              </a:ext>
            </a:extLst>
          </p:cNvPr>
          <p:cNvSpPr>
            <a:spLocks noGrp="1"/>
          </p:cNvSpPr>
          <p:nvPr>
            <p:ph type="title"/>
          </p:nvPr>
        </p:nvSpPr>
        <p:spPr/>
        <p:txBody>
          <a:bodyPr/>
          <a:lstStyle/>
          <a:p>
            <a:r>
              <a:rPr lang="fr-FR" dirty="0" err="1"/>
              <a:t>resultats</a:t>
            </a:r>
            <a:endParaRPr lang="fr-FR" dirty="0"/>
          </a:p>
        </p:txBody>
      </p:sp>
      <p:pic>
        <p:nvPicPr>
          <p:cNvPr id="5" name="Espace réservé du contenu 4">
            <a:extLst>
              <a:ext uri="{FF2B5EF4-FFF2-40B4-BE49-F238E27FC236}">
                <a16:creationId xmlns:a16="http://schemas.microsoft.com/office/drawing/2014/main" id="{4EB0F66F-5B42-4FB9-8501-115925A41109}"/>
              </a:ext>
            </a:extLst>
          </p:cNvPr>
          <p:cNvPicPr>
            <a:picLocks noGrp="1" noChangeAspect="1"/>
          </p:cNvPicPr>
          <p:nvPr>
            <p:ph idx="1"/>
          </p:nvPr>
        </p:nvPicPr>
        <p:blipFill>
          <a:blip r:embed="rId2"/>
          <a:stretch>
            <a:fillRect/>
          </a:stretch>
        </p:blipFill>
        <p:spPr>
          <a:xfrm>
            <a:off x="684212" y="451529"/>
            <a:ext cx="6932646" cy="3543352"/>
          </a:xfrm>
        </p:spPr>
      </p:pic>
    </p:spTree>
    <p:extLst>
      <p:ext uri="{BB962C8B-B14F-4D97-AF65-F5344CB8AC3E}">
        <p14:creationId xmlns:p14="http://schemas.microsoft.com/office/powerpoint/2010/main" val="1986751000"/>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224</TotalTime>
  <Words>471</Words>
  <Application>Microsoft Office PowerPoint</Application>
  <PresentationFormat>Grand écran</PresentationFormat>
  <Paragraphs>52</Paragraphs>
  <Slides>30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30</vt:i4>
      </vt:variant>
    </vt:vector>
  </HeadingPairs>
  <TitlesOfParts>
    <vt:vector size="36" baseType="lpstr">
      <vt:lpstr>Arial</vt:lpstr>
      <vt:lpstr>Calibri</vt:lpstr>
      <vt:lpstr>Century Gothic</vt:lpstr>
      <vt:lpstr>Wingdings</vt:lpstr>
      <vt:lpstr>Wingdings 3</vt:lpstr>
      <vt:lpstr>Secteur</vt:lpstr>
      <vt:lpstr>Etude de diabète</vt:lpstr>
      <vt:lpstr>Présentation PowerPoint</vt:lpstr>
      <vt:lpstr>Introduction et problématique :  </vt:lpstr>
      <vt:lpstr>Etude des données </vt:lpstr>
      <vt:lpstr>CONCENTRATION DES DONNées</vt:lpstr>
      <vt:lpstr>distribution DES Données</vt:lpstr>
      <vt:lpstr>Régression logistique</vt:lpstr>
      <vt:lpstr>Matrice de confusion</vt:lpstr>
      <vt:lpstr>resultats</vt:lpstr>
      <vt:lpstr>Support Vector machine</vt:lpstr>
      <vt:lpstr>RBF</vt:lpstr>
      <vt:lpstr>Matrice de confusion</vt:lpstr>
      <vt:lpstr>resultats</vt:lpstr>
      <vt:lpstr>KNN</vt:lpstr>
      <vt:lpstr>Matrice de confusion</vt:lpstr>
      <vt:lpstr>resultats</vt:lpstr>
      <vt:lpstr>Random forest</vt:lpstr>
      <vt:lpstr>Matrice de confusion</vt:lpstr>
      <vt:lpstr>resultats</vt:lpstr>
      <vt:lpstr>RESEAU neuron</vt:lpstr>
      <vt:lpstr>Erreur d’entrainement avec validation</vt:lpstr>
      <vt:lpstr>Accuracy d’entrainement avec validation</vt:lpstr>
      <vt:lpstr>Présentation PowerPoint</vt:lpstr>
      <vt:lpstr>modèle</vt:lpstr>
      <vt:lpstr>entrainement</vt:lpstr>
      <vt:lpstr>resultat</vt:lpstr>
      <vt:lpstr>Résultat finale</vt:lpstr>
      <vt:lpstr>COURBE à roc</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Etude de diabète</dc:title>
  <dc:creator>Ziad bougrine</dc:creator>
  <cp:lastModifiedBy>Ziad bougrine</cp:lastModifiedBy>
  <cp:revision>65</cp:revision>
  <dcterms:created xsi:type="dcterms:W3CDTF">2022-02-04T12:21:48Z</dcterms:created>
  <dcterms:modified xsi:type="dcterms:W3CDTF">2022-02-04T16:36:19Z</dcterms:modified>
</cp:coreProperties>
</file>