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01" r:id="rId1"/>
  </p:sldMasterIdLst>
  <p:notesMasterIdLst>
    <p:notesMasterId r:id="rId36"/>
  </p:notesMasterIdLst>
  <p:sldIdLst>
    <p:sldId id="256" r:id="rId2"/>
    <p:sldId id="279" r:id="rId3"/>
    <p:sldId id="278" r:id="rId4"/>
    <p:sldId id="280" r:id="rId5"/>
    <p:sldId id="257" r:id="rId6"/>
    <p:sldId id="258" r:id="rId7"/>
    <p:sldId id="283" r:id="rId8"/>
    <p:sldId id="284" r:id="rId9"/>
    <p:sldId id="285" r:id="rId10"/>
    <p:sldId id="286" r:id="rId11"/>
    <p:sldId id="287" r:id="rId12"/>
    <p:sldId id="288" r:id="rId13"/>
    <p:sldId id="261" r:id="rId14"/>
    <p:sldId id="262" r:id="rId15"/>
    <p:sldId id="263" r:id="rId16"/>
    <p:sldId id="264" r:id="rId17"/>
    <p:sldId id="289" r:id="rId18"/>
    <p:sldId id="265" r:id="rId19"/>
    <p:sldId id="282" r:id="rId20"/>
    <p:sldId id="271" r:id="rId21"/>
    <p:sldId id="272" r:id="rId22"/>
    <p:sldId id="266" r:id="rId23"/>
    <p:sldId id="267" r:id="rId24"/>
    <p:sldId id="281" r:id="rId25"/>
    <p:sldId id="292" r:id="rId26"/>
    <p:sldId id="270" r:id="rId27"/>
    <p:sldId id="274" r:id="rId28"/>
    <p:sldId id="273" r:id="rId29"/>
    <p:sldId id="275" r:id="rId30"/>
    <p:sldId id="276" r:id="rId31"/>
    <p:sldId id="277" r:id="rId32"/>
    <p:sldId id="293" r:id="rId33"/>
    <p:sldId id="290" r:id="rId34"/>
    <p:sldId id="291"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398" autoAdjust="0"/>
  </p:normalViewPr>
  <p:slideViewPr>
    <p:cSldViewPr snapToGrid="0">
      <p:cViewPr varScale="1">
        <p:scale>
          <a:sx n="92" d="100"/>
          <a:sy n="92" d="100"/>
        </p:scale>
        <p:origin x="127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8A9BDE-DFE1-4457-8840-76A03106CDF2}" type="datetimeFigureOut">
              <a:rPr lang="en-US" smtClean="0"/>
              <a:t>12/7/2021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0F7489-2299-433D-A20A-504F15DF764D}" type="slidenum">
              <a:rPr lang="en-US" smtClean="0"/>
              <a:t>‹#›</a:t>
            </a:fld>
            <a:endParaRPr lang="en-US"/>
          </a:p>
        </p:txBody>
      </p:sp>
    </p:spTree>
    <p:extLst>
      <p:ext uri="{BB962C8B-B14F-4D97-AF65-F5344CB8AC3E}">
        <p14:creationId xmlns:p14="http://schemas.microsoft.com/office/powerpoint/2010/main" val="17803673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0F7489-2299-433D-A20A-504F15DF764D}" type="slidenum">
              <a:rPr lang="en-US" smtClean="0"/>
              <a:t>7</a:t>
            </a:fld>
            <a:endParaRPr lang="en-US"/>
          </a:p>
        </p:txBody>
      </p:sp>
    </p:spTree>
    <p:extLst>
      <p:ext uri="{BB962C8B-B14F-4D97-AF65-F5344CB8AC3E}">
        <p14:creationId xmlns:p14="http://schemas.microsoft.com/office/powerpoint/2010/main" val="6579014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err="1"/>
              <a:t>zasqqsddsq</a:t>
            </a:r>
            <a:endParaRPr lang="fr-FR" dirty="0"/>
          </a:p>
        </p:txBody>
      </p:sp>
      <p:sp>
        <p:nvSpPr>
          <p:cNvPr id="4" name="Slide Number Placeholder 3"/>
          <p:cNvSpPr>
            <a:spLocks noGrp="1"/>
          </p:cNvSpPr>
          <p:nvPr>
            <p:ph type="sldNum" sz="quarter" idx="5"/>
          </p:nvPr>
        </p:nvSpPr>
        <p:spPr/>
        <p:txBody>
          <a:bodyPr/>
          <a:lstStyle/>
          <a:p>
            <a:fld id="{D20F7489-2299-433D-A20A-504F15DF764D}" type="slidenum">
              <a:rPr lang="en-US" smtClean="0"/>
              <a:t>13</a:t>
            </a:fld>
            <a:endParaRPr lang="en-US"/>
          </a:p>
        </p:txBody>
      </p:sp>
    </p:spTree>
    <p:extLst>
      <p:ext uri="{BB962C8B-B14F-4D97-AF65-F5344CB8AC3E}">
        <p14:creationId xmlns:p14="http://schemas.microsoft.com/office/powerpoint/2010/main" val="37325169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D20F7489-2299-433D-A20A-504F15DF764D}" type="slidenum">
              <a:rPr lang="en-US" smtClean="0"/>
              <a:t>14</a:t>
            </a:fld>
            <a:endParaRPr lang="en-US"/>
          </a:p>
        </p:txBody>
      </p:sp>
    </p:spTree>
    <p:extLst>
      <p:ext uri="{BB962C8B-B14F-4D97-AF65-F5344CB8AC3E}">
        <p14:creationId xmlns:p14="http://schemas.microsoft.com/office/powerpoint/2010/main" val="882138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Exemple</a:t>
            </a:r>
          </a:p>
        </p:txBody>
      </p:sp>
      <p:sp>
        <p:nvSpPr>
          <p:cNvPr id="4" name="Slide Number Placeholder 3"/>
          <p:cNvSpPr>
            <a:spLocks noGrp="1"/>
          </p:cNvSpPr>
          <p:nvPr>
            <p:ph type="sldNum" sz="quarter" idx="5"/>
          </p:nvPr>
        </p:nvSpPr>
        <p:spPr/>
        <p:txBody>
          <a:bodyPr/>
          <a:lstStyle/>
          <a:p>
            <a:fld id="{D20F7489-2299-433D-A20A-504F15DF764D}" type="slidenum">
              <a:rPr lang="en-US" smtClean="0"/>
              <a:t>18</a:t>
            </a:fld>
            <a:endParaRPr lang="en-US"/>
          </a:p>
        </p:txBody>
      </p:sp>
    </p:spTree>
    <p:extLst>
      <p:ext uri="{BB962C8B-B14F-4D97-AF65-F5344CB8AC3E}">
        <p14:creationId xmlns:p14="http://schemas.microsoft.com/office/powerpoint/2010/main" val="2021246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p>
        </p:txBody>
      </p:sp>
      <p:sp>
        <p:nvSpPr>
          <p:cNvPr id="4" name="Slide Number Placeholder 3"/>
          <p:cNvSpPr>
            <a:spLocks noGrp="1"/>
          </p:cNvSpPr>
          <p:nvPr>
            <p:ph type="sldNum" sz="quarter" idx="10"/>
          </p:nvPr>
        </p:nvSpPr>
        <p:spPr/>
        <p:txBody>
          <a:bodyPr/>
          <a:lstStyle/>
          <a:p>
            <a:fld id="{D20F7489-2299-433D-A20A-504F15DF764D}" type="slidenum">
              <a:rPr lang="en-US" smtClean="0"/>
              <a:t>23</a:t>
            </a:fld>
            <a:endParaRPr lang="en-US"/>
          </a:p>
        </p:txBody>
      </p:sp>
    </p:spTree>
    <p:extLst>
      <p:ext uri="{BB962C8B-B14F-4D97-AF65-F5344CB8AC3E}">
        <p14:creationId xmlns:p14="http://schemas.microsoft.com/office/powerpoint/2010/main" val="38614142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reflectedXSS</a:t>
            </a:r>
            <a:r>
              <a:rPr lang="en-US" dirty="0">
                <a:sym typeface="Wingdings" panose="05000000000000000000" pitchFamily="2" charset="2"/>
              </a:rPr>
              <a:t> </a:t>
            </a:r>
            <a:r>
              <a:rPr lang="en-US" dirty="0" err="1">
                <a:sym typeface="Wingdings" panose="05000000000000000000" pitchFamily="2" charset="2"/>
              </a:rPr>
              <a:t>exemple</a:t>
            </a:r>
            <a:r>
              <a:rPr lang="en-US" dirty="0">
                <a:sym typeface="Wingdings" panose="05000000000000000000" pitchFamily="2" charset="2"/>
              </a:rPr>
              <a:t> faux</a:t>
            </a:r>
            <a:r>
              <a:rPr lang="en-US" baseline="0" dirty="0">
                <a:sym typeface="Wingdings" panose="05000000000000000000" pitchFamily="2" charset="2"/>
              </a:rPr>
              <a:t> </a:t>
            </a:r>
            <a:r>
              <a:rPr lang="en-US" dirty="0" err="1">
                <a:sym typeface="Wingdings" panose="05000000000000000000" pitchFamily="2" charset="2"/>
              </a:rPr>
              <a:t>facebook</a:t>
            </a:r>
            <a:r>
              <a:rPr lang="en-US" dirty="0">
                <a:sym typeface="Wingdings" panose="05000000000000000000" pitchFamily="2" charset="2"/>
              </a:rPr>
              <a:t> </a:t>
            </a:r>
            <a:r>
              <a:rPr lang="en-US" dirty="0" err="1">
                <a:sym typeface="Wingdings" panose="05000000000000000000" pitchFamily="2" charset="2"/>
              </a:rPr>
              <a:t>linux</a:t>
            </a:r>
            <a:endParaRPr lang="en-US" dirty="0"/>
          </a:p>
        </p:txBody>
      </p:sp>
      <p:sp>
        <p:nvSpPr>
          <p:cNvPr id="4" name="Slide Number Placeholder 3"/>
          <p:cNvSpPr>
            <a:spLocks noGrp="1"/>
          </p:cNvSpPr>
          <p:nvPr>
            <p:ph type="sldNum" sz="quarter" idx="10"/>
          </p:nvPr>
        </p:nvSpPr>
        <p:spPr/>
        <p:txBody>
          <a:bodyPr/>
          <a:lstStyle/>
          <a:p>
            <a:fld id="{D20F7489-2299-433D-A20A-504F15DF764D}" type="slidenum">
              <a:rPr lang="en-US" smtClean="0"/>
              <a:t>27</a:t>
            </a:fld>
            <a:endParaRPr lang="en-US"/>
          </a:p>
        </p:txBody>
      </p:sp>
    </p:spTree>
    <p:extLst>
      <p:ext uri="{BB962C8B-B14F-4D97-AF65-F5344CB8AC3E}">
        <p14:creationId xmlns:p14="http://schemas.microsoft.com/office/powerpoint/2010/main" val="36349854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D20F7489-2299-433D-A20A-504F15DF764D}" type="slidenum">
              <a:rPr lang="en-US" smtClean="0"/>
              <a:t>29</a:t>
            </a:fld>
            <a:endParaRPr lang="en-US"/>
          </a:p>
        </p:txBody>
      </p:sp>
    </p:spTree>
    <p:extLst>
      <p:ext uri="{BB962C8B-B14F-4D97-AF65-F5344CB8AC3E}">
        <p14:creationId xmlns:p14="http://schemas.microsoft.com/office/powerpoint/2010/main" val="28142423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0F7489-2299-433D-A20A-504F15DF764D}" type="slidenum">
              <a:rPr lang="en-US" smtClean="0"/>
              <a:t>30</a:t>
            </a:fld>
            <a:endParaRPr lang="en-US"/>
          </a:p>
        </p:txBody>
      </p:sp>
    </p:spTree>
    <p:extLst>
      <p:ext uri="{BB962C8B-B14F-4D97-AF65-F5344CB8AC3E}">
        <p14:creationId xmlns:p14="http://schemas.microsoft.com/office/powerpoint/2010/main" val="26225269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Z</a:t>
            </a:r>
          </a:p>
        </p:txBody>
      </p:sp>
      <p:sp>
        <p:nvSpPr>
          <p:cNvPr id="4" name="Slide Number Placeholder 3"/>
          <p:cNvSpPr>
            <a:spLocks noGrp="1"/>
          </p:cNvSpPr>
          <p:nvPr>
            <p:ph type="sldNum" sz="quarter" idx="5"/>
          </p:nvPr>
        </p:nvSpPr>
        <p:spPr/>
        <p:txBody>
          <a:bodyPr/>
          <a:lstStyle/>
          <a:p>
            <a:fld id="{D20F7489-2299-433D-A20A-504F15DF764D}" type="slidenum">
              <a:rPr lang="en-US" smtClean="0"/>
              <a:t>31</a:t>
            </a:fld>
            <a:endParaRPr lang="en-US"/>
          </a:p>
        </p:txBody>
      </p:sp>
    </p:spTree>
    <p:extLst>
      <p:ext uri="{BB962C8B-B14F-4D97-AF65-F5344CB8AC3E}">
        <p14:creationId xmlns:p14="http://schemas.microsoft.com/office/powerpoint/2010/main" val="37419889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7153F633-BCA3-4F84-AB2D-E4385FB2C2A5}" type="datetime1">
              <a:rPr lang="en-US" smtClean="0"/>
              <a:t>12/7/2021</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E6DE373A-5961-4627-87B7-73C92248ED9C}" type="slidenum">
              <a:rPr lang="en-US" smtClean="0"/>
              <a:t>‹#›</a:t>
            </a:fld>
            <a:endParaRPr lang="en-US"/>
          </a:p>
        </p:txBody>
      </p:sp>
    </p:spTree>
    <p:extLst>
      <p:ext uri="{BB962C8B-B14F-4D97-AF65-F5344CB8AC3E}">
        <p14:creationId xmlns:p14="http://schemas.microsoft.com/office/powerpoint/2010/main" val="3252875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FF1481-F0CA-46E3-A7BB-E88345F2ECA2}" type="datetime1">
              <a:rPr lang="en-US" smtClean="0"/>
              <a:t>12/7/2021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6DE373A-5961-4627-87B7-73C92248ED9C}" type="slidenum">
              <a:rPr lang="en-US" smtClean="0"/>
              <a:t>‹#›</a:t>
            </a:fld>
            <a:endParaRPr lang="en-US"/>
          </a:p>
        </p:txBody>
      </p:sp>
    </p:spTree>
    <p:extLst>
      <p:ext uri="{BB962C8B-B14F-4D97-AF65-F5344CB8AC3E}">
        <p14:creationId xmlns:p14="http://schemas.microsoft.com/office/powerpoint/2010/main" val="3686258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8D33365-E2F2-458A-AF24-CB2C83954025}" type="datetime1">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6DE373A-5961-4627-87B7-73C92248ED9C}" type="slidenum">
              <a:rPr lang="en-US" smtClean="0"/>
              <a:t>‹#›</a:t>
            </a:fld>
            <a:endParaRPr lang="en-US"/>
          </a:p>
        </p:txBody>
      </p:sp>
    </p:spTree>
    <p:extLst>
      <p:ext uri="{BB962C8B-B14F-4D97-AF65-F5344CB8AC3E}">
        <p14:creationId xmlns:p14="http://schemas.microsoft.com/office/powerpoint/2010/main" val="29683285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C129F3F-5FDF-4F6B-8118-03CA1B02E6EC}" type="datetime1">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6DE373A-5961-4627-87B7-73C92248ED9C}" type="slidenum">
              <a:rPr lang="en-US" smtClean="0"/>
              <a:t>‹#›</a:t>
            </a:fld>
            <a:endParaRPr lang="en-US"/>
          </a:p>
        </p:txBody>
      </p:sp>
    </p:spTree>
    <p:extLst>
      <p:ext uri="{BB962C8B-B14F-4D97-AF65-F5344CB8AC3E}">
        <p14:creationId xmlns:p14="http://schemas.microsoft.com/office/powerpoint/2010/main" val="19032970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0D298B-8EC0-477F-9F40-6B01316CF81A}" type="datetime1">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6DE373A-5961-4627-87B7-73C92248ED9C}" type="slidenum">
              <a:rPr lang="en-US" smtClean="0"/>
              <a:t>‹#›</a:t>
            </a:fld>
            <a:endParaRPr lang="en-US"/>
          </a:p>
        </p:txBody>
      </p:sp>
    </p:spTree>
    <p:extLst>
      <p:ext uri="{BB962C8B-B14F-4D97-AF65-F5344CB8AC3E}">
        <p14:creationId xmlns:p14="http://schemas.microsoft.com/office/powerpoint/2010/main" val="367067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AD40D93-65D0-4E96-93B0-72687A6E0568}" type="datetime1">
              <a:rPr lang="en-US" smtClean="0"/>
              <a:t>12/7/2021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DE373A-5961-4627-87B7-73C92248ED9C}" type="slidenum">
              <a:rPr lang="en-US" smtClean="0"/>
              <a:t>‹#›</a:t>
            </a:fld>
            <a:endParaRPr lang="en-US"/>
          </a:p>
        </p:txBody>
      </p:sp>
    </p:spTree>
    <p:extLst>
      <p:ext uri="{BB962C8B-B14F-4D97-AF65-F5344CB8AC3E}">
        <p14:creationId xmlns:p14="http://schemas.microsoft.com/office/powerpoint/2010/main" val="8605279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304A276-4086-4AEA-936D-CC2CB5D9B8AE}" type="datetime1">
              <a:rPr lang="en-US" smtClean="0"/>
              <a:t>12/7/2021</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E6DE373A-5961-4627-87B7-73C92248ED9C}" type="slidenum">
              <a:rPr lang="en-US" smtClean="0"/>
              <a:t>‹#›</a:t>
            </a:fld>
            <a:endParaRPr lang="en-US"/>
          </a:p>
        </p:txBody>
      </p:sp>
    </p:spTree>
    <p:extLst>
      <p:ext uri="{BB962C8B-B14F-4D97-AF65-F5344CB8AC3E}">
        <p14:creationId xmlns:p14="http://schemas.microsoft.com/office/powerpoint/2010/main" val="30031192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E9A72789-26A9-4239-9F1F-7027185A7762}" type="datetime1">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DE373A-5961-4627-87B7-73C92248ED9C}" type="slidenum">
              <a:rPr lang="en-US" smtClean="0"/>
              <a:t>‹#›</a:t>
            </a:fld>
            <a:endParaRPr lang="en-US"/>
          </a:p>
        </p:txBody>
      </p:sp>
    </p:spTree>
    <p:extLst>
      <p:ext uri="{BB962C8B-B14F-4D97-AF65-F5344CB8AC3E}">
        <p14:creationId xmlns:p14="http://schemas.microsoft.com/office/powerpoint/2010/main" val="37462720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21B96E00-4320-4A5A-87E0-99D3FD6FD078}" type="datetime1">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6DE373A-5961-4627-87B7-73C92248ED9C}" type="slidenum">
              <a:rPr lang="en-US" smtClean="0"/>
              <a:t>‹#›</a:t>
            </a:fld>
            <a:endParaRPr lang="en-US"/>
          </a:p>
        </p:txBody>
      </p:sp>
    </p:spTree>
    <p:extLst>
      <p:ext uri="{BB962C8B-B14F-4D97-AF65-F5344CB8AC3E}">
        <p14:creationId xmlns:p14="http://schemas.microsoft.com/office/powerpoint/2010/main" val="1722272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3D4801-27F6-425B-90B5-54F33582F35D}" type="datetime1">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DE373A-5961-4627-87B7-73C92248ED9C}" type="slidenum">
              <a:rPr lang="en-US" smtClean="0"/>
              <a:t>‹#›</a:t>
            </a:fld>
            <a:endParaRPr lang="en-US"/>
          </a:p>
        </p:txBody>
      </p:sp>
    </p:spTree>
    <p:extLst>
      <p:ext uri="{BB962C8B-B14F-4D97-AF65-F5344CB8AC3E}">
        <p14:creationId xmlns:p14="http://schemas.microsoft.com/office/powerpoint/2010/main" val="104029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07547A-A8FA-4501-B617-788FCBEE7EE3}" type="datetime1">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6DE373A-5961-4627-87B7-73C92248ED9C}" type="slidenum">
              <a:rPr lang="en-US" smtClean="0"/>
              <a:t>‹#›</a:t>
            </a:fld>
            <a:endParaRPr lang="en-US"/>
          </a:p>
        </p:txBody>
      </p:sp>
    </p:spTree>
    <p:extLst>
      <p:ext uri="{BB962C8B-B14F-4D97-AF65-F5344CB8AC3E}">
        <p14:creationId xmlns:p14="http://schemas.microsoft.com/office/powerpoint/2010/main" val="2901877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1ACCDC-678B-46A3-98BD-1602FF69A078}" type="datetime1">
              <a:rPr lang="en-US" smtClean="0"/>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DE373A-5961-4627-87B7-73C92248ED9C}" type="slidenum">
              <a:rPr lang="en-US" smtClean="0"/>
              <a:t>‹#›</a:t>
            </a:fld>
            <a:endParaRPr lang="en-US"/>
          </a:p>
        </p:txBody>
      </p:sp>
    </p:spTree>
    <p:extLst>
      <p:ext uri="{BB962C8B-B14F-4D97-AF65-F5344CB8AC3E}">
        <p14:creationId xmlns:p14="http://schemas.microsoft.com/office/powerpoint/2010/main" val="1250235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0CB5A1-B12C-4CC8-BEC7-CE1313C5809A}" type="datetime1">
              <a:rPr lang="en-US" smtClean="0"/>
              <a:t>12/7/2021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DE373A-5961-4627-87B7-73C92248ED9C}" type="slidenum">
              <a:rPr lang="en-US" smtClean="0"/>
              <a:t>‹#›</a:t>
            </a:fld>
            <a:endParaRPr lang="en-US"/>
          </a:p>
        </p:txBody>
      </p:sp>
    </p:spTree>
    <p:extLst>
      <p:ext uri="{BB962C8B-B14F-4D97-AF65-F5344CB8AC3E}">
        <p14:creationId xmlns:p14="http://schemas.microsoft.com/office/powerpoint/2010/main" val="3946128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5F92DE5-6E79-4152-AE59-3DFCC1F6726F}" type="datetime1">
              <a:rPr lang="en-US" smtClean="0"/>
              <a:t>12/7/2021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DE373A-5961-4627-87B7-73C92248ED9C}" type="slidenum">
              <a:rPr lang="en-US" smtClean="0"/>
              <a:t>‹#›</a:t>
            </a:fld>
            <a:endParaRPr lang="en-US"/>
          </a:p>
        </p:txBody>
      </p:sp>
    </p:spTree>
    <p:extLst>
      <p:ext uri="{BB962C8B-B14F-4D97-AF65-F5344CB8AC3E}">
        <p14:creationId xmlns:p14="http://schemas.microsoft.com/office/powerpoint/2010/main" val="3796355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E81DB1-C236-4B84-AA73-8B08ECB1EA21}" type="datetime1">
              <a:rPr lang="en-US" smtClean="0"/>
              <a:t>12/7/2021</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E6DE373A-5961-4627-87B7-73C92248ED9C}" type="slidenum">
              <a:rPr lang="en-US" smtClean="0"/>
              <a:t>‹#›</a:t>
            </a:fld>
            <a:endParaRPr lang="en-US"/>
          </a:p>
        </p:txBody>
      </p:sp>
    </p:spTree>
    <p:extLst>
      <p:ext uri="{BB962C8B-B14F-4D97-AF65-F5344CB8AC3E}">
        <p14:creationId xmlns:p14="http://schemas.microsoft.com/office/powerpoint/2010/main" val="3210882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F4AE2A-378B-452B-BE83-AFEC93F19BE3}" type="datetime1">
              <a:rPr lang="en-US" smtClean="0"/>
              <a:t>12/7/2021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6DE373A-5961-4627-87B7-73C92248ED9C}" type="slidenum">
              <a:rPr lang="en-US" smtClean="0"/>
              <a:t>‹#›</a:t>
            </a:fld>
            <a:endParaRPr lang="en-US"/>
          </a:p>
        </p:txBody>
      </p:sp>
    </p:spTree>
    <p:extLst>
      <p:ext uri="{BB962C8B-B14F-4D97-AF65-F5344CB8AC3E}">
        <p14:creationId xmlns:p14="http://schemas.microsoft.com/office/powerpoint/2010/main" val="1990300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3BCA99-1F2D-4BD5-87A5-F3C2ABEAE42F}" type="datetime1">
              <a:rPr lang="en-US" smtClean="0"/>
              <a:t>12/7/2021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6DE373A-5961-4627-87B7-73C92248ED9C}" type="slidenum">
              <a:rPr lang="en-US" smtClean="0"/>
              <a:t>‹#›</a:t>
            </a:fld>
            <a:endParaRPr lang="en-US"/>
          </a:p>
        </p:txBody>
      </p:sp>
    </p:spTree>
    <p:extLst>
      <p:ext uri="{BB962C8B-B14F-4D97-AF65-F5344CB8AC3E}">
        <p14:creationId xmlns:p14="http://schemas.microsoft.com/office/powerpoint/2010/main" val="947642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E4A84C52-B538-4064-8A5B-2E56889785AA}" type="datetime1">
              <a:rPr lang="en-US" smtClean="0"/>
              <a:t>12/7/2021</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E6DE373A-5961-4627-87B7-73C92248ED9C}" type="slidenum">
              <a:rPr lang="en-US" smtClean="0"/>
              <a:t>‹#›</a:t>
            </a:fld>
            <a:endParaRPr lang="en-US"/>
          </a:p>
        </p:txBody>
      </p:sp>
    </p:spTree>
    <p:extLst>
      <p:ext uri="{BB962C8B-B14F-4D97-AF65-F5344CB8AC3E}">
        <p14:creationId xmlns:p14="http://schemas.microsoft.com/office/powerpoint/2010/main" val="959259234"/>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56291" y="2640509"/>
            <a:ext cx="7573409" cy="1140563"/>
          </a:xfrm>
        </p:spPr>
        <p:txBody>
          <a:bodyPr/>
          <a:lstStyle/>
          <a:p>
            <a:r>
              <a:rPr lang="fr-FR" dirty="0"/>
              <a:t>Sécurité</a:t>
            </a:r>
            <a:r>
              <a:rPr lang="en-US" dirty="0"/>
              <a:t> des sites WEB</a:t>
            </a:r>
          </a:p>
        </p:txBody>
      </p:sp>
      <p:sp>
        <p:nvSpPr>
          <p:cNvPr id="4" name="Slide Number Placeholder 3">
            <a:extLst>
              <a:ext uri="{FF2B5EF4-FFF2-40B4-BE49-F238E27FC236}">
                <a16:creationId xmlns:a16="http://schemas.microsoft.com/office/drawing/2014/main" id="{AA7E080B-A35E-41A1-B9BA-9A3467993B5A}"/>
              </a:ext>
            </a:extLst>
          </p:cNvPr>
          <p:cNvSpPr>
            <a:spLocks noGrp="1"/>
          </p:cNvSpPr>
          <p:nvPr>
            <p:ph type="sldNum" sz="quarter" idx="12"/>
          </p:nvPr>
        </p:nvSpPr>
        <p:spPr/>
        <p:txBody>
          <a:bodyPr/>
          <a:lstStyle/>
          <a:p>
            <a:fld id="{E6DE373A-5961-4627-87B7-73C92248ED9C}" type="slidenum">
              <a:rPr lang="en-US" smtClean="0"/>
              <a:t>1</a:t>
            </a:fld>
            <a:endParaRPr lang="en-US"/>
          </a:p>
        </p:txBody>
      </p:sp>
    </p:spTree>
    <p:extLst>
      <p:ext uri="{BB962C8B-B14F-4D97-AF65-F5344CB8AC3E}">
        <p14:creationId xmlns:p14="http://schemas.microsoft.com/office/powerpoint/2010/main" val="1491921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7E0DF-9F2B-4F5B-A4A8-545754F9518C}"/>
              </a:ext>
            </a:extLst>
          </p:cNvPr>
          <p:cNvSpPr>
            <a:spLocks noGrp="1"/>
          </p:cNvSpPr>
          <p:nvPr>
            <p:ph type="title"/>
          </p:nvPr>
        </p:nvSpPr>
        <p:spPr/>
        <p:txBody>
          <a:bodyPr/>
          <a:lstStyle/>
          <a:p>
            <a:r>
              <a:rPr lang="fr-FR" dirty="0"/>
              <a:t>PAYLOAD OU LE TROJAN</a:t>
            </a:r>
          </a:p>
        </p:txBody>
      </p:sp>
      <p:sp>
        <p:nvSpPr>
          <p:cNvPr id="3" name="Content Placeholder 2">
            <a:extLst>
              <a:ext uri="{FF2B5EF4-FFF2-40B4-BE49-F238E27FC236}">
                <a16:creationId xmlns:a16="http://schemas.microsoft.com/office/drawing/2014/main" id="{6C67C610-0566-484F-A41B-A5FACE2A7218}"/>
              </a:ext>
            </a:extLst>
          </p:cNvPr>
          <p:cNvSpPr>
            <a:spLocks noGrp="1"/>
          </p:cNvSpPr>
          <p:nvPr>
            <p:ph idx="1"/>
          </p:nvPr>
        </p:nvSpPr>
        <p:spPr>
          <a:xfrm>
            <a:off x="591840" y="2385291"/>
            <a:ext cx="7232514" cy="4254500"/>
          </a:xfrm>
        </p:spPr>
        <p:txBody>
          <a:bodyPr>
            <a:normAutofit/>
          </a:bodyPr>
          <a:lstStyle/>
          <a:p>
            <a:r>
              <a:rPr lang="fr-FR" dirty="0"/>
              <a:t>Avant de s’enchaîner dans notre attaque et sa solution, je voulais vous montrer le PAYLOAD plus précisément.</a:t>
            </a:r>
          </a:p>
          <a:p>
            <a:r>
              <a:rPr lang="fr-FR" dirty="0"/>
              <a:t>Le PAYLOAD est script codé sur plusieurs langages pour pouvoir pirater plusieurs machine, il peut être codé en Python, Java, C++ et tous les langages. Il se base sur le concept client serveur des Sockets dans lesquelles une Socket serveur se lance sur la machine du pirate pour attendre les victimes et une socket client qui va être la victime. Cette socket client est le concept de PAYLOAD</a:t>
            </a:r>
          </a:p>
          <a:p>
            <a:r>
              <a:rPr lang="fr-FR" dirty="0"/>
              <a:t>Pour apprentissage profonds et pour les gens qui voulait rejoindre le domaine de sécurité, je vous propose d’aller voir le </a:t>
            </a:r>
            <a:r>
              <a:rPr lang="fr-FR" dirty="0" err="1"/>
              <a:t>framework</a:t>
            </a:r>
            <a:r>
              <a:rPr lang="fr-FR" dirty="0"/>
              <a:t> </a:t>
            </a:r>
            <a:r>
              <a:rPr lang="fr-FR" dirty="0" err="1"/>
              <a:t>Metasploit</a:t>
            </a:r>
            <a:r>
              <a:rPr lang="fr-FR" dirty="0"/>
              <a:t>, c’est </a:t>
            </a:r>
            <a:r>
              <a:rPr lang="fr-FR" dirty="0" err="1"/>
              <a:t>framework</a:t>
            </a:r>
            <a:r>
              <a:rPr lang="fr-FR" dirty="0"/>
              <a:t> célèbre dans le domaine piratage et test de sécurité , dans notre présentation, j’ai utilisé ce </a:t>
            </a:r>
            <a:r>
              <a:rPr lang="fr-FR" dirty="0" err="1"/>
              <a:t>framework</a:t>
            </a:r>
            <a:r>
              <a:rPr lang="fr-FR" dirty="0"/>
              <a:t> pour </a:t>
            </a:r>
            <a:r>
              <a:rPr lang="fr-FR" dirty="0" err="1"/>
              <a:t>génerer</a:t>
            </a:r>
            <a:r>
              <a:rPr lang="fr-FR" dirty="0"/>
              <a:t> le virus</a:t>
            </a:r>
          </a:p>
          <a:p>
            <a:endParaRPr lang="fr-FR" dirty="0"/>
          </a:p>
        </p:txBody>
      </p:sp>
      <p:pic>
        <p:nvPicPr>
          <p:cNvPr id="5" name="Picture 4">
            <a:extLst>
              <a:ext uri="{FF2B5EF4-FFF2-40B4-BE49-F238E27FC236}">
                <a16:creationId xmlns:a16="http://schemas.microsoft.com/office/drawing/2014/main" id="{005A9B1F-9BB6-4943-B0ED-282B85CF5DD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28676" y="3237194"/>
            <a:ext cx="2869532" cy="2550694"/>
          </a:xfrm>
          <a:prstGeom prst="rect">
            <a:avLst/>
          </a:prstGeom>
        </p:spPr>
      </p:pic>
      <p:sp>
        <p:nvSpPr>
          <p:cNvPr id="6" name="Slide Number Placeholder 5">
            <a:extLst>
              <a:ext uri="{FF2B5EF4-FFF2-40B4-BE49-F238E27FC236}">
                <a16:creationId xmlns:a16="http://schemas.microsoft.com/office/drawing/2014/main" id="{4F489253-3A94-4425-B7C7-2C66A052D676}"/>
              </a:ext>
            </a:extLst>
          </p:cNvPr>
          <p:cNvSpPr>
            <a:spLocks noGrp="1"/>
          </p:cNvSpPr>
          <p:nvPr>
            <p:ph type="sldNum" sz="quarter" idx="12"/>
          </p:nvPr>
        </p:nvSpPr>
        <p:spPr/>
        <p:txBody>
          <a:bodyPr/>
          <a:lstStyle/>
          <a:p>
            <a:fld id="{E6DE373A-5961-4627-87B7-73C92248ED9C}" type="slidenum">
              <a:rPr lang="en-US" smtClean="0"/>
              <a:t>10</a:t>
            </a:fld>
            <a:endParaRPr lang="en-US"/>
          </a:p>
        </p:txBody>
      </p:sp>
    </p:spTree>
    <p:extLst>
      <p:ext uri="{BB962C8B-B14F-4D97-AF65-F5344CB8AC3E}">
        <p14:creationId xmlns:p14="http://schemas.microsoft.com/office/powerpoint/2010/main" val="1505118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A2CFA-0161-4AED-A6E9-971DB56657C6}"/>
              </a:ext>
            </a:extLst>
          </p:cNvPr>
          <p:cNvSpPr>
            <a:spLocks noGrp="1"/>
          </p:cNvSpPr>
          <p:nvPr>
            <p:ph type="title"/>
          </p:nvPr>
        </p:nvSpPr>
        <p:spPr/>
        <p:txBody>
          <a:bodyPr/>
          <a:lstStyle/>
          <a:p>
            <a:r>
              <a:rPr lang="fr-FR" dirty="0"/>
              <a:t>Un petit peu de théorie</a:t>
            </a:r>
          </a:p>
        </p:txBody>
      </p:sp>
      <p:sp>
        <p:nvSpPr>
          <p:cNvPr id="3" name="Content Placeholder 2">
            <a:extLst>
              <a:ext uri="{FF2B5EF4-FFF2-40B4-BE49-F238E27FC236}">
                <a16:creationId xmlns:a16="http://schemas.microsoft.com/office/drawing/2014/main" id="{8545337B-E5AD-45AB-8315-023730F2834F}"/>
              </a:ext>
            </a:extLst>
          </p:cNvPr>
          <p:cNvSpPr>
            <a:spLocks noGrp="1"/>
          </p:cNvSpPr>
          <p:nvPr>
            <p:ph idx="1"/>
          </p:nvPr>
        </p:nvSpPr>
        <p:spPr>
          <a:xfrm>
            <a:off x="1154955" y="2603500"/>
            <a:ext cx="5823362" cy="3416300"/>
          </a:xfrm>
        </p:spPr>
        <p:txBody>
          <a:bodyPr/>
          <a:lstStyle/>
          <a:p>
            <a:r>
              <a:rPr lang="fr-FR" dirty="0"/>
              <a:t>Nous avons dit que le virus pourra être généré en java, donc un simple fichier .</a:t>
            </a:r>
            <a:r>
              <a:rPr lang="fr-FR" dirty="0" err="1"/>
              <a:t>jsp</a:t>
            </a:r>
            <a:r>
              <a:rPr lang="fr-FR" dirty="0"/>
              <a:t> pourra contenir le virus codé en JAVA car comme on sait le JSP exécute du JAVA avec la balise &lt;% %&gt;.</a:t>
            </a:r>
          </a:p>
          <a:p>
            <a:r>
              <a:rPr lang="fr-FR" dirty="0"/>
              <a:t>Dans notre attaque, nous allons codé un virus JSP, puis nous allons à travers l’attaque </a:t>
            </a:r>
            <a:r>
              <a:rPr lang="fr-FR" dirty="0" err="1"/>
              <a:t>Upload</a:t>
            </a:r>
            <a:r>
              <a:rPr lang="fr-FR" dirty="0"/>
              <a:t> Shell uploader le virus dans le serveur puis l’appelant dans une requête GET pour l’exécuter.</a:t>
            </a:r>
          </a:p>
          <a:p>
            <a:endParaRPr lang="fr-FR" dirty="0"/>
          </a:p>
        </p:txBody>
      </p:sp>
      <p:sp>
        <p:nvSpPr>
          <p:cNvPr id="5" name="Slide Number Placeholder 4">
            <a:extLst>
              <a:ext uri="{FF2B5EF4-FFF2-40B4-BE49-F238E27FC236}">
                <a16:creationId xmlns:a16="http://schemas.microsoft.com/office/drawing/2014/main" id="{54053566-FF2A-4469-915F-9FBD3FB41042}"/>
              </a:ext>
            </a:extLst>
          </p:cNvPr>
          <p:cNvSpPr>
            <a:spLocks noGrp="1"/>
          </p:cNvSpPr>
          <p:nvPr>
            <p:ph type="sldNum" sz="quarter" idx="12"/>
          </p:nvPr>
        </p:nvSpPr>
        <p:spPr/>
        <p:txBody>
          <a:bodyPr/>
          <a:lstStyle/>
          <a:p>
            <a:fld id="{E6DE373A-5961-4627-87B7-73C92248ED9C}" type="slidenum">
              <a:rPr lang="en-US" smtClean="0"/>
              <a:t>11</a:t>
            </a:fld>
            <a:endParaRPr lang="en-US"/>
          </a:p>
        </p:txBody>
      </p:sp>
    </p:spTree>
    <p:extLst>
      <p:ext uri="{BB962C8B-B14F-4D97-AF65-F5344CB8AC3E}">
        <p14:creationId xmlns:p14="http://schemas.microsoft.com/office/powerpoint/2010/main" val="216686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90DA6-2554-4317-A3D7-5CFAACD3C34C}"/>
              </a:ext>
            </a:extLst>
          </p:cNvPr>
          <p:cNvSpPr>
            <a:spLocks noGrp="1"/>
          </p:cNvSpPr>
          <p:nvPr>
            <p:ph type="title"/>
          </p:nvPr>
        </p:nvSpPr>
        <p:spPr/>
        <p:txBody>
          <a:bodyPr/>
          <a:lstStyle/>
          <a:p>
            <a:r>
              <a:rPr lang="fr-FR" dirty="0"/>
              <a:t>Solution</a:t>
            </a:r>
          </a:p>
        </p:txBody>
      </p:sp>
      <p:sp>
        <p:nvSpPr>
          <p:cNvPr id="3" name="Content Placeholder 2">
            <a:extLst>
              <a:ext uri="{FF2B5EF4-FFF2-40B4-BE49-F238E27FC236}">
                <a16:creationId xmlns:a16="http://schemas.microsoft.com/office/drawing/2014/main" id="{06E7DB58-C89C-4F30-919E-C139764522D2}"/>
              </a:ext>
            </a:extLst>
          </p:cNvPr>
          <p:cNvSpPr>
            <a:spLocks noGrp="1"/>
          </p:cNvSpPr>
          <p:nvPr>
            <p:ph idx="1"/>
          </p:nvPr>
        </p:nvSpPr>
        <p:spPr>
          <a:xfrm>
            <a:off x="1683170" y="2848702"/>
            <a:ext cx="8825659" cy="1904332"/>
          </a:xfrm>
        </p:spPr>
        <p:txBody>
          <a:bodyPr/>
          <a:lstStyle/>
          <a:p>
            <a:r>
              <a:rPr lang="fr-FR" dirty="0"/>
              <a:t>Pour éviter le </a:t>
            </a:r>
            <a:r>
              <a:rPr lang="fr-FR" dirty="0" err="1"/>
              <a:t>Upload</a:t>
            </a:r>
            <a:r>
              <a:rPr lang="fr-FR" dirty="0"/>
              <a:t> Shell d’une façon professionnel, on doit tous d’abord toujours implémenter des filtres au côté client et serveur, puis on doit toujours cacher le chemin d’accès au fichier pour l’utilisateur et réaliser l’accès à travers d’une servlet précisément conçu pour le téléchargement et l’envoi des photos</a:t>
            </a:r>
          </a:p>
        </p:txBody>
      </p:sp>
      <p:sp>
        <p:nvSpPr>
          <p:cNvPr id="5" name="Slide Number Placeholder 4">
            <a:extLst>
              <a:ext uri="{FF2B5EF4-FFF2-40B4-BE49-F238E27FC236}">
                <a16:creationId xmlns:a16="http://schemas.microsoft.com/office/drawing/2014/main" id="{014BB1B6-A14B-4599-B634-5886EA9B707F}"/>
              </a:ext>
            </a:extLst>
          </p:cNvPr>
          <p:cNvSpPr>
            <a:spLocks noGrp="1"/>
          </p:cNvSpPr>
          <p:nvPr>
            <p:ph type="sldNum" sz="quarter" idx="12"/>
          </p:nvPr>
        </p:nvSpPr>
        <p:spPr/>
        <p:txBody>
          <a:bodyPr/>
          <a:lstStyle/>
          <a:p>
            <a:fld id="{E6DE373A-5961-4627-87B7-73C92248ED9C}" type="slidenum">
              <a:rPr lang="en-US" smtClean="0"/>
              <a:t>12</a:t>
            </a:fld>
            <a:endParaRPr lang="en-US"/>
          </a:p>
        </p:txBody>
      </p:sp>
    </p:spTree>
    <p:extLst>
      <p:ext uri="{BB962C8B-B14F-4D97-AF65-F5344CB8AC3E}">
        <p14:creationId xmlns:p14="http://schemas.microsoft.com/office/powerpoint/2010/main" val="3981427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Introduction SQL-Injection	</a:t>
            </a:r>
          </a:p>
        </p:txBody>
      </p:sp>
      <p:sp>
        <p:nvSpPr>
          <p:cNvPr id="3" name="Content Placeholder 2"/>
          <p:cNvSpPr>
            <a:spLocks noGrp="1"/>
          </p:cNvSpPr>
          <p:nvPr>
            <p:ph idx="1"/>
          </p:nvPr>
        </p:nvSpPr>
        <p:spPr>
          <a:xfrm>
            <a:off x="1311422" y="2629012"/>
            <a:ext cx="9569155" cy="3255320"/>
          </a:xfrm>
        </p:spPr>
        <p:txBody>
          <a:bodyPr>
            <a:noAutofit/>
          </a:bodyPr>
          <a:lstStyle/>
          <a:p>
            <a:r>
              <a:rPr lang="fr-FR" sz="2400" dirty="0"/>
              <a:t>L 'attaque par injection SQL représente une faille de sécurité très dangereuse </a:t>
            </a:r>
            <a:br>
              <a:rPr lang="fr-FR" sz="2400" dirty="0"/>
            </a:br>
            <a:r>
              <a:rPr lang="fr-FR" sz="2400" dirty="0"/>
              <a:t>pour les applications Web. Le comportement normal de l'application attaquée </a:t>
            </a:r>
            <a:br>
              <a:rPr lang="fr-FR" sz="2400" dirty="0"/>
            </a:br>
            <a:r>
              <a:rPr lang="fr-FR" sz="2400" dirty="0"/>
              <a:t>peut alors se changer dramatiquement et l'attaquant peut contourner les contrôles d 'accès mis en place et accéder à cette application comme un </a:t>
            </a:r>
            <a:br>
              <a:rPr lang="fr-FR" sz="2400" dirty="0"/>
            </a:br>
            <a:r>
              <a:rPr lang="fr-FR" sz="2400" dirty="0"/>
              <a:t>administrateur</a:t>
            </a:r>
            <a:endParaRPr lang="en-US" sz="2400" dirty="0"/>
          </a:p>
        </p:txBody>
      </p:sp>
      <p:sp>
        <p:nvSpPr>
          <p:cNvPr id="5" name="Slide Number Placeholder 4">
            <a:extLst>
              <a:ext uri="{FF2B5EF4-FFF2-40B4-BE49-F238E27FC236}">
                <a16:creationId xmlns:a16="http://schemas.microsoft.com/office/drawing/2014/main" id="{950BE18C-BC24-446E-995F-1999A4A01DDA}"/>
              </a:ext>
            </a:extLst>
          </p:cNvPr>
          <p:cNvSpPr>
            <a:spLocks noGrp="1"/>
          </p:cNvSpPr>
          <p:nvPr>
            <p:ph type="sldNum" sz="quarter" idx="12"/>
          </p:nvPr>
        </p:nvSpPr>
        <p:spPr/>
        <p:txBody>
          <a:bodyPr/>
          <a:lstStyle/>
          <a:p>
            <a:fld id="{E6DE373A-5961-4627-87B7-73C92248ED9C}" type="slidenum">
              <a:rPr lang="en-US" smtClean="0"/>
              <a:t>13</a:t>
            </a:fld>
            <a:endParaRPr lang="en-US"/>
          </a:p>
        </p:txBody>
      </p:sp>
    </p:spTree>
    <p:extLst>
      <p:ext uri="{BB962C8B-B14F-4D97-AF65-F5344CB8AC3E}">
        <p14:creationId xmlns:p14="http://schemas.microsoft.com/office/powerpoint/2010/main" val="1054234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t>Problèmatique</a:t>
            </a:r>
            <a:endParaRPr lang="en-US" dirty="0"/>
          </a:p>
        </p:txBody>
      </p:sp>
      <p:sp>
        <p:nvSpPr>
          <p:cNvPr id="3" name="Content Placeholder 2"/>
          <p:cNvSpPr>
            <a:spLocks noGrp="1"/>
          </p:cNvSpPr>
          <p:nvPr>
            <p:ph idx="1"/>
          </p:nvPr>
        </p:nvSpPr>
        <p:spPr>
          <a:xfrm>
            <a:off x="1154954" y="2603500"/>
            <a:ext cx="10186814" cy="3416300"/>
          </a:xfrm>
        </p:spPr>
        <p:txBody>
          <a:bodyPr>
            <a:normAutofit/>
          </a:bodyPr>
          <a:lstStyle/>
          <a:p>
            <a:r>
              <a:rPr lang="fr-FR" dirty="0"/>
              <a:t>En général , les développeurs des pages Web construisent des requêtes SQL </a:t>
            </a:r>
            <a:br>
              <a:rPr lang="fr-FR" dirty="0"/>
            </a:br>
            <a:r>
              <a:rPr lang="fr-FR" dirty="0"/>
              <a:t>dynamiques à partir des entrées d 'utilisateur sans valider s'ils contiennent des </a:t>
            </a:r>
            <a:br>
              <a:rPr lang="fr-FR" dirty="0"/>
            </a:br>
            <a:r>
              <a:rPr lang="fr-FR" dirty="0"/>
              <a:t>caractères suspect s. Un attaquant peut donc exploiter cette faille de sécurité </a:t>
            </a:r>
            <a:br>
              <a:rPr lang="fr-FR" dirty="0"/>
            </a:br>
            <a:r>
              <a:rPr lang="fr-FR" dirty="0"/>
              <a:t>et injecter un code SQL malveillant afin de s'exécuter sur la base de données. </a:t>
            </a:r>
            <a:br>
              <a:rPr lang="fr-FR" dirty="0"/>
            </a:br>
            <a:r>
              <a:rPr lang="fr-FR" dirty="0"/>
              <a:t>L 'attaque par injection SQL peut réussir compte tenu des facteurs suivants : </a:t>
            </a:r>
            <a:br>
              <a:rPr lang="fr-FR" dirty="0"/>
            </a:br>
            <a:r>
              <a:rPr lang="fr-FR" dirty="0"/>
              <a:t>- Les développeurs continuent à implanter des applications vulnérables à cause de leur manque d 'expérience ou de l 'absence de temps pour pouvoir appliquer les bonnes pratiques de codage sécurisé . </a:t>
            </a:r>
            <a:br>
              <a:rPr lang="fr-FR" dirty="0"/>
            </a:br>
            <a:r>
              <a:rPr lang="fr-FR" dirty="0"/>
              <a:t>- Les pare-feu et les systèmes classiques de détection d 'intrusions qui filtrent </a:t>
            </a:r>
            <a:br>
              <a:rPr lang="fr-FR" dirty="0"/>
            </a:br>
            <a:r>
              <a:rPr lang="fr-FR" dirty="0"/>
              <a:t>souvent le trafic réseau (IP, TCP, UDP, etc.) ne peuvent pas protéger une </a:t>
            </a:r>
            <a:br>
              <a:rPr lang="fr-FR" dirty="0"/>
            </a:br>
            <a:r>
              <a:rPr lang="fr-FR" dirty="0"/>
              <a:t>base de données contre les attaques par injection SQL . </a:t>
            </a:r>
            <a:endParaRPr lang="en-US" dirty="0"/>
          </a:p>
        </p:txBody>
      </p:sp>
      <p:sp>
        <p:nvSpPr>
          <p:cNvPr id="5" name="Slide Number Placeholder 4">
            <a:extLst>
              <a:ext uri="{FF2B5EF4-FFF2-40B4-BE49-F238E27FC236}">
                <a16:creationId xmlns:a16="http://schemas.microsoft.com/office/drawing/2014/main" id="{EB87257E-3007-4788-9F6F-7E7E5FFF10E4}"/>
              </a:ext>
            </a:extLst>
          </p:cNvPr>
          <p:cNvSpPr>
            <a:spLocks noGrp="1"/>
          </p:cNvSpPr>
          <p:nvPr>
            <p:ph type="sldNum" sz="quarter" idx="12"/>
          </p:nvPr>
        </p:nvSpPr>
        <p:spPr/>
        <p:txBody>
          <a:bodyPr/>
          <a:lstStyle/>
          <a:p>
            <a:fld id="{E6DE373A-5961-4627-87B7-73C92248ED9C}" type="slidenum">
              <a:rPr lang="en-US" smtClean="0"/>
              <a:t>14</a:t>
            </a:fld>
            <a:endParaRPr lang="en-US"/>
          </a:p>
        </p:txBody>
      </p:sp>
    </p:spTree>
    <p:extLst>
      <p:ext uri="{BB962C8B-B14F-4D97-AF65-F5344CB8AC3E}">
        <p14:creationId xmlns:p14="http://schemas.microsoft.com/office/powerpoint/2010/main" val="1217459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8252" y="974726"/>
            <a:ext cx="10515600" cy="677612"/>
          </a:xfrm>
        </p:spPr>
        <p:txBody>
          <a:bodyPr>
            <a:normAutofit/>
          </a:bodyPr>
          <a:lstStyle/>
          <a:p>
            <a:r>
              <a:rPr lang="en-US" dirty="0"/>
              <a:t>	Architecture des applications web	</a:t>
            </a:r>
          </a:p>
        </p:txBody>
      </p:sp>
      <p:sp>
        <p:nvSpPr>
          <p:cNvPr id="3" name="Content Placeholder 2"/>
          <p:cNvSpPr>
            <a:spLocks noGrp="1"/>
          </p:cNvSpPr>
          <p:nvPr>
            <p:ph idx="1"/>
          </p:nvPr>
        </p:nvSpPr>
        <p:spPr>
          <a:xfrm>
            <a:off x="405063" y="2358191"/>
            <a:ext cx="5083343" cy="4134683"/>
          </a:xfrm>
        </p:spPr>
        <p:txBody>
          <a:bodyPr>
            <a:normAutofit/>
          </a:bodyPr>
          <a:lstStyle/>
          <a:p>
            <a:r>
              <a:rPr lang="fr-FR" dirty="0"/>
              <a:t>Souvent, une application web est basée sur une architecture client-serveur </a:t>
            </a:r>
            <a:br>
              <a:rPr lang="fr-FR" dirty="0"/>
            </a:br>
            <a:r>
              <a:rPr lang="fr-FR" dirty="0"/>
              <a:t>qui comprend un client Web , un serveur Web sur lequel </a:t>
            </a:r>
            <a:br>
              <a:rPr lang="fr-FR" dirty="0"/>
            </a:br>
            <a:r>
              <a:rPr lang="fr-FR" dirty="0"/>
              <a:t>l'application web est installée, et un serveur de bases de données </a:t>
            </a:r>
            <a:br>
              <a:rPr lang="fr-FR" dirty="0"/>
            </a:br>
            <a:r>
              <a:rPr lang="fr-FR" dirty="0"/>
              <a:t>Ces composants communiquent entre eux comme suit : </a:t>
            </a:r>
            <a:br>
              <a:rPr lang="fr-FR" dirty="0"/>
            </a:br>
            <a:r>
              <a:rPr lang="fr-FR" dirty="0"/>
              <a:t>- Le client Web envoi e une demande HTTP à l'application Web qui lui retourne </a:t>
            </a:r>
            <a:br>
              <a:rPr lang="fr-FR" dirty="0"/>
            </a:br>
            <a:r>
              <a:rPr lang="fr-FR" dirty="0"/>
              <a:t>une page Web. </a:t>
            </a:r>
            <a:br>
              <a:rPr lang="fr-FR" dirty="0"/>
            </a:br>
            <a:r>
              <a:rPr lang="fr-FR" dirty="0"/>
              <a:t>L' application Web envoi e une requête SQL au serveur de données qui lui </a:t>
            </a:r>
            <a:br>
              <a:rPr lang="fr-FR" dirty="0"/>
            </a:br>
            <a:r>
              <a:rPr lang="fr-FR" dirty="0"/>
              <a:t>retourne des données. </a:t>
            </a:r>
            <a:endParaRPr lang="en-US" dirty="0"/>
          </a:p>
        </p:txBody>
      </p:sp>
      <p:pic>
        <p:nvPicPr>
          <p:cNvPr id="5" name="Content Placeholder 3">
            <a:extLst>
              <a:ext uri="{FF2B5EF4-FFF2-40B4-BE49-F238E27FC236}">
                <a16:creationId xmlns:a16="http://schemas.microsoft.com/office/drawing/2014/main" id="{DE0ECA40-BE23-4DB7-AE82-CB01E7EC87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1331" y="2545404"/>
            <a:ext cx="5975606" cy="3760256"/>
          </a:xfrm>
          <a:prstGeom prst="rect">
            <a:avLst/>
          </a:prstGeom>
        </p:spPr>
      </p:pic>
      <p:sp>
        <p:nvSpPr>
          <p:cNvPr id="6" name="Slide Number Placeholder 5">
            <a:extLst>
              <a:ext uri="{FF2B5EF4-FFF2-40B4-BE49-F238E27FC236}">
                <a16:creationId xmlns:a16="http://schemas.microsoft.com/office/drawing/2014/main" id="{4642AD0C-0385-4E94-A0AE-506E0443E536}"/>
              </a:ext>
            </a:extLst>
          </p:cNvPr>
          <p:cNvSpPr>
            <a:spLocks noGrp="1"/>
          </p:cNvSpPr>
          <p:nvPr>
            <p:ph type="sldNum" sz="quarter" idx="12"/>
          </p:nvPr>
        </p:nvSpPr>
        <p:spPr/>
        <p:txBody>
          <a:bodyPr/>
          <a:lstStyle/>
          <a:p>
            <a:fld id="{E6DE373A-5961-4627-87B7-73C92248ED9C}" type="slidenum">
              <a:rPr lang="en-US" smtClean="0"/>
              <a:t>15</a:t>
            </a:fld>
            <a:endParaRPr lang="en-US"/>
          </a:p>
        </p:txBody>
      </p:sp>
    </p:spTree>
    <p:extLst>
      <p:ext uri="{BB962C8B-B14F-4D97-AF65-F5344CB8AC3E}">
        <p14:creationId xmlns:p14="http://schemas.microsoft.com/office/powerpoint/2010/main" val="18411073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1547" y="1014555"/>
            <a:ext cx="10515600" cy="581359"/>
          </a:xfrm>
        </p:spPr>
        <p:txBody>
          <a:bodyPr>
            <a:normAutofit fontScale="90000"/>
          </a:bodyPr>
          <a:lstStyle/>
          <a:p>
            <a:r>
              <a:rPr lang="en-US" dirty="0"/>
              <a:t>	Principe de </a:t>
            </a:r>
            <a:r>
              <a:rPr lang="en-US" dirty="0" err="1"/>
              <a:t>l’attaque</a:t>
            </a:r>
            <a:r>
              <a:rPr lang="en-US" dirty="0"/>
              <a:t> par injection SQL</a:t>
            </a:r>
          </a:p>
        </p:txBody>
      </p:sp>
      <p:sp>
        <p:nvSpPr>
          <p:cNvPr id="3" name="Content Placeholder 2"/>
          <p:cNvSpPr>
            <a:spLocks noGrp="1"/>
          </p:cNvSpPr>
          <p:nvPr>
            <p:ph idx="1"/>
          </p:nvPr>
        </p:nvSpPr>
        <p:spPr>
          <a:xfrm>
            <a:off x="505325" y="2313363"/>
            <a:ext cx="6104022" cy="5098090"/>
          </a:xfrm>
        </p:spPr>
        <p:txBody>
          <a:bodyPr>
            <a:noAutofit/>
          </a:bodyPr>
          <a:lstStyle/>
          <a:p>
            <a:r>
              <a:rPr lang="fr-FR" sz="2400" dirty="0"/>
              <a:t>La possibilité d 'accéder aux appli cations Web à distance multiplie les points </a:t>
            </a:r>
            <a:br>
              <a:rPr lang="fr-FR" sz="2400" dirty="0"/>
            </a:br>
            <a:r>
              <a:rPr lang="fr-FR" sz="2400" dirty="0"/>
              <a:t>d 'attaque potentiels pour les pirates qui veulent attaquer ces applications ainsi </a:t>
            </a:r>
            <a:br>
              <a:rPr lang="fr-FR" sz="2400" dirty="0"/>
            </a:br>
            <a:r>
              <a:rPr lang="fr-FR" sz="2400" dirty="0"/>
              <a:t>que leurs bases de données. </a:t>
            </a:r>
            <a:br>
              <a:rPr lang="fr-FR" sz="2400" dirty="0"/>
            </a:br>
            <a:r>
              <a:rPr lang="fr-FR" sz="2400" dirty="0"/>
              <a:t>Le but essentiel du pirate est de changer la structure ( ou la sémantique) des requêtes SQL </a:t>
            </a:r>
            <a:br>
              <a:rPr lang="fr-FR" sz="2400" dirty="0"/>
            </a:br>
            <a:endParaRPr lang="fr-FR"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2064" y="3144253"/>
            <a:ext cx="4491789" cy="2408512"/>
          </a:xfrm>
          <a:prstGeom prst="rect">
            <a:avLst/>
          </a:prstGeom>
        </p:spPr>
      </p:pic>
      <p:sp>
        <p:nvSpPr>
          <p:cNvPr id="6" name="Slide Number Placeholder 5">
            <a:extLst>
              <a:ext uri="{FF2B5EF4-FFF2-40B4-BE49-F238E27FC236}">
                <a16:creationId xmlns:a16="http://schemas.microsoft.com/office/drawing/2014/main" id="{307C45C5-CE35-4116-A180-A9724EB0E64D}"/>
              </a:ext>
            </a:extLst>
          </p:cNvPr>
          <p:cNvSpPr>
            <a:spLocks noGrp="1"/>
          </p:cNvSpPr>
          <p:nvPr>
            <p:ph type="sldNum" sz="quarter" idx="12"/>
          </p:nvPr>
        </p:nvSpPr>
        <p:spPr/>
        <p:txBody>
          <a:bodyPr/>
          <a:lstStyle/>
          <a:p>
            <a:fld id="{E6DE373A-5961-4627-87B7-73C92248ED9C}" type="slidenum">
              <a:rPr lang="en-US" smtClean="0"/>
              <a:t>16</a:t>
            </a:fld>
            <a:endParaRPr lang="en-US"/>
          </a:p>
        </p:txBody>
      </p:sp>
    </p:spTree>
    <p:extLst>
      <p:ext uri="{BB962C8B-B14F-4D97-AF65-F5344CB8AC3E}">
        <p14:creationId xmlns:p14="http://schemas.microsoft.com/office/powerpoint/2010/main" val="23938650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52554-2230-427C-8485-43A2A42BBF2D}"/>
              </a:ext>
            </a:extLst>
          </p:cNvPr>
          <p:cNvSpPr>
            <a:spLocks noGrp="1"/>
          </p:cNvSpPr>
          <p:nvPr>
            <p:ph type="title"/>
          </p:nvPr>
        </p:nvSpPr>
        <p:spPr>
          <a:xfrm>
            <a:off x="1154954" y="973668"/>
            <a:ext cx="9224288" cy="706964"/>
          </a:xfrm>
        </p:spPr>
        <p:txBody>
          <a:bodyPr/>
          <a:lstStyle/>
          <a:p>
            <a:r>
              <a:rPr lang="en-US" dirty="0"/>
              <a:t>	Principe de </a:t>
            </a:r>
            <a:r>
              <a:rPr lang="en-US" sz="3200" dirty="0" err="1"/>
              <a:t>l’attaque</a:t>
            </a:r>
            <a:r>
              <a:rPr lang="en-US" dirty="0"/>
              <a:t> par injection SQL</a:t>
            </a:r>
            <a:endParaRPr lang="fr-FR" dirty="0"/>
          </a:p>
        </p:txBody>
      </p:sp>
      <p:sp>
        <p:nvSpPr>
          <p:cNvPr id="3" name="Content Placeholder 2">
            <a:extLst>
              <a:ext uri="{FF2B5EF4-FFF2-40B4-BE49-F238E27FC236}">
                <a16:creationId xmlns:a16="http://schemas.microsoft.com/office/drawing/2014/main" id="{A7A45B76-EDD9-4F92-B4A1-555A4F9BD4D0}"/>
              </a:ext>
            </a:extLst>
          </p:cNvPr>
          <p:cNvSpPr>
            <a:spLocks noGrp="1"/>
          </p:cNvSpPr>
          <p:nvPr>
            <p:ph idx="1"/>
          </p:nvPr>
        </p:nvSpPr>
        <p:spPr>
          <a:xfrm>
            <a:off x="1154954" y="2603499"/>
            <a:ext cx="5999825" cy="3701047"/>
          </a:xfrm>
        </p:spPr>
        <p:txBody>
          <a:bodyPr>
            <a:normAutofit/>
          </a:bodyPr>
          <a:lstStyle/>
          <a:p>
            <a:pPr marL="0" indent="0">
              <a:buNone/>
            </a:pPr>
            <a:r>
              <a:rPr lang="fr-FR" sz="1800" dirty="0"/>
              <a:t>	pour qu'elles soient interprétées différemment de ce qui avait été </a:t>
            </a:r>
            <a:br>
              <a:rPr lang="fr-FR" sz="1800" dirty="0"/>
            </a:br>
            <a:r>
              <a:rPr lang="fr-FR" sz="1800" dirty="0"/>
              <a:t>prévu par le programmeur .Pour ce faire, ce pirate injecte </a:t>
            </a:r>
            <a:br>
              <a:rPr lang="fr-FR" sz="1800" dirty="0"/>
            </a:br>
            <a:r>
              <a:rPr lang="fr-FR" sz="1800" dirty="0"/>
              <a:t>des caractères dangereux (' , / ,-, etc.) et des mots clés SQL (union, drop, etc.) </a:t>
            </a:r>
            <a:br>
              <a:rPr lang="fr-FR" sz="1800" dirty="0"/>
            </a:br>
            <a:r>
              <a:rPr lang="fr-FR" sz="1800" dirty="0"/>
              <a:t>dans les champs d'entrée.</a:t>
            </a:r>
          </a:p>
          <a:p>
            <a:r>
              <a:rPr lang="fr-FR" sz="1800" dirty="0"/>
              <a:t>Intuitivement, si le programmeur ne valide pas les entrées d 'utilisateur avant de les employer dans des requêtes SQL dynamiques, </a:t>
            </a:r>
            <a:br>
              <a:rPr lang="fr-FR" sz="1800" dirty="0"/>
            </a:br>
            <a:r>
              <a:rPr lang="fr-FR" sz="1800" dirty="0"/>
              <a:t>alors l'attaque pourra réussir </a:t>
            </a:r>
            <a:endParaRPr lang="en-US" sz="1800" dirty="0"/>
          </a:p>
          <a:p>
            <a:endParaRPr lang="fr-FR" dirty="0"/>
          </a:p>
        </p:txBody>
      </p:sp>
      <p:pic>
        <p:nvPicPr>
          <p:cNvPr id="4" name="Picture 3">
            <a:extLst>
              <a:ext uri="{FF2B5EF4-FFF2-40B4-BE49-F238E27FC236}">
                <a16:creationId xmlns:a16="http://schemas.microsoft.com/office/drawing/2014/main" id="{1BFE06A0-7883-45FD-8712-8106480C7F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5251" y="3080085"/>
            <a:ext cx="4491789" cy="2408512"/>
          </a:xfrm>
          <a:prstGeom prst="rect">
            <a:avLst/>
          </a:prstGeom>
        </p:spPr>
      </p:pic>
      <p:sp>
        <p:nvSpPr>
          <p:cNvPr id="6" name="Slide Number Placeholder 5">
            <a:extLst>
              <a:ext uri="{FF2B5EF4-FFF2-40B4-BE49-F238E27FC236}">
                <a16:creationId xmlns:a16="http://schemas.microsoft.com/office/drawing/2014/main" id="{E4249EC6-3421-430F-9EC6-B1AAEA4CD76E}"/>
              </a:ext>
            </a:extLst>
          </p:cNvPr>
          <p:cNvSpPr>
            <a:spLocks noGrp="1"/>
          </p:cNvSpPr>
          <p:nvPr>
            <p:ph type="sldNum" sz="quarter" idx="12"/>
          </p:nvPr>
        </p:nvSpPr>
        <p:spPr/>
        <p:txBody>
          <a:bodyPr/>
          <a:lstStyle/>
          <a:p>
            <a:fld id="{E6DE373A-5961-4627-87B7-73C92248ED9C}" type="slidenum">
              <a:rPr lang="en-US" smtClean="0"/>
              <a:t>17</a:t>
            </a:fld>
            <a:endParaRPr lang="en-US"/>
          </a:p>
        </p:txBody>
      </p:sp>
    </p:spTree>
    <p:extLst>
      <p:ext uri="{BB962C8B-B14F-4D97-AF65-F5344CB8AC3E}">
        <p14:creationId xmlns:p14="http://schemas.microsoft.com/office/powerpoint/2010/main" val="25094608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r-FR" dirty="0"/>
              <a:t>Mécanisme Injection dans les entrées d'utilisateurs</a:t>
            </a:r>
            <a:endParaRPr lang="en-US" dirty="0"/>
          </a:p>
        </p:txBody>
      </p:sp>
      <p:sp>
        <p:nvSpPr>
          <p:cNvPr id="3" name="Content Placeholder 2"/>
          <p:cNvSpPr>
            <a:spLocks noGrp="1"/>
          </p:cNvSpPr>
          <p:nvPr>
            <p:ph idx="1"/>
          </p:nvPr>
        </p:nvSpPr>
        <p:spPr/>
        <p:txBody>
          <a:bodyPr/>
          <a:lstStyle/>
          <a:p>
            <a:br>
              <a:rPr lang="fr-FR" dirty="0"/>
            </a:br>
            <a:r>
              <a:rPr lang="fr-FR" dirty="0"/>
              <a:t>Si le code source d 'une application Web contient des requêtes SQL construites </a:t>
            </a:r>
            <a:br>
              <a:rPr lang="fr-FR" dirty="0"/>
            </a:br>
            <a:r>
              <a:rPr lang="fr-FR" dirty="0"/>
              <a:t>avec les entrées d 'utilisateur, un pirate peut facilement saisir des caractères </a:t>
            </a:r>
            <a:br>
              <a:rPr lang="fr-FR" dirty="0"/>
            </a:br>
            <a:r>
              <a:rPr lang="fr-FR" dirty="0"/>
              <a:t>dangereux dans ces entrées pour monter une SQLIA. Les entrées d 'utilisateur </a:t>
            </a:r>
            <a:br>
              <a:rPr lang="fr-FR" dirty="0"/>
            </a:br>
            <a:r>
              <a:rPr lang="fr-FR" dirty="0"/>
              <a:t>constituent les points d'attaques les plus exploitables par les pirates et . </a:t>
            </a:r>
            <a:endParaRPr lang="en-US" dirty="0"/>
          </a:p>
        </p:txBody>
      </p:sp>
      <p:sp>
        <p:nvSpPr>
          <p:cNvPr id="5" name="Slide Number Placeholder 4">
            <a:extLst>
              <a:ext uri="{FF2B5EF4-FFF2-40B4-BE49-F238E27FC236}">
                <a16:creationId xmlns:a16="http://schemas.microsoft.com/office/drawing/2014/main" id="{75387056-76B3-454E-A2B8-2FE804B910C2}"/>
              </a:ext>
            </a:extLst>
          </p:cNvPr>
          <p:cNvSpPr>
            <a:spLocks noGrp="1"/>
          </p:cNvSpPr>
          <p:nvPr>
            <p:ph type="sldNum" sz="quarter" idx="12"/>
          </p:nvPr>
        </p:nvSpPr>
        <p:spPr/>
        <p:txBody>
          <a:bodyPr/>
          <a:lstStyle/>
          <a:p>
            <a:fld id="{E6DE373A-5961-4627-87B7-73C92248ED9C}" type="slidenum">
              <a:rPr lang="en-US" smtClean="0"/>
              <a:t>18</a:t>
            </a:fld>
            <a:endParaRPr lang="en-US"/>
          </a:p>
        </p:txBody>
      </p:sp>
    </p:spTree>
    <p:extLst>
      <p:ext uri="{BB962C8B-B14F-4D97-AF65-F5344CB8AC3E}">
        <p14:creationId xmlns:p14="http://schemas.microsoft.com/office/powerpoint/2010/main" val="32427343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BBABF-05D1-432E-B32F-6A4B13F71B85}"/>
              </a:ext>
            </a:extLst>
          </p:cNvPr>
          <p:cNvSpPr>
            <a:spLocks noGrp="1"/>
          </p:cNvSpPr>
          <p:nvPr>
            <p:ph type="title"/>
          </p:nvPr>
        </p:nvSpPr>
        <p:spPr/>
        <p:txBody>
          <a:bodyPr/>
          <a:lstStyle/>
          <a:p>
            <a:r>
              <a:rPr lang="fr-FR" dirty="0"/>
              <a:t>Explication</a:t>
            </a:r>
          </a:p>
        </p:txBody>
      </p:sp>
      <p:sp>
        <p:nvSpPr>
          <p:cNvPr id="6" name="Content Placeholder 5">
            <a:extLst>
              <a:ext uri="{FF2B5EF4-FFF2-40B4-BE49-F238E27FC236}">
                <a16:creationId xmlns:a16="http://schemas.microsoft.com/office/drawing/2014/main" id="{170C7299-8F29-499F-A2C7-6CEEAB74F6D1}"/>
              </a:ext>
            </a:extLst>
          </p:cNvPr>
          <p:cNvSpPr>
            <a:spLocks noGrp="1"/>
          </p:cNvSpPr>
          <p:nvPr>
            <p:ph idx="1"/>
          </p:nvPr>
        </p:nvSpPr>
        <p:spPr/>
        <p:txBody>
          <a:bodyPr/>
          <a:lstStyle/>
          <a:p>
            <a:endParaRPr lang="fr-FR"/>
          </a:p>
        </p:txBody>
      </p:sp>
      <p:sp>
        <p:nvSpPr>
          <p:cNvPr id="4" name="Slide Number Placeholder 3">
            <a:extLst>
              <a:ext uri="{FF2B5EF4-FFF2-40B4-BE49-F238E27FC236}">
                <a16:creationId xmlns:a16="http://schemas.microsoft.com/office/drawing/2014/main" id="{1C9BD9AA-83B6-4593-9F85-73065488A437}"/>
              </a:ext>
            </a:extLst>
          </p:cNvPr>
          <p:cNvSpPr>
            <a:spLocks noGrp="1"/>
          </p:cNvSpPr>
          <p:nvPr>
            <p:ph type="sldNum" sz="quarter" idx="12"/>
          </p:nvPr>
        </p:nvSpPr>
        <p:spPr/>
        <p:txBody>
          <a:bodyPr/>
          <a:lstStyle/>
          <a:p>
            <a:fld id="{E6DE373A-5961-4627-87B7-73C92248ED9C}" type="slidenum">
              <a:rPr lang="en-US" smtClean="0"/>
              <a:t>19</a:t>
            </a:fld>
            <a:endParaRPr lang="en-US"/>
          </a:p>
        </p:txBody>
      </p:sp>
    </p:spTree>
    <p:extLst>
      <p:ext uri="{BB962C8B-B14F-4D97-AF65-F5344CB8AC3E}">
        <p14:creationId xmlns:p14="http://schemas.microsoft.com/office/powerpoint/2010/main" val="1161647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FD931-6416-4FFF-A968-6EE7F95C0034}"/>
              </a:ext>
            </a:extLst>
          </p:cNvPr>
          <p:cNvSpPr>
            <a:spLocks noGrp="1"/>
          </p:cNvSpPr>
          <p:nvPr>
            <p:ph type="title"/>
          </p:nvPr>
        </p:nvSpPr>
        <p:spPr>
          <a:xfrm>
            <a:off x="3617601" y="984059"/>
            <a:ext cx="4643172" cy="706964"/>
          </a:xfrm>
        </p:spPr>
        <p:txBody>
          <a:bodyPr/>
          <a:lstStyle/>
          <a:p>
            <a:r>
              <a:rPr lang="fr-FR" sz="6000" dirty="0">
                <a:solidFill>
                  <a:srgbClr val="FF0000"/>
                </a:solidFill>
              </a:rPr>
              <a:t>DISCLAIMER</a:t>
            </a:r>
          </a:p>
        </p:txBody>
      </p:sp>
      <p:pic>
        <p:nvPicPr>
          <p:cNvPr id="5" name="Content Placeholder 4">
            <a:extLst>
              <a:ext uri="{FF2B5EF4-FFF2-40B4-BE49-F238E27FC236}">
                <a16:creationId xmlns:a16="http://schemas.microsoft.com/office/drawing/2014/main" id="{54824B3B-DC0E-4B9F-9683-28A6C3F37C83}"/>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67424" y="2322946"/>
            <a:ext cx="3080327" cy="3080327"/>
          </a:xfrm>
        </p:spPr>
      </p:pic>
      <p:sp>
        <p:nvSpPr>
          <p:cNvPr id="6" name="Content Placeholder 2">
            <a:extLst>
              <a:ext uri="{FF2B5EF4-FFF2-40B4-BE49-F238E27FC236}">
                <a16:creationId xmlns:a16="http://schemas.microsoft.com/office/drawing/2014/main" id="{18974665-8978-412D-B23C-C15235B7C21E}"/>
              </a:ext>
            </a:extLst>
          </p:cNvPr>
          <p:cNvSpPr txBox="1">
            <a:spLocks/>
          </p:cNvSpPr>
          <p:nvPr/>
        </p:nvSpPr>
        <p:spPr>
          <a:xfrm>
            <a:off x="4653229" y="2570599"/>
            <a:ext cx="7410616" cy="418349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buFontTx/>
              <a:buChar char="-"/>
            </a:pPr>
            <a:r>
              <a:rPr lang="fr-FR" sz="3200" dirty="0"/>
              <a:t>Cette présentation est pour des raisons éducatifs, nous ne sommes pas responsable de n’importe de mal utilisation de ces méthodes</a:t>
            </a:r>
          </a:p>
          <a:p>
            <a:pPr>
              <a:buFontTx/>
              <a:buChar char="-"/>
            </a:pPr>
            <a:endParaRPr lang="fr-FR" sz="3200" dirty="0"/>
          </a:p>
          <a:p>
            <a:pPr>
              <a:buFontTx/>
              <a:buChar char="-"/>
            </a:pPr>
            <a:endParaRPr lang="fr-FR" sz="3200" dirty="0"/>
          </a:p>
          <a:p>
            <a:pPr>
              <a:buFontTx/>
              <a:buChar char="-"/>
            </a:pPr>
            <a:endParaRPr lang="fr-FR" sz="3200" dirty="0"/>
          </a:p>
          <a:p>
            <a:pPr marL="0" indent="0">
              <a:buFont typeface="Wingdings 3" charset="2"/>
              <a:buNone/>
            </a:pPr>
            <a:endParaRPr lang="fr-FR" dirty="0"/>
          </a:p>
        </p:txBody>
      </p:sp>
      <p:sp>
        <p:nvSpPr>
          <p:cNvPr id="4" name="Slide Number Placeholder 3">
            <a:extLst>
              <a:ext uri="{FF2B5EF4-FFF2-40B4-BE49-F238E27FC236}">
                <a16:creationId xmlns:a16="http://schemas.microsoft.com/office/drawing/2014/main" id="{9B26F36D-F5D1-4C0B-BB2E-FBA9112DEBF0}"/>
              </a:ext>
            </a:extLst>
          </p:cNvPr>
          <p:cNvSpPr>
            <a:spLocks noGrp="1"/>
          </p:cNvSpPr>
          <p:nvPr>
            <p:ph type="sldNum" sz="quarter" idx="12"/>
          </p:nvPr>
        </p:nvSpPr>
        <p:spPr/>
        <p:txBody>
          <a:bodyPr/>
          <a:lstStyle/>
          <a:p>
            <a:fld id="{E6DE373A-5961-4627-87B7-73C92248ED9C}" type="slidenum">
              <a:rPr lang="en-US" smtClean="0"/>
              <a:t>2</a:t>
            </a:fld>
            <a:endParaRPr lang="en-US"/>
          </a:p>
        </p:txBody>
      </p:sp>
    </p:spTree>
    <p:extLst>
      <p:ext uri="{BB962C8B-B14F-4D97-AF65-F5344CB8AC3E}">
        <p14:creationId xmlns:p14="http://schemas.microsoft.com/office/powerpoint/2010/main" val="45138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	NOUVELLE STRUCTURE DE LA REQUETE SQL</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4954" y="2476415"/>
            <a:ext cx="9471660" cy="433137"/>
          </a:xfrm>
        </p:spPr>
      </p:pic>
      <p:sp>
        <p:nvSpPr>
          <p:cNvPr id="5" name="Rectangle 4"/>
          <p:cNvSpPr/>
          <p:nvPr/>
        </p:nvSpPr>
        <p:spPr>
          <a:xfrm>
            <a:off x="1128978" y="3092268"/>
            <a:ext cx="8813362" cy="1754326"/>
          </a:xfrm>
          <a:prstGeom prst="rect">
            <a:avLst/>
          </a:prstGeom>
        </p:spPr>
        <p:txBody>
          <a:bodyPr wrap="square">
            <a:spAutoFit/>
          </a:bodyPr>
          <a:lstStyle/>
          <a:p>
            <a:r>
              <a:rPr lang="fr-FR" dirty="0"/>
              <a:t>Si une ligne est retournée, c'est que les identifiants sont bons.</a:t>
            </a:r>
            <a:br>
              <a:rPr lang="fr-FR" dirty="0"/>
            </a:br>
            <a:r>
              <a:rPr lang="fr-FR" dirty="0"/>
              <a:t>Il est facile de contourner cette authentification avec une injection SQL simple.</a:t>
            </a:r>
            <a:br>
              <a:rPr lang="fr-FR" dirty="0"/>
            </a:br>
            <a:r>
              <a:rPr lang="fr-FR" dirty="0"/>
              <a:t>Si un utilisateur « admin » existe, il sera possible de mettre dans le champ nom  d'utilisateur : «admin'; --   » et n'importe quoi dans le champ mot de passe.</a:t>
            </a:r>
            <a:br>
              <a:rPr lang="fr-FR" dirty="0"/>
            </a:br>
            <a:r>
              <a:rPr lang="fr-FR" dirty="0"/>
              <a:t>La requête SQL devient donc :</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6334" y="5050708"/>
            <a:ext cx="9486900" cy="434340"/>
          </a:xfrm>
          <a:prstGeom prst="rect">
            <a:avLst/>
          </a:prstGeom>
        </p:spPr>
      </p:pic>
      <p:sp>
        <p:nvSpPr>
          <p:cNvPr id="7" name="Rectangle 6"/>
          <p:cNvSpPr/>
          <p:nvPr/>
        </p:nvSpPr>
        <p:spPr>
          <a:xfrm>
            <a:off x="1106334" y="5884332"/>
            <a:ext cx="8858651" cy="646331"/>
          </a:xfrm>
          <a:prstGeom prst="rect">
            <a:avLst/>
          </a:prstGeom>
        </p:spPr>
        <p:txBody>
          <a:bodyPr wrap="square">
            <a:spAutoFit/>
          </a:bodyPr>
          <a:lstStyle/>
          <a:p>
            <a:r>
              <a:rPr lang="fr-FR" dirty="0"/>
              <a:t>La requête va chercher l'utilisateur admin mais le reste est commenté. Donc l'utilisateur admin est retourné, et l'utilisateur est authentifié.</a:t>
            </a:r>
            <a:endParaRPr lang="en-US" dirty="0"/>
          </a:p>
        </p:txBody>
      </p:sp>
      <p:sp>
        <p:nvSpPr>
          <p:cNvPr id="8" name="Slide Number Placeholder 7">
            <a:extLst>
              <a:ext uri="{FF2B5EF4-FFF2-40B4-BE49-F238E27FC236}">
                <a16:creationId xmlns:a16="http://schemas.microsoft.com/office/drawing/2014/main" id="{DF678D95-B6EF-4070-B00E-D2C0A5EAC531}"/>
              </a:ext>
            </a:extLst>
          </p:cNvPr>
          <p:cNvSpPr>
            <a:spLocks noGrp="1"/>
          </p:cNvSpPr>
          <p:nvPr>
            <p:ph type="sldNum" sz="quarter" idx="12"/>
          </p:nvPr>
        </p:nvSpPr>
        <p:spPr/>
        <p:txBody>
          <a:bodyPr/>
          <a:lstStyle/>
          <a:p>
            <a:fld id="{E6DE373A-5961-4627-87B7-73C92248ED9C}" type="slidenum">
              <a:rPr lang="en-US" smtClean="0"/>
              <a:t>20</a:t>
            </a:fld>
            <a:endParaRPr lang="en-US"/>
          </a:p>
        </p:txBody>
      </p:sp>
    </p:spTree>
    <p:extLst>
      <p:ext uri="{BB962C8B-B14F-4D97-AF65-F5344CB8AC3E}">
        <p14:creationId xmlns:p14="http://schemas.microsoft.com/office/powerpoint/2010/main" val="32260560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4954" y="2603500"/>
            <a:ext cx="9914099" cy="3416300"/>
          </a:xfrm>
        </p:spPr>
        <p:txBody>
          <a:bodyPr/>
          <a:lstStyle/>
          <a:p>
            <a:r>
              <a:rPr lang="fr-FR" dirty="0"/>
              <a:t>L'autre requête n'insère que le nom d'utilisateur dans le requête et récupère le mot de passe pour ensuite le comparer avec celui fournit par l'utilisateur. Si c'est le même, on authentifie l'utilisateur.</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5242" y="3534361"/>
            <a:ext cx="8796488" cy="408743"/>
          </a:xfrm>
          <a:prstGeom prst="rect">
            <a:avLst/>
          </a:prstGeom>
        </p:spPr>
      </p:pic>
      <p:sp>
        <p:nvSpPr>
          <p:cNvPr id="5" name="Rectangle 4"/>
          <p:cNvSpPr/>
          <p:nvPr/>
        </p:nvSpPr>
        <p:spPr>
          <a:xfrm>
            <a:off x="1235242" y="4001294"/>
            <a:ext cx="10118558" cy="1384995"/>
          </a:xfrm>
          <a:prstGeom prst="rect">
            <a:avLst/>
          </a:prstGeom>
        </p:spPr>
        <p:txBody>
          <a:bodyPr wrap="square">
            <a:spAutoFit/>
          </a:bodyPr>
          <a:lstStyle/>
          <a:p>
            <a:r>
              <a:rPr lang="fr-FR" sz="2800" dirty="0"/>
              <a:t>C'est un peu plus complexe ici car il faut connaître la fonction de hash utilisé (peut être déterminé après quelques tests), et faire en sorte que le seul résultat retourné soit notre mot de passe </a:t>
            </a:r>
            <a:r>
              <a:rPr lang="fr-FR" sz="2800" dirty="0" err="1"/>
              <a:t>hashé</a:t>
            </a:r>
            <a:r>
              <a:rPr lang="fr-FR" sz="2800" dirty="0"/>
              <a:t>.</a:t>
            </a:r>
            <a:endParaRPr lang="en-US" sz="2800" dirty="0"/>
          </a:p>
        </p:txBody>
      </p:sp>
      <p:sp>
        <p:nvSpPr>
          <p:cNvPr id="6" name="Title 1">
            <a:extLst>
              <a:ext uri="{FF2B5EF4-FFF2-40B4-BE49-F238E27FC236}">
                <a16:creationId xmlns:a16="http://schemas.microsoft.com/office/drawing/2014/main" id="{2CC69BBB-45FD-40D3-9912-39C71A135011}"/>
              </a:ext>
            </a:extLst>
          </p:cNvPr>
          <p:cNvSpPr>
            <a:spLocks noGrp="1"/>
          </p:cNvSpPr>
          <p:nvPr>
            <p:ph type="title"/>
          </p:nvPr>
        </p:nvSpPr>
        <p:spPr>
          <a:xfrm>
            <a:off x="1155700" y="973138"/>
            <a:ext cx="8761413" cy="708025"/>
          </a:xfrm>
        </p:spPr>
        <p:txBody>
          <a:bodyPr/>
          <a:lstStyle/>
          <a:p>
            <a:pPr algn="ctr"/>
            <a:r>
              <a:rPr lang="en-US" dirty="0"/>
              <a:t>	NOUVELLE STRUCTURE DU REQUETE SQL</a:t>
            </a:r>
          </a:p>
        </p:txBody>
      </p:sp>
      <p:sp>
        <p:nvSpPr>
          <p:cNvPr id="7" name="Slide Number Placeholder 6">
            <a:extLst>
              <a:ext uri="{FF2B5EF4-FFF2-40B4-BE49-F238E27FC236}">
                <a16:creationId xmlns:a16="http://schemas.microsoft.com/office/drawing/2014/main" id="{4574770B-1341-4082-A196-E3310323786D}"/>
              </a:ext>
            </a:extLst>
          </p:cNvPr>
          <p:cNvSpPr>
            <a:spLocks noGrp="1"/>
          </p:cNvSpPr>
          <p:nvPr>
            <p:ph type="sldNum" sz="quarter" idx="12"/>
          </p:nvPr>
        </p:nvSpPr>
        <p:spPr/>
        <p:txBody>
          <a:bodyPr/>
          <a:lstStyle/>
          <a:p>
            <a:fld id="{E6DE373A-5961-4627-87B7-73C92248ED9C}" type="slidenum">
              <a:rPr lang="en-US" smtClean="0"/>
              <a:t>21</a:t>
            </a:fld>
            <a:endParaRPr lang="en-US"/>
          </a:p>
        </p:txBody>
      </p:sp>
    </p:spTree>
    <p:extLst>
      <p:ext uri="{BB962C8B-B14F-4D97-AF65-F5344CB8AC3E}">
        <p14:creationId xmlns:p14="http://schemas.microsoft.com/office/powerpoint/2010/main" val="30690023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5293" y="529389"/>
            <a:ext cx="8761413" cy="1504169"/>
          </a:xfrm>
        </p:spPr>
        <p:txBody>
          <a:bodyPr/>
          <a:lstStyle/>
          <a:p>
            <a:r>
              <a:rPr lang="fr-FR" dirty="0"/>
              <a:t>LES CONTREMESURES DE L'ATTAQUE PAR INJECTION SQL</a:t>
            </a:r>
            <a:endParaRPr lang="en-US" dirty="0"/>
          </a:p>
        </p:txBody>
      </p:sp>
      <p:sp>
        <p:nvSpPr>
          <p:cNvPr id="3" name="Content Placeholder 2"/>
          <p:cNvSpPr>
            <a:spLocks noGrp="1"/>
          </p:cNvSpPr>
          <p:nvPr>
            <p:ph idx="1"/>
          </p:nvPr>
        </p:nvSpPr>
        <p:spPr>
          <a:xfrm>
            <a:off x="1154954" y="2556962"/>
            <a:ext cx="10515600" cy="4985685"/>
          </a:xfrm>
        </p:spPr>
        <p:txBody>
          <a:bodyPr>
            <a:normAutofit/>
          </a:bodyPr>
          <a:lstStyle/>
          <a:p>
            <a:r>
              <a:rPr lang="fr-FR" dirty="0"/>
              <a:t>Les pare-feu et anti-virus classiques ne bloquent pas les attaques par </a:t>
            </a:r>
            <a:br>
              <a:rPr lang="fr-FR" dirty="0"/>
            </a:br>
            <a:r>
              <a:rPr lang="fr-FR" dirty="0"/>
              <a:t>injection SQL, car ils opèrent sur les couches inférieures. Afin de protéger les pages Web écrites en J2EE contre ces attaques ,JAVA nous propose l’interface PreparedStatement qui nous permet de </a:t>
            </a:r>
            <a:r>
              <a:rPr lang="fr-FR" dirty="0" err="1"/>
              <a:t>parametrer</a:t>
            </a:r>
            <a:r>
              <a:rPr lang="fr-FR" dirty="0"/>
              <a:t> les </a:t>
            </a:r>
            <a:r>
              <a:rPr lang="fr-FR" dirty="0" err="1"/>
              <a:t>requetes</a:t>
            </a:r>
            <a:r>
              <a:rPr lang="fr-FR" dirty="0"/>
              <a:t> SQL . La chaîne de caractères SQL contient donc des marqueurs, qui seront remplacés par des valeurs à chaque exécution. </a:t>
            </a:r>
          </a:p>
          <a:p>
            <a:r>
              <a:rPr kumimoji="0" lang="en-US" altLang="en-US" b="0" i="0" u="none" strike="noStrike" cap="none" normalizeH="0" baseline="0" dirty="0" err="1">
                <a:ln>
                  <a:noFill/>
                </a:ln>
                <a:solidFill>
                  <a:schemeClr val="tx1"/>
                </a:solidFill>
                <a:effectLst/>
                <a:latin typeface="Arial" panose="020B0604020202020204" pitchFamily="34" charset="0"/>
              </a:rPr>
              <a:t>U</a:t>
            </a:r>
            <a:r>
              <a:rPr kumimoji="0" lang="en-US" altLang="en-US" b="0" i="0" u="none" strike="noStrike" cap="none" normalizeH="0" baseline="0" dirty="0" err="1" bmk="">
                <a:ln>
                  <a:noFill/>
                </a:ln>
                <a:solidFill>
                  <a:schemeClr val="tx1"/>
                </a:solidFill>
                <a:effectLst/>
                <a:latin typeface="Arial" panose="020B0604020202020204" pitchFamily="34" charset="0"/>
              </a:rPr>
              <a:t>tiliser</a:t>
            </a:r>
            <a:r>
              <a:rPr kumimoji="0" lang="en-US" altLang="en-US" b="0" i="0" u="none" strike="noStrike" cap="none" normalizeH="0" baseline="0" dirty="0" bmk="">
                <a:ln>
                  <a:noFill/>
                </a:ln>
                <a:solidFill>
                  <a:schemeClr val="tx1"/>
                </a:solidFill>
                <a:effectLst/>
                <a:latin typeface="Arial" panose="020B0604020202020204" pitchFamily="34" charset="0"/>
              </a:rPr>
              <a:t> des </a:t>
            </a:r>
            <a:r>
              <a:rPr kumimoji="0" lang="en-US" altLang="en-US" b="0" i="0" u="none" strike="noStrike" cap="none" normalizeH="0" baseline="0" dirty="0" err="1" bmk="">
                <a:ln>
                  <a:noFill/>
                </a:ln>
                <a:solidFill>
                  <a:schemeClr val="tx1"/>
                </a:solidFill>
                <a:effectLst/>
                <a:latin typeface="Arial Unicode MS"/>
              </a:rPr>
              <a:t>PreparedStatement</a:t>
            </a:r>
            <a:r>
              <a:rPr lang="en-US" altLang="en-US" dirty="0" bmk=""/>
              <a:t> </a:t>
            </a:r>
            <a:r>
              <a:rPr lang="en-US" altLang="en-US" dirty="0" err="1" bmk=""/>
              <a:t>permet</a:t>
            </a:r>
            <a:r>
              <a:rPr lang="en-US" altLang="en-US" dirty="0" bmk=""/>
              <a:t> de passer par les </a:t>
            </a:r>
            <a:r>
              <a:rPr lang="en-US" altLang="en-US" dirty="0" err="1" bmk=""/>
              <a:t>méthodes</a:t>
            </a:r>
            <a:r>
              <a:rPr lang="en-US" altLang="en-US" dirty="0" bmk=""/>
              <a:t> de </a:t>
            </a:r>
            <a:r>
              <a:rPr lang="en-US" altLang="en-US" dirty="0" err="1" bmk=""/>
              <a:t>paramétrage</a:t>
            </a:r>
            <a:r>
              <a:rPr lang="en-US" altLang="en-US" dirty="0" bmk=""/>
              <a:t> du </a:t>
            </a:r>
            <a:r>
              <a:rPr lang="en-US" altLang="en-US" dirty="0" err="1" bmk=""/>
              <a:t>pilote</a:t>
            </a:r>
            <a:r>
              <a:rPr lang="en-US" altLang="en-US" dirty="0" bmk=""/>
              <a:t> de base, </a:t>
            </a:r>
            <a:r>
              <a:rPr lang="en-US" altLang="en-US" dirty="0" err="1" bmk=""/>
              <a:t>ce</a:t>
            </a:r>
            <a:r>
              <a:rPr lang="en-US" altLang="en-US" dirty="0" bmk=""/>
              <a:t> qui nous </a:t>
            </a:r>
            <a:r>
              <a:rPr lang="en-US" altLang="en-US" dirty="0" err="1" bmk=""/>
              <a:t>décharge</a:t>
            </a:r>
            <a:r>
              <a:rPr lang="en-US" altLang="en-US" dirty="0" bmk=""/>
              <a:t> de la </a:t>
            </a:r>
            <a:r>
              <a:rPr lang="en-US" altLang="en-US" dirty="0" err="1" bmk=""/>
              <a:t>délicate</a:t>
            </a:r>
            <a:r>
              <a:rPr lang="en-US" altLang="en-US" dirty="0" bmk=""/>
              <a:t> </a:t>
            </a:r>
            <a:r>
              <a:rPr lang="en-US" altLang="en-US" dirty="0" err="1" bmk=""/>
              <a:t>gestion</a:t>
            </a:r>
            <a:r>
              <a:rPr lang="en-US" altLang="en-US" dirty="0" bmk=""/>
              <a:t> des </a:t>
            </a:r>
            <a:r>
              <a:rPr lang="en-US" altLang="en-US" dirty="0" err="1" bmk=""/>
              <a:t>erreurs</a:t>
            </a:r>
            <a:r>
              <a:rPr lang="en-US" altLang="en-US" dirty="0" bmk=""/>
              <a:t>, et </a:t>
            </a:r>
            <a:r>
              <a:rPr lang="en-US" altLang="en-US" dirty="0" err="1" bmk=""/>
              <a:t>évitera</a:t>
            </a:r>
            <a:r>
              <a:rPr lang="en-US" altLang="en-US" dirty="0" bmk=""/>
              <a:t> les </a:t>
            </a:r>
            <a:r>
              <a:rPr lang="en-US" altLang="en-US" dirty="0" err="1" bmk=""/>
              <a:t>attaques</a:t>
            </a:r>
            <a:r>
              <a:rPr lang="en-US" altLang="en-US" dirty="0" bmk=""/>
              <a:t> par injection de code SQL. </a:t>
            </a:r>
            <a:endParaRPr kumimoji="0" lang="en-US" altLang="en-US"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5" name="Slide Number Placeholder 4">
            <a:extLst>
              <a:ext uri="{FF2B5EF4-FFF2-40B4-BE49-F238E27FC236}">
                <a16:creationId xmlns:a16="http://schemas.microsoft.com/office/drawing/2014/main" id="{672BFFC5-D4B5-4B70-9EE4-DAD38953C6BA}"/>
              </a:ext>
            </a:extLst>
          </p:cNvPr>
          <p:cNvSpPr>
            <a:spLocks noGrp="1"/>
          </p:cNvSpPr>
          <p:nvPr>
            <p:ph type="sldNum" sz="quarter" idx="12"/>
          </p:nvPr>
        </p:nvSpPr>
        <p:spPr/>
        <p:txBody>
          <a:bodyPr/>
          <a:lstStyle/>
          <a:p>
            <a:fld id="{E6DE373A-5961-4627-87B7-73C92248ED9C}" type="slidenum">
              <a:rPr lang="en-US" smtClean="0"/>
              <a:t>22</a:t>
            </a:fld>
            <a:endParaRPr lang="en-US"/>
          </a:p>
        </p:txBody>
      </p:sp>
    </p:spTree>
    <p:extLst>
      <p:ext uri="{BB962C8B-B14F-4D97-AF65-F5344CB8AC3E}">
        <p14:creationId xmlns:p14="http://schemas.microsoft.com/office/powerpoint/2010/main" val="15970020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2085473"/>
          </a:xfrm>
        </p:spPr>
        <p:txBody>
          <a:bodyPr>
            <a:normAutofit fontScale="90000"/>
          </a:bodyPr>
          <a:lstStyle/>
          <a:p>
            <a:pPr algn="ctr"/>
            <a:br>
              <a:rPr lang="fr-FR" dirty="0"/>
            </a:br>
            <a:br>
              <a:rPr lang="fr-FR" dirty="0"/>
            </a:br>
            <a:r>
              <a:rPr lang="fr-FR" sz="3600" dirty="0"/>
              <a:t>Pour comprendre comment PreparedStatement empêche l'injection SQL, nous devons comprendre les phases d'exécution de la requête SQL</a:t>
            </a:r>
            <a:br>
              <a:rPr lang="fr-FR" dirty="0"/>
            </a:b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57725" y="2414517"/>
            <a:ext cx="5855370" cy="4106415"/>
          </a:xfrm>
        </p:spPr>
      </p:pic>
      <p:sp>
        <p:nvSpPr>
          <p:cNvPr id="5" name="Content Placeholder 5">
            <a:extLst>
              <a:ext uri="{FF2B5EF4-FFF2-40B4-BE49-F238E27FC236}">
                <a16:creationId xmlns:a16="http://schemas.microsoft.com/office/drawing/2014/main" id="{7AD94685-998A-447C-A38D-93E880173F46}"/>
              </a:ext>
            </a:extLst>
          </p:cNvPr>
          <p:cNvSpPr txBox="1">
            <a:spLocks/>
          </p:cNvSpPr>
          <p:nvPr/>
        </p:nvSpPr>
        <p:spPr>
          <a:xfrm>
            <a:off x="6705600" y="2603499"/>
            <a:ext cx="5005137" cy="4106415"/>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fr-FR" b="1" dirty="0"/>
              <a:t>Phase d'analyse et de normalisation:</a:t>
            </a:r>
            <a:r>
              <a:rPr lang="fr-FR" dirty="0"/>
              <a:t> dans cette phase, la syntaxe et la sémantique de la requête sont vérifiées. Il vérifie si la table de références et les colonnes utilisées dans la requête existent ou non. </a:t>
            </a:r>
          </a:p>
          <a:p>
            <a:r>
              <a:rPr lang="fr-FR" b="1" dirty="0"/>
              <a:t>Phase de compilation:</a:t>
            </a:r>
            <a:r>
              <a:rPr lang="fr-FR" dirty="0"/>
              <a:t> Dans cette phase, les mots-clés utilisés dans la requête tels que select, </a:t>
            </a:r>
            <a:r>
              <a:rPr lang="fr-FR" dirty="0" err="1"/>
              <a:t>from</a:t>
            </a:r>
            <a:r>
              <a:rPr lang="fr-FR" dirty="0"/>
              <a:t>, </a:t>
            </a:r>
            <a:r>
              <a:rPr lang="fr-FR" dirty="0" err="1"/>
              <a:t>where</a:t>
            </a:r>
            <a:r>
              <a:rPr lang="fr-FR" dirty="0"/>
              <a:t>, etc. sont convertis en un format compréhensible par la machine. C'est la phase où la requête est interprétée et l'action correspondante à entreprendre est décidée</a:t>
            </a:r>
          </a:p>
          <a:p>
            <a:r>
              <a:rPr lang="fr-FR" b="1" dirty="0"/>
              <a:t>Plan d'optimisation des requêtes:</a:t>
            </a:r>
            <a:r>
              <a:rPr lang="fr-FR" dirty="0"/>
              <a:t> dans cette phase, l'arbre de décision est créé pour trouver les moyens d'exécuter la requête. Il détecte le nombre de façons dont la requête peut être exécutée et le coût associé à chaque manière d'exécuter la requête. Il choisit le meilleur plan pour exécuter une requête.</a:t>
            </a:r>
          </a:p>
          <a:p>
            <a:endParaRPr lang="en-US" dirty="0"/>
          </a:p>
          <a:p>
            <a:endParaRPr lang="fr-FR" dirty="0"/>
          </a:p>
        </p:txBody>
      </p:sp>
      <p:sp>
        <p:nvSpPr>
          <p:cNvPr id="6" name="Slide Number Placeholder 5">
            <a:extLst>
              <a:ext uri="{FF2B5EF4-FFF2-40B4-BE49-F238E27FC236}">
                <a16:creationId xmlns:a16="http://schemas.microsoft.com/office/drawing/2014/main" id="{8A2BCCC6-D744-4A75-9D63-F2D631E4DBC9}"/>
              </a:ext>
            </a:extLst>
          </p:cNvPr>
          <p:cNvSpPr>
            <a:spLocks noGrp="1"/>
          </p:cNvSpPr>
          <p:nvPr>
            <p:ph type="sldNum" sz="quarter" idx="12"/>
          </p:nvPr>
        </p:nvSpPr>
        <p:spPr/>
        <p:txBody>
          <a:bodyPr/>
          <a:lstStyle/>
          <a:p>
            <a:fld id="{E6DE373A-5961-4627-87B7-73C92248ED9C}" type="slidenum">
              <a:rPr lang="en-US" smtClean="0"/>
              <a:t>23</a:t>
            </a:fld>
            <a:endParaRPr lang="en-US"/>
          </a:p>
        </p:txBody>
      </p:sp>
    </p:spTree>
    <p:extLst>
      <p:ext uri="{BB962C8B-B14F-4D97-AF65-F5344CB8AC3E}">
        <p14:creationId xmlns:p14="http://schemas.microsoft.com/office/powerpoint/2010/main" val="40144989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FC39E-F5A2-4579-B950-D41CDE433EC7}"/>
              </a:ext>
            </a:extLst>
          </p:cNvPr>
          <p:cNvSpPr>
            <a:spLocks noGrp="1"/>
          </p:cNvSpPr>
          <p:nvPr>
            <p:ph type="title"/>
          </p:nvPr>
        </p:nvSpPr>
        <p:spPr/>
        <p:txBody>
          <a:bodyPr/>
          <a:lstStyle/>
          <a:p>
            <a:r>
              <a:rPr lang="fr-FR" dirty="0"/>
              <a:t>Explication</a:t>
            </a:r>
          </a:p>
        </p:txBody>
      </p:sp>
      <p:sp>
        <p:nvSpPr>
          <p:cNvPr id="6" name="Content Placeholder 5">
            <a:extLst>
              <a:ext uri="{FF2B5EF4-FFF2-40B4-BE49-F238E27FC236}">
                <a16:creationId xmlns:a16="http://schemas.microsoft.com/office/drawing/2014/main" id="{C83B535B-F411-4531-99B2-D86864312C87}"/>
              </a:ext>
            </a:extLst>
          </p:cNvPr>
          <p:cNvSpPr>
            <a:spLocks noGrp="1"/>
          </p:cNvSpPr>
          <p:nvPr>
            <p:ph idx="1"/>
          </p:nvPr>
        </p:nvSpPr>
        <p:spPr>
          <a:xfrm>
            <a:off x="6705600" y="2603499"/>
            <a:ext cx="4379495" cy="3588753"/>
          </a:xfrm>
        </p:spPr>
        <p:txBody>
          <a:bodyPr>
            <a:normAutofit fontScale="92500" lnSpcReduction="20000"/>
          </a:bodyPr>
          <a:lstStyle/>
          <a:p>
            <a:r>
              <a:rPr lang="fr-FR" sz="1800" b="1" dirty="0"/>
              <a:t>Cache: le</a:t>
            </a:r>
            <a:r>
              <a:rPr lang="fr-FR" sz="1800" dirty="0"/>
              <a:t> meilleur plan sélectionné dans le plan d'optimisation des requêtes est stocké dans le cache, de sorte qu'à chaque fois que la même requête arrive, elle n'a pas à passer à nouveau par la phase 1, la phase 2 et la phase 3. Lors de la prochaine requête, elle sera vérifiée directement dans le cache et récupérée à partir de là pour être exécutée</a:t>
            </a:r>
          </a:p>
          <a:p>
            <a:r>
              <a:rPr lang="fr-FR" sz="1800" b="1" dirty="0"/>
              <a:t>Phase d'exécution:</a:t>
            </a:r>
            <a:r>
              <a:rPr lang="fr-FR" sz="1800" dirty="0"/>
              <a:t> dans cette phase, la requête fournie est exécutée et les données sont renvoyées à l'utilisateur en tant </a:t>
            </a:r>
            <a:r>
              <a:rPr lang="fr-FR" sz="1800" dirty="0" err="1"/>
              <a:t>ResultSet</a:t>
            </a:r>
            <a:r>
              <a:rPr lang="fr-FR" sz="1800" dirty="0"/>
              <a:t> qu'objet</a:t>
            </a:r>
          </a:p>
          <a:p>
            <a:endParaRPr lang="fr-FR" sz="1800" dirty="0"/>
          </a:p>
          <a:p>
            <a:endParaRPr lang="en-US" sz="1800" dirty="0"/>
          </a:p>
          <a:p>
            <a:endParaRPr lang="fr-FR" dirty="0"/>
          </a:p>
        </p:txBody>
      </p:sp>
      <p:pic>
        <p:nvPicPr>
          <p:cNvPr id="7" name="Content Placeholder 3">
            <a:extLst>
              <a:ext uri="{FF2B5EF4-FFF2-40B4-BE49-F238E27FC236}">
                <a16:creationId xmlns:a16="http://schemas.microsoft.com/office/drawing/2014/main" id="{17014BDD-6FE7-42BA-88D4-3B5C3797D2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725" y="2414517"/>
            <a:ext cx="5855370" cy="4106415"/>
          </a:xfrm>
          <a:prstGeom prst="rect">
            <a:avLst/>
          </a:prstGeom>
        </p:spPr>
      </p:pic>
      <p:sp>
        <p:nvSpPr>
          <p:cNvPr id="4" name="Slide Number Placeholder 3">
            <a:extLst>
              <a:ext uri="{FF2B5EF4-FFF2-40B4-BE49-F238E27FC236}">
                <a16:creationId xmlns:a16="http://schemas.microsoft.com/office/drawing/2014/main" id="{D11780B8-77B4-402D-809E-2920FA2D38AE}"/>
              </a:ext>
            </a:extLst>
          </p:cNvPr>
          <p:cNvSpPr>
            <a:spLocks noGrp="1"/>
          </p:cNvSpPr>
          <p:nvPr>
            <p:ph type="sldNum" sz="quarter" idx="12"/>
          </p:nvPr>
        </p:nvSpPr>
        <p:spPr/>
        <p:txBody>
          <a:bodyPr/>
          <a:lstStyle/>
          <a:p>
            <a:fld id="{E6DE373A-5961-4627-87B7-73C92248ED9C}" type="slidenum">
              <a:rPr lang="en-US" smtClean="0"/>
              <a:t>24</a:t>
            </a:fld>
            <a:endParaRPr lang="en-US"/>
          </a:p>
        </p:txBody>
      </p:sp>
    </p:spTree>
    <p:extLst>
      <p:ext uri="{BB962C8B-B14F-4D97-AF65-F5344CB8AC3E}">
        <p14:creationId xmlns:p14="http://schemas.microsoft.com/office/powerpoint/2010/main" val="1441502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1154954" y="2603500"/>
            <a:ext cx="7219025" cy="3416300"/>
          </a:xfrm>
        </p:spPr>
        <p:txBody>
          <a:bodyPr>
            <a:normAutofit/>
          </a:bodyPr>
          <a:lstStyle/>
          <a:p>
            <a:r>
              <a:rPr lang="fr-FR" b="1" dirty="0"/>
              <a:t>une fois les espaces réservés remplacés par les données utilisateur, la requête finale n'est pas compilée / interprétée à nouveau et le moteur SQL traite les données utilisateur comme des données pures et non comme un SQL qui doit être analysé ou compilé à nouveau</a:t>
            </a:r>
            <a:br>
              <a:rPr lang="fr-FR" b="1" dirty="0"/>
            </a:br>
            <a:r>
              <a:rPr lang="fr-FR" b="1" dirty="0"/>
              <a:t>C'est la phase de compilation après la phase d'analyse, qui comprend / interprète la structure de la requête et lui donne un comportement significatif.</a:t>
            </a:r>
            <a:br>
              <a:rPr lang="fr-FR" b="1" dirty="0"/>
            </a:br>
            <a:r>
              <a:rPr lang="fr-FR" b="1" dirty="0"/>
              <a:t> Dans le cas de </a:t>
            </a:r>
            <a:r>
              <a:rPr lang="fr-FR" b="1" dirty="0" err="1"/>
              <a:t>PreparedStatement</a:t>
            </a:r>
            <a:r>
              <a:rPr lang="fr-FR" b="1" dirty="0"/>
              <a:t>, la requête n'est compilée qu'une seule fois et la requête compilée mise en cache est récupérée en permanence pour remplacer les données utilisateur et s'exécute</a:t>
            </a:r>
            <a:endParaRPr lang="en-US" dirty="0"/>
          </a:p>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7230" y="932904"/>
            <a:ext cx="8697539" cy="1666920"/>
          </a:xfrm>
        </p:spPr>
      </p:pic>
      <p:sp>
        <p:nvSpPr>
          <p:cNvPr id="6" name="Slide Number Placeholder 5">
            <a:extLst>
              <a:ext uri="{FF2B5EF4-FFF2-40B4-BE49-F238E27FC236}">
                <a16:creationId xmlns:a16="http://schemas.microsoft.com/office/drawing/2014/main" id="{8E5D09A3-92C7-4FB8-844F-B0DB308F4CB4}"/>
              </a:ext>
            </a:extLst>
          </p:cNvPr>
          <p:cNvSpPr>
            <a:spLocks noGrp="1"/>
          </p:cNvSpPr>
          <p:nvPr>
            <p:ph type="sldNum" sz="quarter" idx="12"/>
          </p:nvPr>
        </p:nvSpPr>
        <p:spPr/>
        <p:txBody>
          <a:bodyPr/>
          <a:lstStyle/>
          <a:p>
            <a:fld id="{E6DE373A-5961-4627-87B7-73C92248ED9C}" type="slidenum">
              <a:rPr lang="en-US" smtClean="0"/>
              <a:t>25</a:t>
            </a:fld>
            <a:endParaRPr lang="en-US"/>
          </a:p>
        </p:txBody>
      </p:sp>
    </p:spTree>
    <p:extLst>
      <p:ext uri="{BB962C8B-B14F-4D97-AF65-F5344CB8AC3E}">
        <p14:creationId xmlns:p14="http://schemas.microsoft.com/office/powerpoint/2010/main" val="36556557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Validation des entrees</a:t>
            </a:r>
          </a:p>
        </p:txBody>
      </p:sp>
      <p:sp>
        <p:nvSpPr>
          <p:cNvPr id="3" name="Content Placeholder 2"/>
          <p:cNvSpPr>
            <a:spLocks noGrp="1"/>
          </p:cNvSpPr>
          <p:nvPr>
            <p:ph idx="1"/>
          </p:nvPr>
        </p:nvSpPr>
        <p:spPr/>
        <p:txBody>
          <a:bodyPr>
            <a:normAutofit fontScale="92500" lnSpcReduction="10000"/>
          </a:bodyPr>
          <a:lstStyle/>
          <a:p>
            <a:r>
              <a:rPr lang="fr-FR" dirty="0"/>
              <a:t>En général, chaque champ d 'entrée correspond à une colonne d ans une table de la </a:t>
            </a:r>
            <a:br>
              <a:rPr lang="fr-FR" dirty="0"/>
            </a:br>
            <a:r>
              <a:rPr lang="fr-FR" dirty="0"/>
              <a:t>b ase de données . Avant de construire des requêtes SQL dynamiques, une bonne </a:t>
            </a:r>
            <a:br>
              <a:rPr lang="fr-FR" dirty="0"/>
            </a:br>
            <a:r>
              <a:rPr lang="fr-FR" dirty="0"/>
              <a:t>pratique de codage consiste à valider les données de chacun des champs d 'entrée </a:t>
            </a:r>
            <a:br>
              <a:rPr lang="fr-FR" dirty="0"/>
            </a:br>
            <a:r>
              <a:rPr lang="fr-FR" dirty="0"/>
              <a:t>en les comparant avec le type de la colonne correspondante. </a:t>
            </a:r>
            <a:br>
              <a:rPr lang="fr-FR" dirty="0"/>
            </a:br>
            <a:r>
              <a:rPr lang="fr-FR" dirty="0"/>
              <a:t>Cependant, cette validation est valable pour les données numériques où le </a:t>
            </a:r>
            <a:br>
              <a:rPr lang="fr-FR" dirty="0"/>
            </a:br>
            <a:r>
              <a:rPr lang="fr-FR" dirty="0"/>
              <a:t>programmeur rejette les caractères non numériques . En revanche, il ne peut </a:t>
            </a:r>
            <a:br>
              <a:rPr lang="fr-FR" dirty="0"/>
            </a:br>
            <a:r>
              <a:rPr lang="fr-FR" dirty="0"/>
              <a:t>valider les entrées de type chaîne de caractères d 'où proviennent la plupart des injections SQL</a:t>
            </a:r>
          </a:p>
          <a:p>
            <a:r>
              <a:rPr lang="fr-FR" dirty="0"/>
              <a:t>Chiffrer les données sensibles de votre base. Par exemple pour les mots de </a:t>
            </a:r>
            <a:br>
              <a:rPr lang="fr-FR" dirty="0"/>
            </a:br>
            <a:r>
              <a:rPr lang="fr-FR" dirty="0"/>
              <a:t>passe utiliser une fonction de hachage (</a:t>
            </a:r>
            <a:r>
              <a:rPr lang="fr-FR" dirty="0" err="1"/>
              <a:t>sha</a:t>
            </a:r>
            <a:r>
              <a:rPr lang="fr-FR" dirty="0"/>
              <a:t> par exemple). </a:t>
            </a:r>
            <a:endParaRPr lang="en-US" dirty="0"/>
          </a:p>
        </p:txBody>
      </p:sp>
      <p:sp>
        <p:nvSpPr>
          <p:cNvPr id="5" name="Slide Number Placeholder 4">
            <a:extLst>
              <a:ext uri="{FF2B5EF4-FFF2-40B4-BE49-F238E27FC236}">
                <a16:creationId xmlns:a16="http://schemas.microsoft.com/office/drawing/2014/main" id="{2E248B5F-A1AC-4286-B74F-24A19B9EDC4D}"/>
              </a:ext>
            </a:extLst>
          </p:cNvPr>
          <p:cNvSpPr>
            <a:spLocks noGrp="1"/>
          </p:cNvSpPr>
          <p:nvPr>
            <p:ph type="sldNum" sz="quarter" idx="12"/>
          </p:nvPr>
        </p:nvSpPr>
        <p:spPr/>
        <p:txBody>
          <a:bodyPr/>
          <a:lstStyle/>
          <a:p>
            <a:fld id="{E6DE373A-5961-4627-87B7-73C92248ED9C}" type="slidenum">
              <a:rPr lang="en-US" smtClean="0"/>
              <a:t>26</a:t>
            </a:fld>
            <a:endParaRPr lang="en-US"/>
          </a:p>
        </p:txBody>
      </p:sp>
    </p:spTree>
    <p:extLst>
      <p:ext uri="{BB962C8B-B14F-4D97-AF65-F5344CB8AC3E}">
        <p14:creationId xmlns:p14="http://schemas.microsoft.com/office/powerpoint/2010/main" val="10012271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TYPES XSS</a:t>
            </a:r>
          </a:p>
        </p:txBody>
      </p:sp>
      <p:sp>
        <p:nvSpPr>
          <p:cNvPr id="3" name="Content Placeholder 2"/>
          <p:cNvSpPr>
            <a:spLocks noGrp="1"/>
          </p:cNvSpPr>
          <p:nvPr>
            <p:ph idx="1"/>
          </p:nvPr>
        </p:nvSpPr>
        <p:spPr/>
        <p:txBody>
          <a:bodyPr>
            <a:normAutofit/>
          </a:bodyPr>
          <a:lstStyle/>
          <a:p>
            <a:r>
              <a:rPr lang="fr-FR" dirty="0"/>
              <a:t>Le </a:t>
            </a:r>
            <a:r>
              <a:rPr lang="fr-FR" dirty="0" err="1"/>
              <a:t>reflected</a:t>
            </a:r>
            <a:r>
              <a:rPr lang="fr-FR" dirty="0"/>
              <a:t> XSS (XSS </a:t>
            </a:r>
            <a:r>
              <a:rPr lang="fr-FR" dirty="0" err="1"/>
              <a:t>refléchi</a:t>
            </a:r>
            <a:r>
              <a:rPr lang="fr-FR" dirty="0"/>
              <a:t>) : C’est la vulnérabilité la plus connue. Pour faire simple, en suivant une url piégée l'utilisateur arrivera sur une page dont le hacker contrôle le contenu. Si celui-ci a modifié des fonctionnalités de la page il pourra alors récupérer les données partagées par le visiteur (identifiant de connexion et mot de passe par exemple).  </a:t>
            </a:r>
          </a:p>
          <a:p>
            <a:r>
              <a:rPr lang="fr-FR" dirty="0"/>
              <a:t>Le DOM XSS : C'est la modification du DOM ("Document Object Model", la représentation d'une site web dans un navigateur) qui permet aux hackers de récupérer les données des utilisateurs. De plus, les attaques DOM n’ayant pas besoin de passer par le serveur web, elles rendent les moyens de défense traditionnels, comme les </a:t>
            </a:r>
            <a:r>
              <a:rPr lang="fr-FR" dirty="0" err="1"/>
              <a:t>pare-feux</a:t>
            </a:r>
            <a:r>
              <a:rPr lang="fr-FR" dirty="0"/>
              <a:t>, inutiles</a:t>
            </a:r>
            <a:endParaRPr lang="en-US" dirty="0"/>
          </a:p>
        </p:txBody>
      </p:sp>
      <p:sp>
        <p:nvSpPr>
          <p:cNvPr id="5" name="Slide Number Placeholder 4">
            <a:extLst>
              <a:ext uri="{FF2B5EF4-FFF2-40B4-BE49-F238E27FC236}">
                <a16:creationId xmlns:a16="http://schemas.microsoft.com/office/drawing/2014/main" id="{FB089A69-8E24-41B9-921C-D60883AED0E4}"/>
              </a:ext>
            </a:extLst>
          </p:cNvPr>
          <p:cNvSpPr>
            <a:spLocks noGrp="1"/>
          </p:cNvSpPr>
          <p:nvPr>
            <p:ph type="sldNum" sz="quarter" idx="12"/>
          </p:nvPr>
        </p:nvSpPr>
        <p:spPr/>
        <p:txBody>
          <a:bodyPr/>
          <a:lstStyle/>
          <a:p>
            <a:fld id="{E6DE373A-5961-4627-87B7-73C92248ED9C}" type="slidenum">
              <a:rPr lang="en-US" smtClean="0"/>
              <a:t>27</a:t>
            </a:fld>
            <a:endParaRPr lang="en-US"/>
          </a:p>
        </p:txBody>
      </p:sp>
    </p:spTree>
    <p:extLst>
      <p:ext uri="{BB962C8B-B14F-4D97-AF65-F5344CB8AC3E}">
        <p14:creationId xmlns:p14="http://schemas.microsoft.com/office/powerpoint/2010/main" val="16216467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XSS(</a:t>
            </a:r>
            <a:r>
              <a:rPr lang="en-US" dirty="0" err="1"/>
              <a:t>failles</a:t>
            </a:r>
            <a:r>
              <a:rPr lang="en-US" dirty="0"/>
              <a:t> Cross-Site Scripting)</a:t>
            </a:r>
          </a:p>
        </p:txBody>
      </p:sp>
      <p:sp>
        <p:nvSpPr>
          <p:cNvPr id="3" name="Content Placeholder 2"/>
          <p:cNvSpPr>
            <a:spLocks noGrp="1"/>
          </p:cNvSpPr>
          <p:nvPr>
            <p:ph idx="1"/>
          </p:nvPr>
        </p:nvSpPr>
        <p:spPr/>
        <p:txBody>
          <a:bodyPr>
            <a:normAutofit/>
          </a:bodyPr>
          <a:lstStyle/>
          <a:p>
            <a:r>
              <a:rPr lang="fr-FR" dirty="0"/>
              <a:t>Les failles Cross-Site Scripting ou XSS, sont une des vulnérabilités concernant les applications web les plus connues et les plus utilisées comme vecteurs d'attaques.</a:t>
            </a:r>
          </a:p>
          <a:p>
            <a:r>
              <a:rPr lang="fr-FR" dirty="0"/>
              <a:t>L'objectif des attaques par XSS est d’introduire du contenu ou des fonctionnalités dans un site internet afin de récupérer des données utilisateurs</a:t>
            </a:r>
          </a:p>
          <a:p>
            <a:r>
              <a:rPr lang="fr-FR" dirty="0"/>
              <a:t>La vulnérabilité XSS est très répandue dans les systèmes d'information des entreprises. Sournoise, elle peut utilisée de multiples façons : grâce à elle, il est possible d’agir au nom des utilisateurs de l’application, de voler des identités, de rediriger le trafic ou encore d’injecter du faux contenu dans un site internet. </a:t>
            </a:r>
          </a:p>
          <a:p>
            <a:endParaRPr lang="en-US" dirty="0"/>
          </a:p>
        </p:txBody>
      </p:sp>
      <p:sp>
        <p:nvSpPr>
          <p:cNvPr id="5" name="Slide Number Placeholder 4">
            <a:extLst>
              <a:ext uri="{FF2B5EF4-FFF2-40B4-BE49-F238E27FC236}">
                <a16:creationId xmlns:a16="http://schemas.microsoft.com/office/drawing/2014/main" id="{F36A4C00-A868-4B85-B1EC-21D2B522D1AC}"/>
              </a:ext>
            </a:extLst>
          </p:cNvPr>
          <p:cNvSpPr>
            <a:spLocks noGrp="1"/>
          </p:cNvSpPr>
          <p:nvPr>
            <p:ph type="sldNum" sz="quarter" idx="12"/>
          </p:nvPr>
        </p:nvSpPr>
        <p:spPr/>
        <p:txBody>
          <a:bodyPr/>
          <a:lstStyle/>
          <a:p>
            <a:fld id="{E6DE373A-5961-4627-87B7-73C92248ED9C}" type="slidenum">
              <a:rPr lang="en-US" smtClean="0"/>
              <a:t>28</a:t>
            </a:fld>
            <a:endParaRPr lang="en-US"/>
          </a:p>
        </p:txBody>
      </p:sp>
    </p:spTree>
    <p:extLst>
      <p:ext uri="{BB962C8B-B14F-4D97-AF65-F5344CB8AC3E}">
        <p14:creationId xmlns:p14="http://schemas.microsoft.com/office/powerpoint/2010/main" val="4086985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PROTECTION CONTRE ATTAQUE XSS	</a:t>
            </a:r>
          </a:p>
        </p:txBody>
      </p:sp>
      <p:sp>
        <p:nvSpPr>
          <p:cNvPr id="3" name="Content Placeholder 2"/>
          <p:cNvSpPr>
            <a:spLocks noGrp="1"/>
          </p:cNvSpPr>
          <p:nvPr>
            <p:ph idx="1"/>
          </p:nvPr>
        </p:nvSpPr>
        <p:spPr/>
        <p:txBody>
          <a:bodyPr/>
          <a:lstStyle/>
          <a:p>
            <a:r>
              <a:rPr lang="fr-FR" dirty="0"/>
              <a:t>Valider tous les champs en entrées, et contrôler qu’ils ne contiennent pas de code </a:t>
            </a:r>
            <a:br>
              <a:rPr lang="fr-FR" dirty="0"/>
            </a:br>
            <a:r>
              <a:rPr lang="fr-FR" dirty="0"/>
              <a:t>JavaScript lors de leur utilisation dans un affichage sur une page web </a:t>
            </a:r>
            <a:endParaRPr lang="en-US" dirty="0"/>
          </a:p>
        </p:txBody>
      </p:sp>
      <p:sp>
        <p:nvSpPr>
          <p:cNvPr id="5" name="Slide Number Placeholder 4">
            <a:extLst>
              <a:ext uri="{FF2B5EF4-FFF2-40B4-BE49-F238E27FC236}">
                <a16:creationId xmlns:a16="http://schemas.microsoft.com/office/drawing/2014/main" id="{0B47D472-5916-420E-AD89-7A68C6B208DF}"/>
              </a:ext>
            </a:extLst>
          </p:cNvPr>
          <p:cNvSpPr>
            <a:spLocks noGrp="1"/>
          </p:cNvSpPr>
          <p:nvPr>
            <p:ph type="sldNum" sz="quarter" idx="12"/>
          </p:nvPr>
        </p:nvSpPr>
        <p:spPr/>
        <p:txBody>
          <a:bodyPr/>
          <a:lstStyle/>
          <a:p>
            <a:fld id="{E6DE373A-5961-4627-87B7-73C92248ED9C}" type="slidenum">
              <a:rPr lang="en-US" smtClean="0"/>
              <a:t>29</a:t>
            </a:fld>
            <a:endParaRPr lang="en-US"/>
          </a:p>
        </p:txBody>
      </p:sp>
    </p:spTree>
    <p:extLst>
      <p:ext uri="{BB962C8B-B14F-4D97-AF65-F5344CB8AC3E}">
        <p14:creationId xmlns:p14="http://schemas.microsoft.com/office/powerpoint/2010/main" val="3583010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fr-FR" dirty="0"/>
              <a:t>Quelques</a:t>
            </a:r>
            <a:r>
              <a:rPr lang="en-US" dirty="0"/>
              <a:t> questions </a:t>
            </a:r>
          </a:p>
        </p:txBody>
      </p:sp>
      <p:sp>
        <p:nvSpPr>
          <p:cNvPr id="3" name="Content Placeholder 2"/>
          <p:cNvSpPr>
            <a:spLocks noGrp="1"/>
          </p:cNvSpPr>
          <p:nvPr>
            <p:ph idx="1"/>
          </p:nvPr>
        </p:nvSpPr>
        <p:spPr>
          <a:xfrm>
            <a:off x="912499" y="2714337"/>
            <a:ext cx="9322546" cy="3644899"/>
          </a:xfrm>
        </p:spPr>
        <p:txBody>
          <a:bodyPr>
            <a:normAutofit/>
          </a:bodyPr>
          <a:lstStyle/>
          <a:p>
            <a:pPr marL="0" indent="0">
              <a:buNone/>
            </a:pPr>
            <a:r>
              <a:rPr lang="fr-FR" sz="3200" dirty="0"/>
              <a:t>- Pourquoi la sécurité ? </a:t>
            </a:r>
          </a:p>
          <a:p>
            <a:pPr>
              <a:buFontTx/>
              <a:buChar char="-"/>
            </a:pPr>
            <a:r>
              <a:rPr lang="fr-FR" sz="3200" dirty="0"/>
              <a:t>Pourquoi le piratage ?</a:t>
            </a:r>
          </a:p>
          <a:p>
            <a:pPr>
              <a:buFontTx/>
              <a:buChar char="-"/>
            </a:pPr>
            <a:endParaRPr lang="fr-FR" sz="3200" dirty="0"/>
          </a:p>
          <a:p>
            <a:pPr marL="0" indent="0">
              <a:buNone/>
            </a:pPr>
            <a:endParaRPr lang="fr-FR" dirty="0"/>
          </a:p>
          <a:p>
            <a:pPr marL="0" indent="0">
              <a:buNone/>
            </a:pPr>
            <a:endParaRPr lang="fr-FR" dirty="0"/>
          </a:p>
          <a:p>
            <a:pPr marL="0" indent="0">
              <a:buNone/>
            </a:pPr>
            <a:endParaRPr lang="fr-FR" dirty="0"/>
          </a:p>
          <a:p>
            <a:pPr marL="0" indent="0">
              <a:buNone/>
            </a:pPr>
            <a:r>
              <a:rPr lang="fr-FR" dirty="0"/>
              <a:t>																	</a:t>
            </a:r>
          </a:p>
        </p:txBody>
      </p:sp>
      <p:sp>
        <p:nvSpPr>
          <p:cNvPr id="5" name="Slide Number Placeholder 4">
            <a:extLst>
              <a:ext uri="{FF2B5EF4-FFF2-40B4-BE49-F238E27FC236}">
                <a16:creationId xmlns:a16="http://schemas.microsoft.com/office/drawing/2014/main" id="{5FAA1074-5AC4-42EA-BC52-56062BB4DBA5}"/>
              </a:ext>
            </a:extLst>
          </p:cNvPr>
          <p:cNvSpPr>
            <a:spLocks noGrp="1"/>
          </p:cNvSpPr>
          <p:nvPr>
            <p:ph type="sldNum" sz="quarter" idx="12"/>
          </p:nvPr>
        </p:nvSpPr>
        <p:spPr/>
        <p:txBody>
          <a:bodyPr/>
          <a:lstStyle/>
          <a:p>
            <a:fld id="{E6DE373A-5961-4627-87B7-73C92248ED9C}" type="slidenum">
              <a:rPr lang="en-US" smtClean="0"/>
              <a:t>3</a:t>
            </a:fld>
            <a:endParaRPr lang="en-US"/>
          </a:p>
        </p:txBody>
      </p:sp>
    </p:spTree>
    <p:extLst>
      <p:ext uri="{BB962C8B-B14F-4D97-AF65-F5344CB8AC3E}">
        <p14:creationId xmlns:p14="http://schemas.microsoft.com/office/powerpoint/2010/main" val="31315870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82220"/>
            <a:ext cx="10515600" cy="789907"/>
          </a:xfrm>
        </p:spPr>
        <p:txBody>
          <a:bodyPr/>
          <a:lstStyle/>
          <a:p>
            <a:r>
              <a:rPr lang="en-US" dirty="0" err="1"/>
              <a:t>Utilisation</a:t>
            </a:r>
            <a:r>
              <a:rPr lang="en-US" dirty="0"/>
              <a:t> de la </a:t>
            </a:r>
            <a:r>
              <a:rPr lang="en-US" dirty="0" err="1"/>
              <a:t>bibliotheque</a:t>
            </a:r>
            <a:r>
              <a:rPr lang="en-US" dirty="0"/>
              <a:t> CORE</a:t>
            </a:r>
          </a:p>
        </p:txBody>
      </p:sp>
      <p:sp>
        <p:nvSpPr>
          <p:cNvPr id="4" name="Rectangle 1"/>
          <p:cNvSpPr>
            <a:spLocks noGrp="1" noChangeArrowheads="1"/>
          </p:cNvSpPr>
          <p:nvPr>
            <p:ph idx="1"/>
          </p:nvPr>
        </p:nvSpPr>
        <p:spPr bwMode="auto">
          <a:xfrm>
            <a:off x="662832" y="2333685"/>
            <a:ext cx="5866306"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La </a:t>
            </a:r>
            <a:r>
              <a:rPr kumimoji="0" lang="en-US" altLang="en-US" sz="2400" b="0" i="0" u="none" strike="noStrike" cap="none" normalizeH="0" baseline="0" dirty="0" err="1">
                <a:ln>
                  <a:noFill/>
                </a:ln>
                <a:solidFill>
                  <a:schemeClr val="tx1"/>
                </a:solidFill>
                <a:effectLst/>
                <a:latin typeface="Arial" panose="020B0604020202020204" pitchFamily="34" charset="0"/>
              </a:rPr>
              <a:t>balise</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err="1">
                <a:ln>
                  <a:noFill/>
                </a:ln>
                <a:solidFill>
                  <a:schemeClr val="tx1"/>
                </a:solidFill>
                <a:effectLst/>
                <a:latin typeface="Arial" panose="020B0604020202020204" pitchFamily="34" charset="0"/>
              </a:rPr>
              <a:t>utilisee</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err="1">
                <a:ln>
                  <a:noFill/>
                </a:ln>
                <a:solidFill>
                  <a:schemeClr val="tx1"/>
                </a:solidFill>
                <a:effectLst/>
                <a:latin typeface="Arial" panose="020B0604020202020204" pitchFamily="34" charset="0"/>
              </a:rPr>
              <a:t>pr</a:t>
            </a:r>
            <a:r>
              <a:rPr kumimoji="0" lang="en-US" altLang="en-US" sz="2400" b="0" i="0" u="none" strike="noStrike" cap="none" normalizeH="0" dirty="0">
                <a:ln>
                  <a:noFill/>
                </a:ln>
                <a:solidFill>
                  <a:schemeClr val="tx1"/>
                </a:solidFill>
                <a:effectLst/>
                <a:latin typeface="Arial" panose="020B0604020202020204" pitchFamily="34" charset="0"/>
              </a:rPr>
              <a:t> </a:t>
            </a:r>
            <a:r>
              <a:rPr kumimoji="0" lang="en-US" altLang="en-US" sz="2400" b="0" i="0" u="none" strike="noStrike" cap="none" normalizeH="0" dirty="0" err="1">
                <a:ln>
                  <a:noFill/>
                </a:ln>
                <a:solidFill>
                  <a:schemeClr val="tx1"/>
                </a:solidFill>
                <a:effectLst/>
                <a:latin typeface="Arial" panose="020B0604020202020204" pitchFamily="34" charset="0"/>
              </a:rPr>
              <a:t>affichage</a:t>
            </a:r>
            <a:r>
              <a:rPr kumimoji="0" lang="en-US" altLang="en-US" sz="2400" b="0" i="0" u="none" strike="noStrike" cap="none" normalizeH="0" dirty="0">
                <a:ln>
                  <a:noFill/>
                </a:ln>
                <a:solidFill>
                  <a:schemeClr val="tx1"/>
                </a:solidFill>
                <a:effectLst/>
                <a:latin typeface="Arial" panose="020B0604020202020204" pitchFamily="34" charset="0"/>
              </a:rPr>
              <a:t> </a:t>
            </a:r>
            <a:r>
              <a:rPr kumimoji="0" lang="en-US" altLang="en-US" sz="2400" b="0" i="0" u="none" strike="noStrike" cap="none" normalizeH="0" dirty="0" err="1">
                <a:ln>
                  <a:noFill/>
                </a:ln>
                <a:solidFill>
                  <a:schemeClr val="tx1"/>
                </a:solidFill>
                <a:effectLst/>
                <a:latin typeface="Arial" panose="020B0604020202020204" pitchFamily="34" charset="0"/>
              </a:rPr>
              <a:t>est</a:t>
            </a:r>
            <a:r>
              <a:rPr kumimoji="0" lang="en-US" altLang="en-US" sz="2400" b="0" i="0" u="none" strike="noStrike" cap="none" normalizeH="0" dirty="0">
                <a:ln>
                  <a:noFill/>
                </a:ln>
                <a:solidFill>
                  <a:schemeClr val="tx1"/>
                </a:solidFill>
                <a:effectLst/>
                <a:latin typeface="Arial" panose="020B0604020202020204" pitchFamily="34" charset="0"/>
              </a:rPr>
              <a:t> &lt;</a:t>
            </a:r>
            <a:r>
              <a:rPr kumimoji="0" lang="en-US" altLang="en-US" sz="2400" b="0" i="0" u="none" strike="noStrike" cap="none" normalizeH="0" dirty="0" err="1">
                <a:ln>
                  <a:noFill/>
                </a:ln>
                <a:solidFill>
                  <a:schemeClr val="tx1"/>
                </a:solidFill>
                <a:effectLst/>
                <a:latin typeface="Arial" panose="020B0604020202020204" pitchFamily="34" charset="0"/>
              </a:rPr>
              <a:t>c:out</a:t>
            </a:r>
            <a:r>
              <a:rPr kumimoji="0" lang="en-US" altLang="en-US" sz="2400" b="0" i="0" u="none" strike="noStrike" cap="none" normalizeH="0" dirty="0">
                <a:ln>
                  <a:noFill/>
                </a:ln>
                <a:solidFill>
                  <a:schemeClr val="tx1"/>
                </a:solidFill>
                <a:effectLst/>
                <a:latin typeface="Arial" panose="020B0604020202020204" pitchFamily="34" charset="0"/>
              </a:rPr>
              <a:t> value=“”/&gt; et </a:t>
            </a:r>
            <a:r>
              <a:rPr kumimoji="0" lang="en-US" altLang="en-US" sz="2400" b="0" i="0" u="none" strike="noStrike" cap="none" normalizeH="0" dirty="0" err="1">
                <a:ln>
                  <a:noFill/>
                </a:ln>
                <a:solidFill>
                  <a:schemeClr val="tx1"/>
                </a:solidFill>
                <a:effectLst/>
                <a:latin typeface="Arial" panose="020B0604020202020204" pitchFamily="34" charset="0"/>
              </a:rPr>
              <a:t>peut</a:t>
            </a:r>
            <a:r>
              <a:rPr kumimoji="0" lang="en-US" altLang="en-US" sz="2400" b="0" i="0" u="none" strike="noStrike" cap="none" normalizeH="0" dirty="0">
                <a:ln>
                  <a:noFill/>
                </a:ln>
                <a:solidFill>
                  <a:schemeClr val="tx1"/>
                </a:solidFill>
                <a:effectLst/>
                <a:latin typeface="Arial" panose="020B0604020202020204" pitchFamily="34" charset="0"/>
              </a:rPr>
              <a:t> </a:t>
            </a:r>
            <a:r>
              <a:rPr kumimoji="0" lang="en-US" altLang="en-US" sz="2400" b="0" i="0" u="none" strike="noStrike" cap="none" normalizeH="0" dirty="0" err="1">
                <a:ln>
                  <a:noFill/>
                </a:ln>
                <a:solidFill>
                  <a:schemeClr val="tx1"/>
                </a:solidFill>
                <a:effectLst/>
                <a:latin typeface="Arial" panose="020B0604020202020204" pitchFamily="34" charset="0"/>
              </a:rPr>
              <a:t>prendre</a:t>
            </a:r>
            <a:r>
              <a:rPr kumimoji="0" lang="en-US" altLang="en-US" sz="2400" b="0" i="0" u="none" strike="noStrike" cap="none" normalizeH="0" dirty="0">
                <a:ln>
                  <a:noFill/>
                </a:ln>
                <a:solidFill>
                  <a:schemeClr val="tx1"/>
                </a:solidFill>
                <a:effectLst/>
                <a:latin typeface="Arial" panose="020B0604020202020204" pitchFamily="34" charset="0"/>
              </a:rPr>
              <a:t> </a:t>
            </a:r>
            <a:r>
              <a:rPr kumimoji="0" lang="en-US" altLang="en-US" sz="2400" b="0" i="0" u="none" strike="noStrike" cap="none" normalizeH="0" dirty="0" err="1">
                <a:ln>
                  <a:noFill/>
                </a:ln>
                <a:solidFill>
                  <a:schemeClr val="tx1"/>
                </a:solidFill>
                <a:effectLst/>
                <a:latin typeface="Arial" panose="020B0604020202020204" pitchFamily="34" charset="0"/>
              </a:rPr>
              <a:t>autres</a:t>
            </a:r>
            <a:r>
              <a:rPr kumimoji="0" lang="en-US" altLang="en-US" sz="2400" b="0" i="0" u="none" strike="noStrike" cap="none" normalizeH="0" dirty="0">
                <a:ln>
                  <a:noFill/>
                </a:ln>
                <a:solidFill>
                  <a:schemeClr val="tx1"/>
                </a:solidFill>
                <a:effectLst/>
                <a:latin typeface="Arial" panose="020B0604020202020204" pitchFamily="34" charset="0"/>
              </a:rPr>
              <a:t> </a:t>
            </a:r>
            <a:r>
              <a:rPr kumimoji="0" lang="en-US" altLang="en-US" sz="2400" b="0" i="0" u="none" strike="noStrike" cap="none" normalizeH="0" dirty="0" err="1">
                <a:ln>
                  <a:noFill/>
                </a:ln>
                <a:solidFill>
                  <a:schemeClr val="tx1"/>
                </a:solidFill>
                <a:effectLst/>
                <a:latin typeface="Arial" panose="020B0604020202020204" pitchFamily="34" charset="0"/>
              </a:rPr>
              <a:t>parametres</a:t>
            </a:r>
            <a:endParaRPr kumimoji="0" lang="en-US" altLang="en-US" sz="2400" b="0" i="0" u="none" strike="noStrike" cap="none" normalizeH="0" dirty="0">
              <a:ln>
                <a:noFill/>
              </a:ln>
              <a:solidFill>
                <a:schemeClr val="tx1"/>
              </a:solidFill>
              <a:effectLst/>
              <a:latin typeface="Arial" panose="020B0604020202020204" pitchFamily="34" charset="0"/>
            </a:endParaRPr>
          </a:p>
          <a:p>
            <a:pPr marL="0" indent="0" eaLnBrk="0" fontAlgn="base" hangingPunct="0">
              <a:lnSpc>
                <a:spcPct val="100000"/>
              </a:lnSpc>
              <a:spcBef>
                <a:spcPct val="0"/>
              </a:spcBef>
              <a:spcAft>
                <a:spcPct val="0"/>
              </a:spcAft>
              <a:buNone/>
            </a:pPr>
            <a:r>
              <a:rPr lang="en-US" altLang="en-US" sz="2400" baseline="0" dirty="0">
                <a:latin typeface="Arial" panose="020B0604020202020204" pitchFamily="34" charset="0"/>
              </a:rPr>
              <a:t>	</a:t>
            </a:r>
            <a:r>
              <a:rPr kumimoji="0" lang="en-US" altLang="en-US" sz="2400" b="1" i="0" u="none" strike="noStrike" cap="none" normalizeH="0" baseline="0" dirty="0" err="1">
                <a:ln>
                  <a:noFill/>
                </a:ln>
                <a:solidFill>
                  <a:schemeClr val="tx1"/>
                </a:solidFill>
                <a:effectLst/>
                <a:latin typeface="Arial" panose="020B0604020202020204" pitchFamily="34" charset="0"/>
              </a:rPr>
              <a:t>escapeXml</a:t>
            </a:r>
            <a:r>
              <a:rPr kumimoji="0" lang="en-US" altLang="en-US" sz="2400" b="0" i="0" u="none" strike="noStrike" cap="none" normalizeH="0" baseline="0" dirty="0">
                <a:ln>
                  <a:noFill/>
                </a:ln>
                <a:solidFill>
                  <a:schemeClr val="tx1"/>
                </a:solidFill>
                <a:effectLst/>
                <a:latin typeface="Arial" panose="020B0604020202020204" pitchFamily="34" charset="0"/>
              </a:rPr>
              <a:t> : </a:t>
            </a:r>
            <a:r>
              <a:rPr kumimoji="0" lang="en-US" altLang="en-US" sz="2400" b="0" i="0" u="none" strike="noStrike" cap="none" normalizeH="0" baseline="0" dirty="0" err="1">
                <a:ln>
                  <a:noFill/>
                </a:ln>
                <a:solidFill>
                  <a:schemeClr val="tx1"/>
                </a:solidFill>
                <a:effectLst/>
                <a:latin typeface="Arial" panose="020B0604020202020204" pitchFamily="34" charset="0"/>
              </a:rPr>
              <a:t>permet</a:t>
            </a:r>
            <a:r>
              <a:rPr kumimoji="0" lang="en-US" altLang="en-US" sz="2400" b="0" i="0" u="none" strike="noStrike" cap="none" normalizeH="0" baseline="0" dirty="0">
                <a:ln>
                  <a:noFill/>
                </a:ln>
                <a:solidFill>
                  <a:schemeClr val="tx1"/>
                </a:solidFill>
                <a:effectLst/>
                <a:latin typeface="Arial" panose="020B0604020202020204" pitchFamily="34" charset="0"/>
              </a:rPr>
              <a:t> de </a:t>
            </a:r>
            <a:r>
              <a:rPr kumimoji="0" lang="en-US" altLang="en-US" sz="2400" b="0" i="0" u="none" strike="noStrike" cap="none" normalizeH="0" baseline="0" dirty="0" err="1">
                <a:ln>
                  <a:noFill/>
                </a:ln>
                <a:solidFill>
                  <a:schemeClr val="tx1"/>
                </a:solidFill>
                <a:effectLst/>
                <a:latin typeface="Arial" panose="020B0604020202020204" pitchFamily="34" charset="0"/>
              </a:rPr>
              <a:t>remplacer</a:t>
            </a:r>
            <a:r>
              <a:rPr kumimoji="0" lang="en-US" altLang="en-US" sz="2400" b="0" i="0" u="none" strike="noStrike" cap="none" normalizeH="0" baseline="0" dirty="0">
                <a:ln>
                  <a:noFill/>
                </a:ln>
                <a:solidFill>
                  <a:schemeClr val="tx1"/>
                </a:solidFill>
                <a:effectLst/>
                <a:latin typeface="Arial" panose="020B0604020202020204" pitchFamily="34" charset="0"/>
              </a:rPr>
              <a:t> les </a:t>
            </a:r>
            <a:r>
              <a:rPr kumimoji="0" lang="en-US" altLang="en-US" sz="2400" b="0" i="0" u="none" strike="noStrike" cap="none" normalizeH="0" baseline="0" dirty="0" err="1">
                <a:ln>
                  <a:noFill/>
                </a:ln>
                <a:solidFill>
                  <a:schemeClr val="tx1"/>
                </a:solidFill>
                <a:effectLst/>
                <a:latin typeface="Arial" panose="020B0604020202020204" pitchFamily="34" charset="0"/>
              </a:rPr>
              <a:t>caractères</a:t>
            </a:r>
            <a:r>
              <a:rPr kumimoji="0" lang="en-US" altLang="en-US" sz="2400" b="0" i="0" u="none" strike="noStrike" cap="none" normalizeH="0" baseline="0" dirty="0">
                <a:ln>
                  <a:noFill/>
                </a:ln>
                <a:solidFill>
                  <a:schemeClr val="tx1"/>
                </a:solidFill>
                <a:effectLst/>
                <a:latin typeface="Arial" panose="020B0604020202020204" pitchFamily="34" charset="0"/>
              </a:rPr>
              <a:t> de scripts &lt; , &gt; , " , ' et &amp; par </a:t>
            </a:r>
            <a:r>
              <a:rPr kumimoji="0" lang="en-US" altLang="en-US" sz="2400" b="0" i="0" u="none" strike="noStrike" cap="none" normalizeH="0" baseline="0" dirty="0" err="1">
                <a:ln>
                  <a:noFill/>
                </a:ln>
                <a:solidFill>
                  <a:schemeClr val="tx1"/>
                </a:solidFill>
                <a:effectLst/>
                <a:latin typeface="Arial" panose="020B0604020202020204" pitchFamily="34" charset="0"/>
              </a:rPr>
              <a:t>leurs</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err="1">
                <a:ln>
                  <a:noFill/>
                </a:ln>
                <a:solidFill>
                  <a:schemeClr val="tx1"/>
                </a:solidFill>
                <a:effectLst/>
                <a:latin typeface="Arial" panose="020B0604020202020204" pitchFamily="34" charset="0"/>
              </a:rPr>
              <a:t>équivalents</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err="1">
                <a:ln>
                  <a:noFill/>
                </a:ln>
                <a:solidFill>
                  <a:schemeClr val="tx1"/>
                </a:solidFill>
                <a:effectLst/>
                <a:latin typeface="Arial" panose="020B0604020202020204" pitchFamily="34" charset="0"/>
              </a:rPr>
              <a:t>en</a:t>
            </a:r>
            <a:r>
              <a:rPr kumimoji="0" lang="en-US" altLang="en-US" sz="2400" b="0" i="0" u="none" strike="noStrike" cap="none" normalizeH="0" baseline="0" dirty="0">
                <a:ln>
                  <a:noFill/>
                </a:ln>
                <a:solidFill>
                  <a:schemeClr val="tx1"/>
                </a:solidFill>
                <a:effectLst/>
                <a:latin typeface="Arial" panose="020B0604020202020204" pitchFamily="34" charset="0"/>
              </a:rPr>
              <a:t> code html </a:t>
            </a:r>
            <a:r>
              <a:rPr kumimoji="0" lang="en-US" altLang="en-US" sz="2400" b="0" i="0" u="none" strike="noStrike" cap="none" normalizeH="0" baseline="0" dirty="0">
                <a:ln>
                  <a:noFill/>
                </a:ln>
                <a:solidFill>
                  <a:schemeClr val="tx1"/>
                </a:solidFill>
                <a:effectLst/>
                <a:latin typeface="Arial Unicode MS"/>
              </a:rPr>
              <a:t>&amp;</a:t>
            </a:r>
            <a:r>
              <a:rPr kumimoji="0" lang="en-US" altLang="en-US" sz="2400" b="0" i="0" u="none" strike="noStrike" cap="none" normalizeH="0" baseline="0" dirty="0" err="1">
                <a:ln>
                  <a:noFill/>
                </a:ln>
                <a:solidFill>
                  <a:schemeClr val="tx1"/>
                </a:solidFill>
                <a:effectLst/>
                <a:latin typeface="Arial Unicode MS"/>
              </a:rPr>
              <a:t>lt</a:t>
            </a:r>
            <a:r>
              <a:rPr kumimoji="0" lang="en-US" altLang="en-US" sz="2400" b="0" i="0" u="none" strike="noStrike" cap="none" normalizeH="0" baseline="0" dirty="0">
                <a:ln>
                  <a:noFill/>
                </a:ln>
                <a:solidFill>
                  <a:schemeClr val="tx1"/>
                </a:solidFill>
                <a:effectLst/>
                <a:latin typeface="Arial Unicode MS"/>
              </a:rPr>
              <a:t>;</a:t>
            </a:r>
            <a:r>
              <a:rPr kumimoji="0" lang="en-US" altLang="en-US" sz="2400" b="0" i="0" u="none" strike="noStrike" cap="none" normalizeH="0" baseline="0" dirty="0">
                <a:ln>
                  <a:noFill/>
                </a:ln>
                <a:solidFill>
                  <a:schemeClr val="tx1"/>
                </a:solidFill>
                <a:effectLst/>
              </a:rPr>
              <a:t>, </a:t>
            </a:r>
            <a:r>
              <a:rPr kumimoji="0" lang="en-US" altLang="en-US" sz="2400" b="0" i="0" u="none" strike="noStrike" cap="none" normalizeH="0" baseline="0" dirty="0">
                <a:ln>
                  <a:noFill/>
                </a:ln>
                <a:solidFill>
                  <a:schemeClr val="tx1"/>
                </a:solidFill>
                <a:effectLst/>
                <a:latin typeface="Arial Unicode MS"/>
              </a:rPr>
              <a:t>&amp;</a:t>
            </a:r>
            <a:r>
              <a:rPr kumimoji="0" lang="en-US" altLang="en-US" sz="2400" b="0" i="0" u="none" strike="noStrike" cap="none" normalizeH="0" baseline="0" dirty="0" err="1">
                <a:ln>
                  <a:noFill/>
                </a:ln>
                <a:solidFill>
                  <a:schemeClr val="tx1"/>
                </a:solidFill>
                <a:effectLst/>
                <a:latin typeface="Arial Unicode MS"/>
              </a:rPr>
              <a:t>gt</a:t>
            </a:r>
            <a:r>
              <a:rPr kumimoji="0" lang="en-US" altLang="en-US" sz="2400" b="0" i="0" u="none" strike="noStrike" cap="none" normalizeH="0" baseline="0" dirty="0">
                <a:ln>
                  <a:noFill/>
                </a:ln>
                <a:solidFill>
                  <a:schemeClr val="tx1"/>
                </a:solidFill>
                <a:effectLst/>
                <a:latin typeface="Arial Unicode MS"/>
              </a:rPr>
              <a:t>;</a:t>
            </a:r>
            <a:r>
              <a:rPr kumimoji="0" lang="en-US" altLang="en-US" sz="2400" b="0" i="0" u="none" strike="noStrike" cap="none" normalizeH="0" baseline="0" dirty="0">
                <a:ln>
                  <a:noFill/>
                </a:ln>
                <a:solidFill>
                  <a:schemeClr val="tx1"/>
                </a:solidFill>
                <a:effectLst/>
              </a:rPr>
              <a:t>, </a:t>
            </a:r>
            <a:r>
              <a:rPr kumimoji="0" lang="en-US" altLang="en-US" sz="2400" b="0" i="0" u="none" strike="noStrike" cap="none" normalizeH="0" baseline="0" dirty="0">
                <a:ln>
                  <a:noFill/>
                </a:ln>
                <a:solidFill>
                  <a:schemeClr val="tx1"/>
                </a:solidFill>
                <a:effectLst/>
                <a:latin typeface="Arial Unicode MS"/>
              </a:rPr>
              <a:t>&amp;#034;</a:t>
            </a:r>
            <a:r>
              <a:rPr kumimoji="0" lang="en-US" altLang="en-US" sz="2400" b="0" i="0" u="none" strike="noStrike" cap="none" normalizeH="0" baseline="0" dirty="0">
                <a:ln>
                  <a:noFill/>
                </a:ln>
                <a:solidFill>
                  <a:schemeClr val="tx1"/>
                </a:solidFill>
                <a:effectLst/>
              </a:rPr>
              <a:t>, </a:t>
            </a:r>
            <a:r>
              <a:rPr kumimoji="0" lang="en-US" altLang="en-US" sz="2400" b="0" i="0" u="none" strike="noStrike" cap="none" normalizeH="0" baseline="0" dirty="0">
                <a:ln>
                  <a:noFill/>
                </a:ln>
                <a:solidFill>
                  <a:schemeClr val="tx1"/>
                </a:solidFill>
                <a:effectLst/>
                <a:latin typeface="Arial Unicode MS"/>
              </a:rPr>
              <a:t>&amp;#039;</a:t>
            </a:r>
            <a:r>
              <a:rPr kumimoji="0" lang="en-US" altLang="en-US" sz="2400" b="0" i="0" u="none" strike="noStrike" cap="none" normalizeH="0" baseline="0" dirty="0">
                <a:ln>
                  <a:noFill/>
                </a:ln>
                <a:solidFill>
                  <a:schemeClr val="tx1"/>
                </a:solidFill>
                <a:effectLst/>
              </a:rPr>
              <a:t>, </a:t>
            </a:r>
            <a:r>
              <a:rPr kumimoji="0" lang="en-US" altLang="en-US" sz="2400" b="0" i="0" u="none" strike="noStrike" cap="none" normalizeH="0" baseline="0" dirty="0">
                <a:ln>
                  <a:noFill/>
                </a:ln>
                <a:solidFill>
                  <a:schemeClr val="tx1"/>
                </a:solidFill>
                <a:effectLst/>
                <a:latin typeface="Arial Unicode MS"/>
              </a:rPr>
              <a:t>&amp;amp;</a:t>
            </a:r>
            <a:r>
              <a:rPr kumimoji="0" lang="en-US" altLang="en-US" sz="2400" b="0" i="0" u="none" strike="noStrike" cap="none" normalizeH="0" baseline="0" dirty="0">
                <a:ln>
                  <a:noFill/>
                </a:ln>
                <a:solidFill>
                  <a:schemeClr val="tx1"/>
                </a:solidFill>
                <a:effectLst/>
              </a:rPr>
              <a:t>. </a:t>
            </a:r>
            <a:r>
              <a:rPr kumimoji="0" lang="en-US" altLang="en-US" sz="2400" b="0" i="0" u="none" strike="noStrike" cap="none" normalizeH="0" baseline="0" dirty="0" err="1">
                <a:ln>
                  <a:noFill/>
                </a:ln>
                <a:solidFill>
                  <a:schemeClr val="tx1"/>
                </a:solidFill>
                <a:effectLst/>
              </a:rPr>
              <a:t>Cette</a:t>
            </a:r>
            <a:r>
              <a:rPr kumimoji="0" lang="en-US" altLang="en-US" sz="2400" b="0" i="0" u="none" strike="noStrike" cap="none" normalizeH="0" baseline="0" dirty="0">
                <a:ln>
                  <a:noFill/>
                </a:ln>
                <a:solidFill>
                  <a:schemeClr val="tx1"/>
                </a:solidFill>
                <a:effectLst/>
              </a:rPr>
              <a:t> option </a:t>
            </a:r>
            <a:r>
              <a:rPr kumimoji="0" lang="en-US" altLang="en-US" sz="2400" b="0" i="0" u="none" strike="noStrike" cap="none" normalizeH="0" baseline="0" dirty="0" err="1">
                <a:ln>
                  <a:noFill/>
                </a:ln>
                <a:solidFill>
                  <a:schemeClr val="tx1"/>
                </a:solidFill>
                <a:effectLst/>
              </a:rPr>
              <a:t>est</a:t>
            </a:r>
            <a:r>
              <a:rPr kumimoji="0" lang="en-US" altLang="en-US" sz="2400" b="0" i="0" u="none" strike="noStrike" cap="none" normalizeH="0" baseline="0" dirty="0">
                <a:ln>
                  <a:noFill/>
                </a:ln>
                <a:solidFill>
                  <a:schemeClr val="tx1"/>
                </a:solidFill>
                <a:effectLst/>
              </a:rPr>
              <a:t> </a:t>
            </a:r>
            <a:r>
              <a:rPr kumimoji="0" lang="en-US" altLang="en-US" sz="2400" b="0" i="0" u="none" strike="noStrike" cap="none" normalizeH="0" baseline="0" dirty="0" err="1">
                <a:ln>
                  <a:noFill/>
                </a:ln>
                <a:solidFill>
                  <a:schemeClr val="tx1"/>
                </a:solidFill>
                <a:effectLst/>
              </a:rPr>
              <a:t>activée</a:t>
            </a:r>
            <a:r>
              <a:rPr kumimoji="0" lang="en-US" altLang="en-US" sz="2400" b="0" i="0" u="none" strike="noStrike" cap="none" normalizeH="0" baseline="0" dirty="0">
                <a:ln>
                  <a:noFill/>
                </a:ln>
                <a:solidFill>
                  <a:schemeClr val="tx1"/>
                </a:solidFill>
                <a:effectLst/>
              </a:rPr>
              <a:t> par </a:t>
            </a:r>
            <a:r>
              <a:rPr kumimoji="0" lang="en-US" altLang="en-US" sz="2400" b="0" i="0" u="none" strike="noStrike" cap="none" normalizeH="0" baseline="0" dirty="0" err="1">
                <a:ln>
                  <a:noFill/>
                </a:ln>
                <a:solidFill>
                  <a:schemeClr val="tx1"/>
                </a:solidFill>
                <a:effectLst/>
              </a:rPr>
              <a:t>défaut</a:t>
            </a:r>
            <a:r>
              <a:rPr kumimoji="0" lang="en-US" altLang="en-US" sz="2400" b="0" i="0" u="none" strike="noStrike" cap="none" normalizeH="0" baseline="0" dirty="0">
                <a:ln>
                  <a:noFill/>
                </a:ln>
                <a:solidFill>
                  <a:schemeClr val="tx1"/>
                </a:solidFill>
                <a:effectLst/>
              </a:rPr>
              <a:t>, et </a:t>
            </a:r>
            <a:r>
              <a:rPr kumimoji="0" lang="en-US" altLang="en-US" sz="2400" b="0" i="0" u="none" strike="noStrike" cap="none" normalizeH="0" baseline="0" dirty="0" err="1">
                <a:ln>
                  <a:noFill/>
                </a:ln>
                <a:solidFill>
                  <a:schemeClr val="tx1"/>
                </a:solidFill>
                <a:effectLst/>
              </a:rPr>
              <a:t>vous</a:t>
            </a:r>
            <a:r>
              <a:rPr kumimoji="0" lang="en-US" altLang="en-US" sz="2400" b="0" i="0" u="none" strike="noStrike" cap="none" normalizeH="0" baseline="0" dirty="0">
                <a:ln>
                  <a:noFill/>
                </a:ln>
                <a:solidFill>
                  <a:schemeClr val="tx1"/>
                </a:solidFill>
                <a:effectLst/>
              </a:rPr>
              <a:t> </a:t>
            </a:r>
            <a:r>
              <a:rPr kumimoji="0" lang="en-US" altLang="en-US" sz="2400" b="0" i="0" u="none" strike="noStrike" cap="none" normalizeH="0" baseline="0" dirty="0" err="1">
                <a:ln>
                  <a:noFill/>
                </a:ln>
                <a:solidFill>
                  <a:schemeClr val="tx1"/>
                </a:solidFill>
                <a:effectLst/>
              </a:rPr>
              <a:t>devez</a:t>
            </a:r>
            <a:r>
              <a:rPr kumimoji="0" lang="en-US" altLang="en-US" sz="2400" b="0" i="0" u="none" strike="noStrike" cap="none" normalizeH="0" baseline="0" dirty="0">
                <a:ln>
                  <a:noFill/>
                </a:ln>
                <a:solidFill>
                  <a:schemeClr val="tx1"/>
                </a:solidFill>
                <a:effectLst/>
              </a:rPr>
              <a:t> </a:t>
            </a:r>
            <a:r>
              <a:rPr kumimoji="0" lang="en-US" altLang="en-US" sz="2400" b="0" i="0" u="none" strike="noStrike" cap="none" normalizeH="0" baseline="0" dirty="0" err="1">
                <a:ln>
                  <a:noFill/>
                </a:ln>
                <a:solidFill>
                  <a:schemeClr val="tx1"/>
                </a:solidFill>
                <a:effectLst/>
              </a:rPr>
              <a:t>expliciter</a:t>
            </a:r>
            <a:r>
              <a:rPr kumimoji="0" lang="en-US" altLang="en-US" sz="2400" b="0" i="0" u="none" strike="noStrike" cap="none" normalizeH="0" baseline="0" dirty="0">
                <a:ln>
                  <a:noFill/>
                </a:ln>
                <a:solidFill>
                  <a:schemeClr val="tx1"/>
                </a:solidFill>
                <a:effectLst/>
              </a:rPr>
              <a:t> </a:t>
            </a:r>
            <a:r>
              <a:rPr kumimoji="0" lang="en-US" altLang="en-US" sz="2400" b="0" i="0" u="none" strike="noStrike" cap="none" normalizeH="0" baseline="0" dirty="0">
                <a:ln>
                  <a:noFill/>
                </a:ln>
                <a:solidFill>
                  <a:schemeClr val="tx1"/>
                </a:solidFill>
                <a:effectLst/>
                <a:latin typeface="Arial Unicode MS"/>
              </a:rPr>
              <a:t>&lt;</a:t>
            </a:r>
            <a:r>
              <a:rPr kumimoji="0" lang="en-US" altLang="en-US" sz="2400" b="0" i="0" u="none" strike="noStrike" cap="none" normalizeH="0" baseline="0" dirty="0" err="1">
                <a:ln>
                  <a:noFill/>
                </a:ln>
                <a:solidFill>
                  <a:schemeClr val="tx1"/>
                </a:solidFill>
                <a:effectLst/>
                <a:latin typeface="Arial Unicode MS"/>
              </a:rPr>
              <a:t>c:out</a:t>
            </a:r>
            <a:r>
              <a:rPr kumimoji="0" lang="en-US" altLang="en-US" sz="2400" b="0" i="0" u="none" strike="noStrike" cap="none" normalizeH="0" baseline="0" dirty="0">
                <a:ln>
                  <a:noFill/>
                </a:ln>
                <a:solidFill>
                  <a:schemeClr val="tx1"/>
                </a:solidFill>
                <a:effectLst/>
                <a:latin typeface="Arial Unicode MS"/>
              </a:rPr>
              <a:t> ... </a:t>
            </a:r>
            <a:r>
              <a:rPr kumimoji="0" lang="en-US" altLang="en-US" sz="2400" b="0" i="0" u="none" strike="noStrike" cap="none" normalizeH="0" baseline="0" dirty="0" err="1">
                <a:ln>
                  <a:noFill/>
                </a:ln>
                <a:solidFill>
                  <a:schemeClr val="tx1"/>
                </a:solidFill>
                <a:effectLst/>
                <a:latin typeface="Arial Unicode MS"/>
              </a:rPr>
              <a:t>escapeXml</a:t>
            </a:r>
            <a:r>
              <a:rPr kumimoji="0" lang="en-US" altLang="en-US" sz="2400" b="0" i="0" u="none" strike="noStrike" cap="none" normalizeH="0" baseline="0" dirty="0">
                <a:ln>
                  <a:noFill/>
                </a:ln>
                <a:solidFill>
                  <a:schemeClr val="tx1"/>
                </a:solidFill>
                <a:effectLst/>
                <a:latin typeface="Arial Unicode MS"/>
              </a:rPr>
              <a:t>="false" /&gt;</a:t>
            </a:r>
            <a:r>
              <a:rPr kumimoji="0" lang="en-US" altLang="en-US" sz="2400" b="0" i="0" u="none" strike="noStrike" cap="none" normalizeH="0" baseline="0" dirty="0">
                <a:ln>
                  <a:noFill/>
                </a:ln>
                <a:solidFill>
                  <a:schemeClr val="tx1"/>
                </a:solidFill>
                <a:effectLst/>
              </a:rPr>
              <a:t> pour la </a:t>
            </a:r>
            <a:r>
              <a:rPr kumimoji="0" lang="en-US" altLang="en-US" sz="2400" b="0" i="0" u="none" strike="noStrike" cap="none" normalizeH="0" baseline="0" dirty="0" err="1">
                <a:ln>
                  <a:noFill/>
                </a:ln>
                <a:solidFill>
                  <a:schemeClr val="tx1"/>
                </a:solidFill>
                <a:effectLst/>
              </a:rPr>
              <a:t>désactiver</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2400" dirty="0">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3323" y="3048001"/>
            <a:ext cx="4557414" cy="2326104"/>
          </a:xfrm>
          <a:prstGeom prst="rect">
            <a:avLst/>
          </a:prstGeom>
        </p:spPr>
      </p:pic>
      <p:sp>
        <p:nvSpPr>
          <p:cNvPr id="5" name="Slide Number Placeholder 4">
            <a:extLst>
              <a:ext uri="{FF2B5EF4-FFF2-40B4-BE49-F238E27FC236}">
                <a16:creationId xmlns:a16="http://schemas.microsoft.com/office/drawing/2014/main" id="{11F9E3DF-4F55-4B6E-BA6F-A3B2E42B733D}"/>
              </a:ext>
            </a:extLst>
          </p:cNvPr>
          <p:cNvSpPr>
            <a:spLocks noGrp="1"/>
          </p:cNvSpPr>
          <p:nvPr>
            <p:ph type="sldNum" sz="quarter" idx="12"/>
          </p:nvPr>
        </p:nvSpPr>
        <p:spPr/>
        <p:txBody>
          <a:bodyPr/>
          <a:lstStyle/>
          <a:p>
            <a:fld id="{E6DE373A-5961-4627-87B7-73C92248ED9C}" type="slidenum">
              <a:rPr lang="en-US" smtClean="0"/>
              <a:t>30</a:t>
            </a:fld>
            <a:endParaRPr lang="en-US"/>
          </a:p>
        </p:txBody>
      </p:sp>
    </p:spTree>
    <p:extLst>
      <p:ext uri="{BB962C8B-B14F-4D97-AF65-F5344CB8AC3E}">
        <p14:creationId xmlns:p14="http://schemas.microsoft.com/office/powerpoint/2010/main" val="10264121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4" name="Rectangle 1">
            <a:extLst>
              <a:ext uri="{FF2B5EF4-FFF2-40B4-BE49-F238E27FC236}">
                <a16:creationId xmlns:a16="http://schemas.microsoft.com/office/drawing/2014/main" id="{6BA1C143-52D1-448B-AEF7-97EF8F2AFA2C}"/>
              </a:ext>
            </a:extLst>
          </p:cNvPr>
          <p:cNvSpPr>
            <a:spLocks noGrp="1" noChangeArrowheads="1"/>
          </p:cNvSpPr>
          <p:nvPr>
            <p:ph idx="1"/>
          </p:nvPr>
        </p:nvSpPr>
        <p:spPr bwMode="auto">
          <a:xfrm>
            <a:off x="1010575" y="2412894"/>
            <a:ext cx="5085425"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La dans </a:t>
            </a:r>
            <a:r>
              <a:rPr kumimoji="0" lang="en-US" altLang="en-US" sz="2400" b="0" i="0" u="none" strike="noStrike" cap="none" normalizeH="0" baseline="0" dirty="0" err="1">
                <a:ln>
                  <a:noFill/>
                </a:ln>
                <a:solidFill>
                  <a:schemeClr val="tx1"/>
                </a:solidFill>
                <a:effectLst/>
                <a:latin typeface="Arial" panose="020B0604020202020204" pitchFamily="34" charset="0"/>
              </a:rPr>
              <a:t>l'explication</a:t>
            </a:r>
            <a:r>
              <a:rPr kumimoji="0" lang="en-US" altLang="en-US" sz="2400" b="0" i="0" u="none" strike="noStrike" cap="none" normalizeH="0" baseline="0" dirty="0">
                <a:ln>
                  <a:noFill/>
                </a:ln>
                <a:solidFill>
                  <a:schemeClr val="tx1"/>
                </a:solidFill>
                <a:effectLst/>
                <a:latin typeface="Arial" panose="020B0604020202020204" pitchFamily="34" charset="0"/>
              </a:rPr>
              <a:t> de </a:t>
            </a:r>
            <a:r>
              <a:rPr kumimoji="0" lang="en-US" altLang="en-US" sz="2400" b="0" i="0" u="none" strike="noStrike" cap="none" normalizeH="0" baseline="0" dirty="0" err="1">
                <a:ln>
                  <a:noFill/>
                </a:ln>
                <a:solidFill>
                  <a:schemeClr val="tx1"/>
                </a:solidFill>
                <a:effectLst/>
                <a:latin typeface="Arial" panose="020B0604020202020204" pitchFamily="34" charset="0"/>
              </a:rPr>
              <a:t>l'attribut</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err="1">
                <a:ln>
                  <a:noFill/>
                </a:ln>
                <a:solidFill>
                  <a:schemeClr val="tx1"/>
                </a:solidFill>
                <a:effectLst/>
                <a:latin typeface="Arial" panose="020B0604020202020204" pitchFamily="34" charset="0"/>
              </a:rPr>
              <a:t>optionnel</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1" i="0" u="none" strike="noStrike" cap="none" normalizeH="0" baseline="0" dirty="0" err="1">
                <a:ln>
                  <a:noFill/>
                </a:ln>
                <a:solidFill>
                  <a:schemeClr val="tx1"/>
                </a:solidFill>
                <a:effectLst/>
                <a:latin typeface="Arial" panose="020B0604020202020204" pitchFamily="34" charset="0"/>
              </a:rPr>
              <a:t>escapeXml</a:t>
            </a:r>
            <a:r>
              <a:rPr kumimoji="0" lang="en-US" altLang="en-US" sz="2400" b="0" i="0" u="none" strike="noStrike" cap="none" normalizeH="0" baseline="0" dirty="0">
                <a:ln>
                  <a:noFill/>
                </a:ln>
                <a:solidFill>
                  <a:schemeClr val="tx1"/>
                </a:solidFill>
                <a:effectLst/>
                <a:latin typeface="Arial" panose="020B0604020202020204" pitchFamily="34" charset="0"/>
              </a:rPr>
              <a:t> : </a:t>
            </a:r>
            <a:r>
              <a:rPr kumimoji="0" lang="en-US" altLang="en-US" sz="2400" b="0" i="0" u="none" strike="noStrike" cap="none" normalizeH="0" baseline="0" dirty="0" err="1">
                <a:ln>
                  <a:noFill/>
                </a:ln>
                <a:solidFill>
                  <a:schemeClr val="tx1"/>
                </a:solidFill>
                <a:effectLst/>
                <a:latin typeface="Arial" panose="020B0604020202020204" pitchFamily="34" charset="0"/>
              </a:rPr>
              <a:t>celui</a:t>
            </a:r>
            <a:r>
              <a:rPr kumimoji="0" lang="en-US" altLang="en-US" sz="2400" b="0" i="0" u="none" strike="noStrike" cap="none" normalizeH="0" baseline="0" dirty="0">
                <a:ln>
                  <a:noFill/>
                </a:ln>
                <a:solidFill>
                  <a:schemeClr val="tx1"/>
                </a:solidFill>
                <a:effectLst/>
                <a:latin typeface="Arial" panose="020B0604020202020204" pitchFamily="34" charset="0"/>
              </a:rPr>
              <a:t>-ci </a:t>
            </a:r>
            <a:r>
              <a:rPr kumimoji="0" lang="en-US" altLang="en-US" sz="2400" b="0" i="0" u="none" strike="noStrike" cap="none" normalizeH="0" baseline="0" dirty="0" err="1">
                <a:ln>
                  <a:noFill/>
                </a:ln>
                <a:solidFill>
                  <a:schemeClr val="tx1"/>
                </a:solidFill>
                <a:effectLst/>
                <a:latin typeface="Arial" panose="020B0604020202020204" pitchFamily="34" charset="0"/>
              </a:rPr>
              <a:t>est</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1" i="0" u="none" strike="noStrike" cap="none" normalizeH="0" baseline="0" dirty="0" err="1">
                <a:ln>
                  <a:noFill/>
                </a:ln>
                <a:solidFill>
                  <a:schemeClr val="tx1"/>
                </a:solidFill>
                <a:effectLst/>
                <a:latin typeface="Arial" panose="020B0604020202020204" pitchFamily="34" charset="0"/>
              </a:rPr>
              <a:t>activé</a:t>
            </a:r>
            <a:r>
              <a:rPr kumimoji="0" lang="en-US" altLang="en-US" sz="2400" b="1" i="0" u="none" strike="noStrike" cap="none" normalizeH="0" baseline="0" dirty="0">
                <a:ln>
                  <a:noFill/>
                </a:ln>
                <a:solidFill>
                  <a:schemeClr val="tx1"/>
                </a:solidFill>
                <a:effectLst/>
                <a:latin typeface="Arial" panose="020B0604020202020204" pitchFamily="34" charset="0"/>
              </a:rPr>
              <a:t> par </a:t>
            </a:r>
            <a:r>
              <a:rPr kumimoji="0" lang="en-US" altLang="en-US" sz="2400" b="1" i="0" u="none" strike="noStrike" cap="none" normalizeH="0" baseline="0" dirty="0" err="1">
                <a:ln>
                  <a:noFill/>
                </a:ln>
                <a:solidFill>
                  <a:schemeClr val="tx1"/>
                </a:solidFill>
                <a:effectLst/>
                <a:latin typeface="Arial" panose="020B0604020202020204" pitchFamily="34" charset="0"/>
              </a:rPr>
              <a:t>défaut</a:t>
            </a:r>
            <a:r>
              <a:rPr kumimoji="0" lang="en-US" altLang="en-US" sz="2400" b="0" i="0" u="none" strike="noStrike" cap="none" normalizeH="0" baseline="0" dirty="0">
                <a:ln>
                  <a:noFill/>
                </a:ln>
                <a:solidFill>
                  <a:schemeClr val="tx1"/>
                </a:solidFill>
                <a:effectLst/>
                <a:latin typeface="Arial" panose="020B0604020202020204" pitchFamily="34" charset="0"/>
              </a:rPr>
              <a:t> ! </a:t>
            </a:r>
            <a:r>
              <a:rPr kumimoji="0" lang="en-US" altLang="en-US" sz="2400" b="0" i="0" u="none" strike="noStrike" cap="none" normalizeH="0" baseline="0" dirty="0" err="1">
                <a:ln>
                  <a:noFill/>
                </a:ln>
                <a:solidFill>
                  <a:schemeClr val="tx1"/>
                </a:solidFill>
                <a:effectLst/>
                <a:latin typeface="Arial" panose="020B0604020202020204" pitchFamily="34" charset="0"/>
              </a:rPr>
              <a:t>Cela</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err="1">
                <a:ln>
                  <a:noFill/>
                </a:ln>
                <a:solidFill>
                  <a:schemeClr val="tx1"/>
                </a:solidFill>
                <a:effectLst/>
                <a:latin typeface="Arial" panose="020B0604020202020204" pitchFamily="34" charset="0"/>
              </a:rPr>
              <a:t>signifie</a:t>
            </a:r>
            <a:r>
              <a:rPr kumimoji="0" lang="en-US" altLang="en-US" sz="2400" b="0" i="0" u="none" strike="noStrike" cap="none" normalizeH="0" baseline="0" dirty="0">
                <a:ln>
                  <a:noFill/>
                </a:ln>
                <a:solidFill>
                  <a:schemeClr val="tx1"/>
                </a:solidFill>
                <a:effectLst/>
                <a:latin typeface="Arial" panose="020B0604020202020204" pitchFamily="34" charset="0"/>
              </a:rPr>
              <a:t> que </a:t>
            </a:r>
            <a:r>
              <a:rPr kumimoji="0" lang="en-US" altLang="en-US" sz="2400" b="0" i="0" u="none" strike="noStrike" cap="none" normalizeH="0" baseline="0" dirty="0" err="1">
                <a:ln>
                  <a:noFill/>
                </a:ln>
                <a:solidFill>
                  <a:schemeClr val="tx1"/>
                </a:solidFill>
                <a:effectLst/>
                <a:latin typeface="Arial" panose="020B0604020202020204" pitchFamily="34" charset="0"/>
              </a:rPr>
              <a:t>l'utilisation</a:t>
            </a:r>
            <a:r>
              <a:rPr kumimoji="0" lang="en-US" altLang="en-US" sz="2400" b="0" i="0" u="none" strike="noStrike" cap="none" normalizeH="0" baseline="0" dirty="0">
                <a:ln>
                  <a:noFill/>
                </a:ln>
                <a:solidFill>
                  <a:schemeClr val="tx1"/>
                </a:solidFill>
                <a:effectLst/>
                <a:latin typeface="Arial" panose="020B0604020202020204" pitchFamily="34" charset="0"/>
              </a:rPr>
              <a:t> de la </a:t>
            </a:r>
            <a:r>
              <a:rPr kumimoji="0" lang="en-US" altLang="en-US" sz="2400" b="0" i="0" u="none" strike="noStrike" cap="none" normalizeH="0" baseline="0" dirty="0" err="1">
                <a:ln>
                  <a:noFill/>
                </a:ln>
                <a:solidFill>
                  <a:schemeClr val="tx1"/>
                </a:solidFill>
                <a:effectLst/>
                <a:latin typeface="Arial" panose="020B0604020202020204" pitchFamily="34" charset="0"/>
              </a:rPr>
              <a:t>balise</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a:ln>
                  <a:noFill/>
                </a:ln>
                <a:solidFill>
                  <a:schemeClr val="tx1"/>
                </a:solidFill>
                <a:effectLst/>
                <a:latin typeface="Arial Unicode MS"/>
              </a:rPr>
              <a:t>&lt;</a:t>
            </a:r>
            <a:r>
              <a:rPr kumimoji="0" lang="en-US" altLang="en-US" sz="2400" b="0" i="0" u="none" strike="noStrike" cap="none" normalizeH="0" baseline="0" dirty="0" err="1">
                <a:ln>
                  <a:noFill/>
                </a:ln>
                <a:solidFill>
                  <a:schemeClr val="tx1"/>
                </a:solidFill>
                <a:effectLst/>
                <a:latin typeface="Arial Unicode MS"/>
              </a:rPr>
              <a:t>c:out</a:t>
            </a:r>
            <a:r>
              <a:rPr kumimoji="0" lang="en-US" altLang="en-US" sz="2400" b="0" i="0" u="none" strike="noStrike" cap="none" normalizeH="0" baseline="0" dirty="0">
                <a:ln>
                  <a:noFill/>
                </a:ln>
                <a:solidFill>
                  <a:schemeClr val="tx1"/>
                </a:solidFill>
                <a:effectLst/>
                <a:latin typeface="Arial Unicode MS"/>
              </a:rPr>
              <a:t>&gt;</a:t>
            </a:r>
            <a:r>
              <a:rPr kumimoji="0" lang="en-US" altLang="en-US" sz="2400" b="0" i="0" u="none" strike="noStrike" cap="none" normalizeH="0" baseline="0" dirty="0">
                <a:ln>
                  <a:noFill/>
                </a:ln>
                <a:solidFill>
                  <a:schemeClr val="tx1"/>
                </a:solidFill>
                <a:effectLst/>
              </a:rPr>
              <a:t> </a:t>
            </a:r>
            <a:r>
              <a:rPr kumimoji="0" lang="en-US" altLang="en-US" sz="2400" b="0" i="0" u="none" strike="noStrike" cap="none" normalizeH="0" baseline="0" dirty="0" err="1">
                <a:ln>
                  <a:noFill/>
                </a:ln>
                <a:solidFill>
                  <a:schemeClr val="tx1"/>
                </a:solidFill>
                <a:effectLst/>
              </a:rPr>
              <a:t>permet</a:t>
            </a:r>
            <a:r>
              <a:rPr kumimoji="0" lang="en-US" altLang="en-US" sz="2400" b="0" i="0" u="none" strike="noStrike" cap="none" normalizeH="0" baseline="0" dirty="0">
                <a:ln>
                  <a:noFill/>
                </a:ln>
                <a:solidFill>
                  <a:schemeClr val="tx1"/>
                </a:solidFill>
                <a:effectLst/>
              </a:rPr>
              <a:t> </a:t>
            </a:r>
            <a:r>
              <a:rPr kumimoji="0" lang="en-US" altLang="en-US" sz="2400" b="0" i="0" u="none" strike="noStrike" cap="none" normalizeH="0" baseline="0" dirty="0" err="1">
                <a:ln>
                  <a:noFill/>
                </a:ln>
                <a:solidFill>
                  <a:schemeClr val="tx1"/>
                </a:solidFill>
                <a:effectLst/>
              </a:rPr>
              <a:t>d'échapper</a:t>
            </a:r>
            <a:r>
              <a:rPr kumimoji="0" lang="en-US" altLang="en-US" sz="2400" b="0" i="0" u="none" strike="noStrike" cap="none" normalizeH="0" baseline="0" dirty="0">
                <a:ln>
                  <a:noFill/>
                </a:ln>
                <a:solidFill>
                  <a:schemeClr val="tx1"/>
                </a:solidFill>
                <a:effectLst/>
              </a:rPr>
              <a:t> </a:t>
            </a:r>
            <a:r>
              <a:rPr kumimoji="0" lang="en-US" altLang="en-US" sz="2400" b="0" i="0" u="none" strike="noStrike" cap="none" normalizeH="0" baseline="0" dirty="0" err="1">
                <a:ln>
                  <a:noFill/>
                </a:ln>
                <a:solidFill>
                  <a:schemeClr val="tx1"/>
                </a:solidFill>
                <a:effectLst/>
              </a:rPr>
              <a:t>automatiquement</a:t>
            </a:r>
            <a:r>
              <a:rPr kumimoji="0" lang="en-US" altLang="en-US" sz="2400" b="0" i="0" u="none" strike="noStrike" cap="none" normalizeH="0" baseline="0" dirty="0">
                <a:ln>
                  <a:noFill/>
                </a:ln>
                <a:solidFill>
                  <a:schemeClr val="tx1"/>
                </a:solidFill>
                <a:effectLst/>
              </a:rPr>
              <a:t> les </a:t>
            </a:r>
            <a:r>
              <a:rPr kumimoji="0" lang="en-US" altLang="en-US" sz="2400" b="0" i="0" u="none" strike="noStrike" cap="none" normalizeH="0" baseline="0" dirty="0" err="1">
                <a:ln>
                  <a:noFill/>
                </a:ln>
                <a:solidFill>
                  <a:schemeClr val="tx1"/>
                </a:solidFill>
                <a:effectLst/>
              </a:rPr>
              <a:t>caractères</a:t>
            </a:r>
            <a:r>
              <a:rPr kumimoji="0" lang="en-US" altLang="en-US" sz="2400" b="0" i="0" u="none" strike="noStrike" cap="none" normalizeH="0" baseline="0" dirty="0">
                <a:ln>
                  <a:noFill/>
                </a:ln>
                <a:solidFill>
                  <a:schemeClr val="tx1"/>
                </a:solidFill>
                <a:effectLst/>
              </a:rPr>
              <a:t> </a:t>
            </a:r>
            <a:r>
              <a:rPr kumimoji="0" lang="en-US" altLang="en-US" sz="2400" b="0" i="0" u="none" strike="noStrike" cap="none" normalizeH="0" baseline="0" dirty="0" err="1">
                <a:ln>
                  <a:noFill/>
                </a:ln>
                <a:solidFill>
                  <a:schemeClr val="tx1"/>
                </a:solidFill>
                <a:effectLst/>
              </a:rPr>
              <a:t>spéciaux</a:t>
            </a:r>
            <a:r>
              <a:rPr kumimoji="0" lang="en-US" altLang="en-US" sz="2400" b="0" i="0" u="none" strike="noStrike" cap="none" normalizeH="0" baseline="0" dirty="0">
                <a:ln>
                  <a:noFill/>
                </a:ln>
                <a:solidFill>
                  <a:schemeClr val="tx1"/>
                </a:solidFill>
                <a:effectLst/>
              </a:rPr>
              <a:t> de </a:t>
            </a:r>
            <a:r>
              <a:rPr kumimoji="0" lang="en-US" altLang="en-US" sz="2400" b="0" i="0" u="none" strike="noStrike" cap="none" normalizeH="0" baseline="0" dirty="0" err="1">
                <a:ln>
                  <a:noFill/>
                </a:ln>
                <a:solidFill>
                  <a:schemeClr val="tx1"/>
                </a:solidFill>
                <a:effectLst/>
              </a:rPr>
              <a:t>nos</a:t>
            </a:r>
            <a:r>
              <a:rPr kumimoji="0" lang="en-US" altLang="en-US" sz="2400" b="0" i="0" u="none" strike="noStrike" cap="none" normalizeH="0" baseline="0" dirty="0">
                <a:ln>
                  <a:noFill/>
                </a:ln>
                <a:solidFill>
                  <a:schemeClr val="tx1"/>
                </a:solidFill>
                <a:effectLst/>
              </a:rPr>
              <a:t> </a:t>
            </a:r>
            <a:r>
              <a:rPr kumimoji="0" lang="en-US" altLang="en-US" sz="2400" b="0" i="0" u="none" strike="noStrike" cap="none" normalizeH="0" baseline="0" dirty="0" err="1">
                <a:ln>
                  <a:noFill/>
                </a:ln>
                <a:solidFill>
                  <a:schemeClr val="tx1"/>
                </a:solidFill>
                <a:effectLst/>
              </a:rPr>
              <a:t>textes</a:t>
            </a:r>
            <a:r>
              <a:rPr kumimoji="0" lang="en-US" altLang="en-US" sz="2400" b="0" i="0" u="none" strike="noStrike" cap="none" normalizeH="0" baseline="0" dirty="0">
                <a:ln>
                  <a:noFill/>
                </a:ln>
                <a:solidFill>
                  <a:schemeClr val="tx1"/>
                </a:solidFill>
                <a:effectLst/>
              </a:rPr>
              <a:t> et </a:t>
            </a:r>
            <a:r>
              <a:rPr kumimoji="0" lang="en-US" altLang="en-US" sz="2400" b="0" i="0" u="none" strike="noStrike" cap="none" normalizeH="0" baseline="0" dirty="0" err="1">
                <a:ln>
                  <a:noFill/>
                </a:ln>
                <a:solidFill>
                  <a:schemeClr val="tx1"/>
                </a:solidFill>
                <a:effectLst/>
              </a:rPr>
              <a:t>rendus</a:t>
            </a:r>
            <a:r>
              <a:rPr kumimoji="0" lang="en-US" altLang="en-US" sz="2400" b="0" i="0" u="none" strike="noStrike" cap="none" normalizeH="0" baseline="0" dirty="0">
                <a:ln>
                  <a:noFill/>
                </a:ln>
                <a:solidFill>
                  <a:schemeClr val="tx1"/>
                </a:solidFill>
                <a:effectLst/>
              </a:rPr>
              <a:t> </a:t>
            </a:r>
            <a:r>
              <a:rPr kumimoji="0" lang="en-US" altLang="en-US" sz="2400" b="0" i="0" u="none" strike="noStrike" cap="none" normalizeH="0" baseline="0" dirty="0" err="1">
                <a:ln>
                  <a:noFill/>
                </a:ln>
                <a:solidFill>
                  <a:schemeClr val="tx1"/>
                </a:solidFill>
                <a:effectLst/>
              </a:rPr>
              <a:t>d'expressions</a:t>
            </a:r>
            <a:r>
              <a:rPr kumimoji="0" lang="en-US" altLang="en-US" sz="2400" b="0" i="0" u="none" strike="noStrike" cap="none" normalizeH="0" baseline="0" dirty="0">
                <a:ln>
                  <a:noFill/>
                </a:ln>
                <a:solidFill>
                  <a:schemeClr val="tx1"/>
                </a:solidFill>
                <a:effectLst/>
              </a:rPr>
              <a:t>, et </a:t>
            </a:r>
            <a:r>
              <a:rPr kumimoji="0" lang="en-US" altLang="en-US" sz="2400" b="0" i="0" u="none" strike="noStrike" cap="none" normalizeH="0" baseline="0" dirty="0" err="1">
                <a:ln>
                  <a:noFill/>
                </a:ln>
                <a:solidFill>
                  <a:schemeClr val="tx1"/>
                </a:solidFill>
                <a:effectLst/>
              </a:rPr>
              <a:t>c'est</a:t>
            </a:r>
            <a:r>
              <a:rPr kumimoji="0" lang="en-US" altLang="en-US" sz="2400" b="0" i="0" u="none" strike="noStrike" cap="none" normalizeH="0" baseline="0" dirty="0">
                <a:ln>
                  <a:noFill/>
                </a:ln>
                <a:solidFill>
                  <a:schemeClr val="tx1"/>
                </a:solidFill>
                <a:effectLst/>
              </a:rPr>
              <a:t> </a:t>
            </a:r>
            <a:r>
              <a:rPr kumimoji="0" lang="en-US" altLang="en-US" sz="2400" b="0" i="0" u="none" strike="noStrike" cap="none" normalizeH="0" baseline="0" dirty="0" err="1">
                <a:ln>
                  <a:noFill/>
                </a:ln>
                <a:solidFill>
                  <a:schemeClr val="tx1"/>
                </a:solidFill>
                <a:effectLst/>
              </a:rPr>
              <a:t>là</a:t>
            </a:r>
            <a:r>
              <a:rPr kumimoji="0" lang="en-US" altLang="en-US" sz="2400" b="0" i="0" u="none" strike="noStrike" cap="none" normalizeH="0" baseline="0" dirty="0">
                <a:ln>
                  <a:noFill/>
                </a:ln>
                <a:solidFill>
                  <a:schemeClr val="tx1"/>
                </a:solidFill>
                <a:effectLst/>
              </a:rPr>
              <a:t> </a:t>
            </a:r>
            <a:r>
              <a:rPr kumimoji="0" lang="en-US" altLang="en-US" sz="2400" b="0" i="0" u="none" strike="noStrike" cap="none" normalizeH="0" baseline="0" dirty="0" err="1">
                <a:ln>
                  <a:noFill/>
                </a:ln>
                <a:solidFill>
                  <a:schemeClr val="tx1"/>
                </a:solidFill>
                <a:effectLst/>
              </a:rPr>
              <a:t>une</a:t>
            </a:r>
            <a:r>
              <a:rPr kumimoji="0" lang="en-US" altLang="en-US" sz="2400" b="0" i="0" u="none" strike="noStrike" cap="none" normalizeH="0" baseline="0" dirty="0">
                <a:ln>
                  <a:noFill/>
                </a:ln>
                <a:solidFill>
                  <a:schemeClr val="tx1"/>
                </a:solidFill>
                <a:effectLst/>
              </a:rPr>
              <a:t> </a:t>
            </a:r>
            <a:r>
              <a:rPr kumimoji="0" lang="en-US" altLang="en-US" sz="2400" b="0" i="0" u="none" strike="noStrike" cap="none" normalizeH="0" baseline="0" dirty="0" err="1">
                <a:ln>
                  <a:noFill/>
                </a:ln>
                <a:solidFill>
                  <a:schemeClr val="tx1"/>
                </a:solidFill>
                <a:effectLst/>
              </a:rPr>
              <a:t>excellente</a:t>
            </a:r>
            <a:r>
              <a:rPr kumimoji="0" lang="en-US" altLang="en-US" sz="2400" b="0" i="0" u="none" strike="noStrike" cap="none" normalizeH="0" baseline="0" dirty="0">
                <a:ln>
                  <a:noFill/>
                </a:ln>
                <a:solidFill>
                  <a:schemeClr val="tx1"/>
                </a:solidFill>
                <a:effectLst/>
              </a:rPr>
              <a:t> raison </a:t>
            </a:r>
            <a:r>
              <a:rPr kumimoji="0" lang="en-US" altLang="en-US" sz="2400" b="0" i="0" u="none" strike="noStrike" cap="none" normalizeH="0" baseline="0" dirty="0" err="1">
                <a:ln>
                  <a:noFill/>
                </a:ln>
                <a:solidFill>
                  <a:schemeClr val="tx1"/>
                </a:solidFill>
                <a:effectLst/>
              </a:rPr>
              <a:t>d'utilisation</a:t>
            </a:r>
            <a:r>
              <a:rPr kumimoji="0" lang="en-US" altLang="en-US" sz="2400" b="0" i="0" u="none" strike="noStrike" cap="none" normalizeH="0" baseline="0" dirty="0">
                <a:ln>
                  <a:noFill/>
                </a:ln>
                <a:solidFill>
                  <a:schemeClr val="tx1"/>
                </a:solidFill>
                <a:effectLst/>
              </a:rPr>
              <a:t> (</a:t>
            </a:r>
            <a:r>
              <a:rPr kumimoji="0" lang="en-US" altLang="en-US" sz="2400" b="0" i="0" u="none" strike="noStrike" cap="none" normalizeH="0" baseline="0" dirty="0" err="1">
                <a:ln>
                  <a:noFill/>
                </a:ln>
                <a:solidFill>
                  <a:schemeClr val="tx1"/>
                </a:solidFill>
                <a:effectLst/>
              </a:rPr>
              <a:t>voir</a:t>
            </a:r>
            <a:r>
              <a:rPr kumimoji="0" lang="en-US" altLang="en-US" sz="2400" b="0" i="0" u="none" strike="noStrike" cap="none" normalizeH="0" baseline="0" dirty="0">
                <a:ln>
                  <a:noFill/>
                </a:ln>
                <a:solidFill>
                  <a:schemeClr val="tx1"/>
                </a:solidFill>
                <a:effectLst/>
              </a:rPr>
              <a:t> ci-</a:t>
            </a:r>
            <a:r>
              <a:rPr kumimoji="0" lang="en-US" altLang="en-US" sz="2400" b="0" i="0" u="none" strike="noStrike" cap="none" normalizeH="0" baseline="0" dirty="0" err="1">
                <a:ln>
                  <a:noFill/>
                </a:ln>
                <a:solidFill>
                  <a:schemeClr val="tx1"/>
                </a:solidFill>
                <a:effectLst/>
              </a:rPr>
              <a:t>dessous</a:t>
            </a:r>
            <a:r>
              <a:rPr kumimoji="0" lang="en-US" altLang="en-US" sz="2400" b="0" i="0" u="none" strike="noStrike" cap="none" normalizeH="0" baseline="0" dirty="0">
                <a:ln>
                  <a:noFill/>
                </a:ln>
                <a:solidFill>
                  <a:schemeClr val="tx1"/>
                </a:solidFill>
                <a:effectLst/>
              </a:rPr>
              <a:t> </a:t>
            </a:r>
            <a:r>
              <a:rPr kumimoji="0" lang="en-US" altLang="en-US" sz="2400" b="0" i="0" u="none" strike="noStrike" cap="none" normalizeH="0" baseline="0" dirty="0" err="1">
                <a:ln>
                  <a:noFill/>
                </a:ln>
                <a:solidFill>
                  <a:schemeClr val="tx1"/>
                </a:solidFill>
                <a:effectLst/>
              </a:rPr>
              <a:t>l'avertissement</a:t>
            </a:r>
            <a:r>
              <a:rPr kumimoji="0" lang="en-US" altLang="en-US" sz="2400" b="0" i="0" u="none" strike="noStrike" cap="none" normalizeH="0" baseline="0" dirty="0">
                <a:ln>
                  <a:noFill/>
                </a:ln>
                <a:solidFill>
                  <a:schemeClr val="tx1"/>
                </a:solidFill>
                <a:effectLst/>
              </a:rPr>
              <a:t> </a:t>
            </a:r>
            <a:r>
              <a:rPr kumimoji="0" lang="en-US" altLang="en-US" sz="2400" b="0" i="0" u="none" strike="noStrike" cap="none" normalizeH="0" baseline="0" dirty="0" err="1">
                <a:ln>
                  <a:noFill/>
                </a:ln>
                <a:solidFill>
                  <a:schemeClr val="tx1"/>
                </a:solidFill>
                <a:effectLst/>
              </a:rPr>
              <a:t>concernant</a:t>
            </a:r>
            <a:r>
              <a:rPr kumimoji="0" lang="en-US" altLang="en-US" sz="2400" b="0" i="0" u="none" strike="noStrike" cap="none" normalizeH="0" baseline="0" dirty="0">
                <a:ln>
                  <a:noFill/>
                </a:ln>
                <a:solidFill>
                  <a:schemeClr val="tx1"/>
                </a:solidFill>
                <a:effectLst/>
              </a:rPr>
              <a:t> les </a:t>
            </a:r>
            <a:r>
              <a:rPr kumimoji="0" lang="en-US" altLang="en-US" sz="2400" b="0" i="0" u="none" strike="noStrike" cap="none" normalizeH="0" baseline="0" dirty="0" err="1">
                <a:ln>
                  <a:noFill/>
                </a:ln>
                <a:solidFill>
                  <a:schemeClr val="tx1"/>
                </a:solidFill>
                <a:effectLst/>
              </a:rPr>
              <a:t>failles</a:t>
            </a:r>
            <a:r>
              <a:rPr kumimoji="0" lang="en-US" altLang="en-US" sz="2400" b="0" i="0" u="none" strike="noStrike" cap="none" normalizeH="0" baseline="0" dirty="0">
                <a:ln>
                  <a:noFill/>
                </a:ln>
                <a:solidFill>
                  <a:schemeClr val="tx1"/>
                </a:solidFill>
                <a:effectLst/>
              </a:rPr>
              <a:t> XSS).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25819734-D11C-4247-A846-6B9C9879ED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7053" y="3265458"/>
            <a:ext cx="5342021" cy="2618874"/>
          </a:xfrm>
          <a:prstGeom prst="rect">
            <a:avLst/>
          </a:prstGeom>
        </p:spPr>
      </p:pic>
      <p:sp>
        <p:nvSpPr>
          <p:cNvPr id="6" name="Slide Number Placeholder 5">
            <a:extLst>
              <a:ext uri="{FF2B5EF4-FFF2-40B4-BE49-F238E27FC236}">
                <a16:creationId xmlns:a16="http://schemas.microsoft.com/office/drawing/2014/main" id="{C055F815-CFE8-420B-BE37-7606A1E94753}"/>
              </a:ext>
            </a:extLst>
          </p:cNvPr>
          <p:cNvSpPr>
            <a:spLocks noGrp="1"/>
          </p:cNvSpPr>
          <p:nvPr>
            <p:ph type="sldNum" sz="quarter" idx="12"/>
          </p:nvPr>
        </p:nvSpPr>
        <p:spPr/>
        <p:txBody>
          <a:bodyPr/>
          <a:lstStyle/>
          <a:p>
            <a:fld id="{E6DE373A-5961-4627-87B7-73C92248ED9C}" type="slidenum">
              <a:rPr lang="en-US" smtClean="0"/>
              <a:t>31</a:t>
            </a:fld>
            <a:endParaRPr lang="en-US"/>
          </a:p>
        </p:txBody>
      </p:sp>
    </p:spTree>
    <p:extLst>
      <p:ext uri="{BB962C8B-B14F-4D97-AF65-F5344CB8AC3E}">
        <p14:creationId xmlns:p14="http://schemas.microsoft.com/office/powerpoint/2010/main" val="8613354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D3A87-ED93-4371-B969-2FA5D1E1ADE3}"/>
              </a:ext>
            </a:extLst>
          </p:cNvPr>
          <p:cNvSpPr>
            <a:spLocks noGrp="1"/>
          </p:cNvSpPr>
          <p:nvPr>
            <p:ph type="title"/>
          </p:nvPr>
        </p:nvSpPr>
        <p:spPr/>
        <p:txBody>
          <a:bodyPr/>
          <a:lstStyle/>
          <a:p>
            <a:r>
              <a:rPr lang="fr-FR" dirty="0"/>
              <a:t>Explication</a:t>
            </a:r>
          </a:p>
        </p:txBody>
      </p:sp>
      <p:sp>
        <p:nvSpPr>
          <p:cNvPr id="3" name="Content Placeholder 2">
            <a:extLst>
              <a:ext uri="{FF2B5EF4-FFF2-40B4-BE49-F238E27FC236}">
                <a16:creationId xmlns:a16="http://schemas.microsoft.com/office/drawing/2014/main" id="{79FBFCB2-C241-4890-A68F-08B91C62A1EA}"/>
              </a:ext>
            </a:extLst>
          </p:cNvPr>
          <p:cNvSpPr>
            <a:spLocks noGrp="1"/>
          </p:cNvSpPr>
          <p:nvPr>
            <p:ph idx="1"/>
          </p:nvPr>
        </p:nvSpPr>
        <p:spPr>
          <a:xfrm>
            <a:off x="1154954" y="2603500"/>
            <a:ext cx="8654063" cy="3416300"/>
          </a:xfrm>
        </p:spPr>
        <p:txBody>
          <a:bodyPr/>
          <a:lstStyle/>
          <a:p>
            <a:r>
              <a:rPr lang="fr-FR" dirty="0"/>
              <a:t>Donc si on insère un ensemble de caractères spécifiques et on n’a pas utilisé &lt;</a:t>
            </a:r>
            <a:r>
              <a:rPr lang="fr-FR" dirty="0" err="1"/>
              <a:t>c:out</a:t>
            </a:r>
            <a:r>
              <a:rPr lang="fr-FR" dirty="0"/>
              <a:t>&gt; , les caractères ne seront pas codé dans leur vrai valeur html, et quand on va les réafficher comme réponse à l’utilisateur il seront interprété comme un code HTML, ainsi on peut injecter du code JAVASCRIPT</a:t>
            </a:r>
          </a:p>
          <a:p>
            <a:endParaRPr lang="fr-FR" dirty="0"/>
          </a:p>
        </p:txBody>
      </p:sp>
      <p:sp>
        <p:nvSpPr>
          <p:cNvPr id="5" name="Slide Number Placeholder 4">
            <a:extLst>
              <a:ext uri="{FF2B5EF4-FFF2-40B4-BE49-F238E27FC236}">
                <a16:creationId xmlns:a16="http://schemas.microsoft.com/office/drawing/2014/main" id="{EBB44FB0-6AB6-4CD6-9C90-867EC2953F9B}"/>
              </a:ext>
            </a:extLst>
          </p:cNvPr>
          <p:cNvSpPr>
            <a:spLocks noGrp="1"/>
          </p:cNvSpPr>
          <p:nvPr>
            <p:ph type="sldNum" sz="quarter" idx="12"/>
          </p:nvPr>
        </p:nvSpPr>
        <p:spPr/>
        <p:txBody>
          <a:bodyPr/>
          <a:lstStyle/>
          <a:p>
            <a:fld id="{E6DE373A-5961-4627-87B7-73C92248ED9C}" type="slidenum">
              <a:rPr lang="en-US" smtClean="0"/>
              <a:t>32</a:t>
            </a:fld>
            <a:endParaRPr lang="en-US"/>
          </a:p>
        </p:txBody>
      </p:sp>
    </p:spTree>
    <p:extLst>
      <p:ext uri="{BB962C8B-B14F-4D97-AF65-F5344CB8AC3E}">
        <p14:creationId xmlns:p14="http://schemas.microsoft.com/office/powerpoint/2010/main" val="41752863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DD58B-3692-48CB-A6D3-8EE76E0D45F8}"/>
              </a:ext>
            </a:extLst>
          </p:cNvPr>
          <p:cNvSpPr>
            <a:spLocks noGrp="1"/>
          </p:cNvSpPr>
          <p:nvPr>
            <p:ph type="title"/>
          </p:nvPr>
        </p:nvSpPr>
        <p:spPr/>
        <p:txBody>
          <a:bodyPr/>
          <a:lstStyle/>
          <a:p>
            <a:r>
              <a:rPr lang="fr-FR" dirty="0"/>
              <a:t>Conclusion</a:t>
            </a:r>
          </a:p>
        </p:txBody>
      </p:sp>
      <p:sp>
        <p:nvSpPr>
          <p:cNvPr id="3" name="Content Placeholder 2">
            <a:extLst>
              <a:ext uri="{FF2B5EF4-FFF2-40B4-BE49-F238E27FC236}">
                <a16:creationId xmlns:a16="http://schemas.microsoft.com/office/drawing/2014/main" id="{F678103D-028D-4E89-B06E-EE5E7FB7B4AD}"/>
              </a:ext>
            </a:extLst>
          </p:cNvPr>
          <p:cNvSpPr>
            <a:spLocks noGrp="1"/>
          </p:cNvSpPr>
          <p:nvPr>
            <p:ph idx="1"/>
          </p:nvPr>
        </p:nvSpPr>
        <p:spPr>
          <a:xfrm>
            <a:off x="1154955" y="2603500"/>
            <a:ext cx="6118682" cy="3416300"/>
          </a:xfrm>
        </p:spPr>
        <p:txBody>
          <a:bodyPr>
            <a:normAutofit lnSpcReduction="10000"/>
          </a:bodyPr>
          <a:lstStyle/>
          <a:p>
            <a:r>
              <a:rPr lang="fr-FR" sz="3200" dirty="0"/>
              <a:t>Les attaques informatiques peut performer des conséquences dangereuse donc je vous conseille de ne faire confiance à l’utilisateur </a:t>
            </a:r>
          </a:p>
          <a:p>
            <a:r>
              <a:rPr lang="fr-FR" sz="2800" dirty="0"/>
              <a:t>NEVER TRUST AN USER’S INPUT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5036" y="2462645"/>
            <a:ext cx="4647021" cy="3460173"/>
          </a:xfrm>
          <a:prstGeom prst="rect">
            <a:avLst/>
          </a:prstGeom>
        </p:spPr>
      </p:pic>
      <p:sp>
        <p:nvSpPr>
          <p:cNvPr id="6" name="Slide Number Placeholder 5">
            <a:extLst>
              <a:ext uri="{FF2B5EF4-FFF2-40B4-BE49-F238E27FC236}">
                <a16:creationId xmlns:a16="http://schemas.microsoft.com/office/drawing/2014/main" id="{1B26A81B-1D2C-4C90-8E94-5C1916FD2DE0}"/>
              </a:ext>
            </a:extLst>
          </p:cNvPr>
          <p:cNvSpPr>
            <a:spLocks noGrp="1"/>
          </p:cNvSpPr>
          <p:nvPr>
            <p:ph type="sldNum" sz="quarter" idx="12"/>
          </p:nvPr>
        </p:nvSpPr>
        <p:spPr/>
        <p:txBody>
          <a:bodyPr/>
          <a:lstStyle/>
          <a:p>
            <a:fld id="{E6DE373A-5961-4627-87B7-73C92248ED9C}" type="slidenum">
              <a:rPr lang="en-US" smtClean="0"/>
              <a:t>33</a:t>
            </a:fld>
            <a:endParaRPr lang="en-US"/>
          </a:p>
        </p:txBody>
      </p:sp>
    </p:spTree>
    <p:extLst>
      <p:ext uri="{BB962C8B-B14F-4D97-AF65-F5344CB8AC3E}">
        <p14:creationId xmlns:p14="http://schemas.microsoft.com/office/powerpoint/2010/main" val="36690582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65155-294C-4AF6-AD83-711FCCE4E278}"/>
              </a:ext>
            </a:extLst>
          </p:cNvPr>
          <p:cNvSpPr>
            <a:spLocks noGrp="1"/>
          </p:cNvSpPr>
          <p:nvPr>
            <p:ph type="title"/>
          </p:nvPr>
        </p:nvSpPr>
        <p:spPr/>
        <p:txBody>
          <a:bodyPr/>
          <a:lstStyle/>
          <a:p>
            <a:r>
              <a:rPr lang="fr-FR" dirty="0"/>
              <a:t>Merci pour votre attention</a:t>
            </a:r>
          </a:p>
        </p:txBody>
      </p:sp>
      <p:sp>
        <p:nvSpPr>
          <p:cNvPr id="3" name="Content Placeholder 2">
            <a:extLst>
              <a:ext uri="{FF2B5EF4-FFF2-40B4-BE49-F238E27FC236}">
                <a16:creationId xmlns:a16="http://schemas.microsoft.com/office/drawing/2014/main" id="{49B10E04-BA97-46F5-B608-B42DE128C7A6}"/>
              </a:ext>
            </a:extLst>
          </p:cNvPr>
          <p:cNvSpPr>
            <a:spLocks noGrp="1"/>
          </p:cNvSpPr>
          <p:nvPr>
            <p:ph idx="1"/>
          </p:nvPr>
        </p:nvSpPr>
        <p:spPr/>
        <p:txBody>
          <a:bodyPr/>
          <a:lstStyle/>
          <a:p>
            <a:endParaRPr lang="fr-FR"/>
          </a:p>
        </p:txBody>
      </p:sp>
      <p:sp>
        <p:nvSpPr>
          <p:cNvPr id="5" name="Slide Number Placeholder 4">
            <a:extLst>
              <a:ext uri="{FF2B5EF4-FFF2-40B4-BE49-F238E27FC236}">
                <a16:creationId xmlns:a16="http://schemas.microsoft.com/office/drawing/2014/main" id="{4F8A3BA6-7298-4793-BC84-E93B42368783}"/>
              </a:ext>
            </a:extLst>
          </p:cNvPr>
          <p:cNvSpPr>
            <a:spLocks noGrp="1"/>
          </p:cNvSpPr>
          <p:nvPr>
            <p:ph type="sldNum" sz="quarter" idx="12"/>
          </p:nvPr>
        </p:nvSpPr>
        <p:spPr/>
        <p:txBody>
          <a:bodyPr/>
          <a:lstStyle/>
          <a:p>
            <a:fld id="{E6DE373A-5961-4627-87B7-73C92248ED9C}" type="slidenum">
              <a:rPr lang="en-US" smtClean="0"/>
              <a:t>34</a:t>
            </a:fld>
            <a:endParaRPr lang="en-US"/>
          </a:p>
        </p:txBody>
      </p:sp>
    </p:spTree>
    <p:extLst>
      <p:ext uri="{BB962C8B-B14F-4D97-AF65-F5344CB8AC3E}">
        <p14:creationId xmlns:p14="http://schemas.microsoft.com/office/powerpoint/2010/main" val="2653539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05AAB-87C7-41F4-AE00-DE2723F6F119}"/>
              </a:ext>
            </a:extLst>
          </p:cNvPr>
          <p:cNvSpPr>
            <a:spLocks noGrp="1"/>
          </p:cNvSpPr>
          <p:nvPr>
            <p:ph type="title"/>
          </p:nvPr>
        </p:nvSpPr>
        <p:spPr/>
        <p:txBody>
          <a:bodyPr/>
          <a:lstStyle/>
          <a:p>
            <a:r>
              <a:rPr lang="fr-FR" dirty="0"/>
              <a:t>Introduction</a:t>
            </a:r>
          </a:p>
        </p:txBody>
      </p:sp>
      <p:sp>
        <p:nvSpPr>
          <p:cNvPr id="3" name="Content Placeholder 2">
            <a:extLst>
              <a:ext uri="{FF2B5EF4-FFF2-40B4-BE49-F238E27FC236}">
                <a16:creationId xmlns:a16="http://schemas.microsoft.com/office/drawing/2014/main" id="{24820D45-1036-4B14-A8E0-725E05A5BE64}"/>
              </a:ext>
            </a:extLst>
          </p:cNvPr>
          <p:cNvSpPr>
            <a:spLocks noGrp="1"/>
          </p:cNvSpPr>
          <p:nvPr>
            <p:ph idx="1"/>
          </p:nvPr>
        </p:nvSpPr>
        <p:spPr/>
        <p:txBody>
          <a:bodyPr/>
          <a:lstStyle/>
          <a:p>
            <a:r>
              <a:rPr lang="fr-FR" dirty="0"/>
              <a:t>Les applications déployées dans les environnements Web se sont fortement </a:t>
            </a:r>
            <a:br>
              <a:rPr lang="fr-FR" dirty="0"/>
            </a:br>
            <a:r>
              <a:rPr lang="fr-FR" dirty="0"/>
              <a:t>développées la dernière décennie, surtout avec l 'avènement du Web 2.0 qui a </a:t>
            </a:r>
            <a:br>
              <a:rPr lang="fr-FR" dirty="0"/>
            </a:br>
            <a:r>
              <a:rPr lang="fr-FR" dirty="0"/>
              <a:t>autorisé grand nombre d 'utilisateurs d'accéder aux données et aux ressources </a:t>
            </a:r>
            <a:br>
              <a:rPr lang="fr-FR" dirty="0"/>
            </a:br>
            <a:r>
              <a:rPr lang="fr-FR" dirty="0"/>
              <a:t>informatiques par les navigateurs Web. Cette ouverture a considérablement </a:t>
            </a:r>
            <a:br>
              <a:rPr lang="fr-FR" dirty="0"/>
            </a:br>
            <a:r>
              <a:rPr lang="fr-FR" dirty="0"/>
              <a:t>augmenté la surface d'attaque et la vulnérabilité des serveurs et des applications Web.</a:t>
            </a:r>
            <a:endParaRPr lang="en-US" dirty="0"/>
          </a:p>
          <a:p>
            <a:endParaRPr lang="fr-FR" dirty="0"/>
          </a:p>
        </p:txBody>
      </p:sp>
      <p:sp>
        <p:nvSpPr>
          <p:cNvPr id="5" name="Slide Number Placeholder 4">
            <a:extLst>
              <a:ext uri="{FF2B5EF4-FFF2-40B4-BE49-F238E27FC236}">
                <a16:creationId xmlns:a16="http://schemas.microsoft.com/office/drawing/2014/main" id="{5D9BB7A2-20B2-4065-A59C-38BFB3F7A475}"/>
              </a:ext>
            </a:extLst>
          </p:cNvPr>
          <p:cNvSpPr>
            <a:spLocks noGrp="1"/>
          </p:cNvSpPr>
          <p:nvPr>
            <p:ph type="sldNum" sz="quarter" idx="12"/>
          </p:nvPr>
        </p:nvSpPr>
        <p:spPr/>
        <p:txBody>
          <a:bodyPr/>
          <a:lstStyle/>
          <a:p>
            <a:fld id="{E6DE373A-5961-4627-87B7-73C92248ED9C}" type="slidenum">
              <a:rPr lang="en-US" smtClean="0"/>
              <a:t>4</a:t>
            </a:fld>
            <a:endParaRPr lang="en-US"/>
          </a:p>
        </p:txBody>
      </p:sp>
    </p:spTree>
    <p:extLst>
      <p:ext uri="{BB962C8B-B14F-4D97-AF65-F5344CB8AC3E}">
        <p14:creationId xmlns:p14="http://schemas.microsoft.com/office/powerpoint/2010/main" val="2831427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Résumé</a:t>
            </a:r>
          </a:p>
        </p:txBody>
      </p:sp>
      <p:sp>
        <p:nvSpPr>
          <p:cNvPr id="3" name="Content Placeholder 2"/>
          <p:cNvSpPr>
            <a:spLocks noGrp="1"/>
          </p:cNvSpPr>
          <p:nvPr>
            <p:ph idx="1"/>
          </p:nvPr>
        </p:nvSpPr>
        <p:spPr>
          <a:xfrm>
            <a:off x="721205" y="2576562"/>
            <a:ext cx="10091174" cy="3855410"/>
          </a:xfrm>
        </p:spPr>
        <p:txBody>
          <a:bodyPr>
            <a:normAutofit/>
          </a:bodyPr>
          <a:lstStyle/>
          <a:p>
            <a:pPr>
              <a:buFont typeface="Wingdings" panose="05000000000000000000" pitchFamily="2" charset="2"/>
              <a:buChar char="§"/>
            </a:pPr>
            <a:r>
              <a:rPr lang="fr-FR" sz="2000" dirty="0"/>
              <a:t>Dans cette présentation, nous proposons une application site web normale ou on permet de l’attaquer par injection SQL, XSS, </a:t>
            </a:r>
            <a:r>
              <a:rPr lang="fr-FR" sz="2000" dirty="0" err="1"/>
              <a:t>Upload</a:t>
            </a:r>
            <a:r>
              <a:rPr lang="fr-FR" sz="2000" dirty="0"/>
              <a:t> Shell, Brute force , et on vous montre parmi les meilleurs mesures pour </a:t>
            </a:r>
            <a:r>
              <a:rPr lang="fr-FR" sz="2000" dirty="0" err="1"/>
              <a:t>securiser</a:t>
            </a:r>
            <a:r>
              <a:rPr lang="fr-FR" sz="2000" dirty="0"/>
              <a:t> votre site .</a:t>
            </a:r>
          </a:p>
          <a:p>
            <a:pPr>
              <a:buFont typeface="Wingdings" panose="05000000000000000000" pitchFamily="2" charset="2"/>
              <a:buChar char="§"/>
            </a:pPr>
            <a:r>
              <a:rPr lang="fr-FR" sz="2000" dirty="0"/>
              <a:t>Tous les exemples fourniront un code volontairement vulnérable, l’exploitation de ce dernier</a:t>
            </a:r>
            <a:br>
              <a:rPr lang="fr-FR" sz="2000" dirty="0"/>
            </a:br>
            <a:r>
              <a:rPr lang="fr-FR" sz="2000" dirty="0"/>
              <a:t>et finiront bien entendu par la sécurisation de ce code.;-)</a:t>
            </a:r>
          </a:p>
        </p:txBody>
      </p:sp>
      <p:sp>
        <p:nvSpPr>
          <p:cNvPr id="5" name="Slide Number Placeholder 4">
            <a:extLst>
              <a:ext uri="{FF2B5EF4-FFF2-40B4-BE49-F238E27FC236}">
                <a16:creationId xmlns:a16="http://schemas.microsoft.com/office/drawing/2014/main" id="{5E3C3922-57CA-4DCF-ACEE-CDF1FF5DC07B}"/>
              </a:ext>
            </a:extLst>
          </p:cNvPr>
          <p:cNvSpPr>
            <a:spLocks noGrp="1"/>
          </p:cNvSpPr>
          <p:nvPr>
            <p:ph type="sldNum" sz="quarter" idx="12"/>
          </p:nvPr>
        </p:nvSpPr>
        <p:spPr/>
        <p:txBody>
          <a:bodyPr/>
          <a:lstStyle/>
          <a:p>
            <a:fld id="{E6DE373A-5961-4627-87B7-73C92248ED9C}" type="slidenum">
              <a:rPr lang="en-US" smtClean="0"/>
              <a:t>5</a:t>
            </a:fld>
            <a:endParaRPr lang="en-US"/>
          </a:p>
        </p:txBody>
      </p:sp>
    </p:spTree>
    <p:extLst>
      <p:ext uri="{BB962C8B-B14F-4D97-AF65-F5344CB8AC3E}">
        <p14:creationId xmlns:p14="http://schemas.microsoft.com/office/powerpoint/2010/main" val="3700266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NOTRE IMPLEMENTATION</a:t>
            </a:r>
          </a:p>
        </p:txBody>
      </p:sp>
      <p:sp>
        <p:nvSpPr>
          <p:cNvPr id="3" name="Content Placeholder 2"/>
          <p:cNvSpPr>
            <a:spLocks noGrp="1"/>
          </p:cNvSpPr>
          <p:nvPr>
            <p:ph idx="1"/>
          </p:nvPr>
        </p:nvSpPr>
        <p:spPr>
          <a:xfrm>
            <a:off x="973282" y="2438401"/>
            <a:ext cx="10515600" cy="3567546"/>
          </a:xfrm>
        </p:spPr>
        <p:txBody>
          <a:bodyPr>
            <a:normAutofit/>
          </a:bodyPr>
          <a:lstStyle/>
          <a:p>
            <a:r>
              <a:rPr lang="en-US" dirty="0"/>
              <a:t>Nous </a:t>
            </a:r>
            <a:r>
              <a:rPr lang="fr-FR" dirty="0"/>
              <a:t>présentons</a:t>
            </a:r>
            <a:r>
              <a:rPr lang="en-US" dirty="0"/>
              <a:t> </a:t>
            </a:r>
            <a:r>
              <a:rPr lang="fr-FR" dirty="0"/>
              <a:t>également</a:t>
            </a:r>
            <a:r>
              <a:rPr lang="en-US" dirty="0"/>
              <a:t> </a:t>
            </a:r>
            <a:r>
              <a:rPr lang="fr-FR" dirty="0"/>
              <a:t>une</a:t>
            </a:r>
            <a:r>
              <a:rPr lang="en-US" dirty="0"/>
              <a:t> implementation et evaluation d un site web </a:t>
            </a:r>
            <a:r>
              <a:rPr lang="fr-FR" dirty="0"/>
              <a:t>dynamique</a:t>
            </a:r>
            <a:r>
              <a:rPr lang="en-US" dirty="0"/>
              <a:t> </a:t>
            </a:r>
            <a:r>
              <a:rPr lang="fr-FR" dirty="0"/>
              <a:t>dédie</a:t>
            </a:r>
            <a:r>
              <a:rPr lang="en-US" dirty="0"/>
              <a:t> a un forum </a:t>
            </a:r>
            <a:r>
              <a:rPr lang="fr-FR" dirty="0"/>
              <a:t>bancaire</a:t>
            </a:r>
            <a:r>
              <a:rPr lang="en-US" dirty="0"/>
              <a:t>  qui </a:t>
            </a:r>
            <a:r>
              <a:rPr lang="fr-FR" dirty="0"/>
              <a:t>permet</a:t>
            </a:r>
            <a:r>
              <a:rPr lang="en-US" dirty="0"/>
              <a:t> </a:t>
            </a:r>
            <a:r>
              <a:rPr lang="en-US" dirty="0" err="1"/>
              <a:t>l’utilisateur</a:t>
            </a:r>
            <a:r>
              <a:rPr lang="en-US" dirty="0"/>
              <a:t> </a:t>
            </a:r>
            <a:r>
              <a:rPr lang="fr-FR" dirty="0"/>
              <a:t>de discuter sur  ses problèmes d'argent, de ses crédits et remboursements ainsi que de ses problèmes avec sa banque</a:t>
            </a:r>
            <a:r>
              <a:rPr lang="en-US" dirty="0"/>
              <a:t> et  il </a:t>
            </a:r>
            <a:r>
              <a:rPr lang="en-US" dirty="0" err="1"/>
              <a:t>peut</a:t>
            </a:r>
            <a:r>
              <a:rPr lang="en-US" dirty="0"/>
              <a:t> meme </a:t>
            </a:r>
            <a:r>
              <a:rPr lang="en-US" dirty="0" err="1"/>
              <a:t>conseiller</a:t>
            </a:r>
            <a:r>
              <a:rPr lang="en-US" dirty="0"/>
              <a:t> les </a:t>
            </a:r>
            <a:r>
              <a:rPr lang="en-US" dirty="0" err="1"/>
              <a:t>autres</a:t>
            </a:r>
            <a:r>
              <a:rPr lang="en-US" dirty="0"/>
              <a:t> </a:t>
            </a:r>
            <a:r>
              <a:rPr lang="en-US" dirty="0" err="1"/>
              <a:t>utilisateurs</a:t>
            </a:r>
            <a:r>
              <a:rPr lang="en-US" dirty="0"/>
              <a:t> a propos la </a:t>
            </a:r>
            <a:r>
              <a:rPr lang="en-US" dirty="0" err="1"/>
              <a:t>meilleure</a:t>
            </a:r>
            <a:r>
              <a:rPr lang="en-US" dirty="0"/>
              <a:t> </a:t>
            </a:r>
            <a:r>
              <a:rPr lang="en-US" dirty="0" err="1"/>
              <a:t>banque</a:t>
            </a:r>
            <a:r>
              <a:rPr lang="en-US" dirty="0"/>
              <a:t> a </a:t>
            </a:r>
            <a:r>
              <a:rPr lang="en-US" dirty="0" err="1"/>
              <a:t>choisir</a:t>
            </a:r>
            <a:r>
              <a:rPr lang="en-US" dirty="0"/>
              <a:t> . </a:t>
            </a:r>
            <a:r>
              <a:rPr lang="fr-FR" dirty="0"/>
              <a:t>La communauté de </a:t>
            </a:r>
            <a:r>
              <a:rPr lang="fr-FR" dirty="0" err="1"/>
              <a:t>ZABank</a:t>
            </a:r>
            <a:r>
              <a:rPr lang="fr-FR" dirty="0"/>
              <a:t>, constituée de personnes qui ont eu le même genre de problèmes que les autres clients, </a:t>
            </a:r>
            <a:r>
              <a:rPr lang="en-US" dirty="0" err="1"/>
              <a:t>mais</a:t>
            </a:r>
            <a:r>
              <a:rPr lang="en-US" dirty="0"/>
              <a:t> tout </a:t>
            </a:r>
            <a:r>
              <a:rPr lang="en-US" dirty="0" err="1"/>
              <a:t>d’abord</a:t>
            </a:r>
            <a:r>
              <a:rPr lang="en-US" dirty="0"/>
              <a:t> un </a:t>
            </a:r>
            <a:r>
              <a:rPr lang="en-US" dirty="0" err="1"/>
              <a:t>utilisateur</a:t>
            </a:r>
            <a:r>
              <a:rPr lang="en-US" dirty="0"/>
              <a:t> n a </a:t>
            </a:r>
            <a:r>
              <a:rPr lang="en-US" dirty="0" err="1"/>
              <a:t>acces</a:t>
            </a:r>
            <a:r>
              <a:rPr lang="en-US" dirty="0"/>
              <a:t> a </a:t>
            </a:r>
            <a:r>
              <a:rPr lang="en-US" dirty="0" err="1"/>
              <a:t>notre</a:t>
            </a:r>
            <a:r>
              <a:rPr lang="en-US" dirty="0"/>
              <a:t> forum </a:t>
            </a:r>
            <a:r>
              <a:rPr lang="fr-FR" noProof="1"/>
              <a:t>qu’apres</a:t>
            </a:r>
            <a:r>
              <a:rPr lang="en-US" dirty="0"/>
              <a:t> </a:t>
            </a:r>
            <a:r>
              <a:rPr lang="en-US" dirty="0" err="1"/>
              <a:t>etre</a:t>
            </a:r>
            <a:r>
              <a:rPr lang="en-US" dirty="0"/>
              <a:t> </a:t>
            </a:r>
            <a:r>
              <a:rPr lang="en-US" dirty="0" err="1"/>
              <a:t>inscrit</a:t>
            </a:r>
            <a:r>
              <a:rPr lang="en-US" dirty="0"/>
              <a:t>(</a:t>
            </a:r>
            <a:r>
              <a:rPr lang="en-US" dirty="0" err="1"/>
              <a:t>comme</a:t>
            </a:r>
            <a:r>
              <a:rPr lang="en-US" dirty="0"/>
              <a:t> </a:t>
            </a:r>
            <a:r>
              <a:rPr lang="en-US" dirty="0" err="1"/>
              <a:t>d’hab</a:t>
            </a:r>
            <a:r>
              <a:rPr lang="en-US" dirty="0"/>
              <a:t>) </a:t>
            </a:r>
            <a:r>
              <a:rPr lang="en-US" dirty="0" err="1"/>
              <a:t>en</a:t>
            </a:r>
            <a:r>
              <a:rPr lang="en-US" dirty="0"/>
              <a:t> </a:t>
            </a:r>
            <a:r>
              <a:rPr lang="en-US" dirty="0" err="1"/>
              <a:t>remplissant</a:t>
            </a:r>
            <a:r>
              <a:rPr lang="en-US" dirty="0"/>
              <a:t> les </a:t>
            </a:r>
            <a:r>
              <a:rPr lang="en-US" dirty="0" err="1"/>
              <a:t>informations</a:t>
            </a:r>
            <a:r>
              <a:rPr lang="en-US" dirty="0"/>
              <a:t> necessaires </a:t>
            </a:r>
            <a:r>
              <a:rPr lang="en-US" dirty="0" err="1"/>
              <a:t>incluant</a:t>
            </a:r>
            <a:r>
              <a:rPr lang="en-US" dirty="0"/>
              <a:t> </a:t>
            </a:r>
            <a:r>
              <a:rPr lang="en-US" dirty="0" err="1"/>
              <a:t>ses</a:t>
            </a:r>
            <a:r>
              <a:rPr lang="en-US" dirty="0"/>
              <a:t> </a:t>
            </a:r>
            <a:r>
              <a:rPr lang="en-US" dirty="0" err="1"/>
              <a:t>informations</a:t>
            </a:r>
            <a:r>
              <a:rPr lang="en-US" dirty="0"/>
              <a:t> </a:t>
            </a:r>
            <a:r>
              <a:rPr lang="en-US" dirty="0" err="1"/>
              <a:t>bancaires</a:t>
            </a:r>
            <a:r>
              <a:rPr lang="en-US" dirty="0"/>
              <a:t> necessaires.</a:t>
            </a:r>
          </a:p>
          <a:p>
            <a:pPr algn="ctr"/>
            <a:r>
              <a:rPr lang="fr-FR" dirty="0"/>
              <a:t>Malgré l'existence des dizaines types d 'attaques sur le web, notre recherche </a:t>
            </a:r>
            <a:br>
              <a:rPr lang="fr-FR" dirty="0"/>
            </a:br>
            <a:r>
              <a:rPr lang="fr-FR" dirty="0"/>
              <a:t>porte sur la protection contre l 'attaque par injection SQL et autres types d’attaques</a:t>
            </a:r>
            <a:endParaRPr lang="en-US" dirty="0"/>
          </a:p>
          <a:p>
            <a:endParaRPr lang="en-US" dirty="0"/>
          </a:p>
        </p:txBody>
      </p:sp>
      <p:sp>
        <p:nvSpPr>
          <p:cNvPr id="5" name="Slide Number Placeholder 4">
            <a:extLst>
              <a:ext uri="{FF2B5EF4-FFF2-40B4-BE49-F238E27FC236}">
                <a16:creationId xmlns:a16="http://schemas.microsoft.com/office/drawing/2014/main" id="{1433F37A-7127-4194-8CE4-1E11304D89BC}"/>
              </a:ext>
            </a:extLst>
          </p:cNvPr>
          <p:cNvSpPr>
            <a:spLocks noGrp="1"/>
          </p:cNvSpPr>
          <p:nvPr>
            <p:ph type="sldNum" sz="quarter" idx="12"/>
          </p:nvPr>
        </p:nvSpPr>
        <p:spPr/>
        <p:txBody>
          <a:bodyPr/>
          <a:lstStyle/>
          <a:p>
            <a:fld id="{E6DE373A-5961-4627-87B7-73C92248ED9C}" type="slidenum">
              <a:rPr lang="en-US" smtClean="0"/>
              <a:t>6</a:t>
            </a:fld>
            <a:endParaRPr lang="en-US"/>
          </a:p>
        </p:txBody>
      </p:sp>
    </p:spTree>
    <p:extLst>
      <p:ext uri="{BB962C8B-B14F-4D97-AF65-F5344CB8AC3E}">
        <p14:creationId xmlns:p14="http://schemas.microsoft.com/office/powerpoint/2010/main" val="558983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EE9EB-DEDC-4C2B-A019-D290D1726C25}"/>
              </a:ext>
            </a:extLst>
          </p:cNvPr>
          <p:cNvSpPr>
            <a:spLocks noGrp="1"/>
          </p:cNvSpPr>
          <p:nvPr>
            <p:ph type="title"/>
          </p:nvPr>
        </p:nvSpPr>
        <p:spPr>
          <a:xfrm>
            <a:off x="1219200" y="838200"/>
            <a:ext cx="8761413" cy="706964"/>
          </a:xfrm>
        </p:spPr>
        <p:txBody>
          <a:bodyPr/>
          <a:lstStyle/>
          <a:p>
            <a:r>
              <a:rPr lang="fr-FR" dirty="0"/>
              <a:t>Introduction à l’attaque </a:t>
            </a:r>
            <a:r>
              <a:rPr lang="fr-FR" dirty="0" err="1"/>
              <a:t>Bruteforce</a:t>
            </a:r>
            <a:endParaRPr lang="fr-FR" dirty="0"/>
          </a:p>
        </p:txBody>
      </p:sp>
      <p:sp>
        <p:nvSpPr>
          <p:cNvPr id="3" name="Content Placeholder 2">
            <a:extLst>
              <a:ext uri="{FF2B5EF4-FFF2-40B4-BE49-F238E27FC236}">
                <a16:creationId xmlns:a16="http://schemas.microsoft.com/office/drawing/2014/main" id="{C66E8306-D06C-4F01-8BCD-6E867D54565A}"/>
              </a:ext>
            </a:extLst>
          </p:cNvPr>
          <p:cNvSpPr>
            <a:spLocks noGrp="1"/>
          </p:cNvSpPr>
          <p:nvPr>
            <p:ph idx="1"/>
          </p:nvPr>
        </p:nvSpPr>
        <p:spPr>
          <a:xfrm>
            <a:off x="959427" y="2524968"/>
            <a:ext cx="4028209" cy="3494831"/>
          </a:xfrm>
        </p:spPr>
        <p:txBody>
          <a:bodyPr>
            <a:normAutofit/>
          </a:bodyPr>
          <a:lstStyle/>
          <a:p>
            <a:r>
              <a:rPr lang="fr-FR" sz="2000" dirty="0"/>
              <a:t>L'attaque par force brute est une méthode utilisée en cryptanalyse pour trouver un mot de passe ou une clé. Il s'agit de tester, une à une, toutes les combinaisons possibles. Cette méthode est en général considérée comme la plus simple concevable.</a:t>
            </a:r>
          </a:p>
        </p:txBody>
      </p:sp>
      <p:pic>
        <p:nvPicPr>
          <p:cNvPr id="5" name="Picture 4">
            <a:extLst>
              <a:ext uri="{FF2B5EF4-FFF2-40B4-BE49-F238E27FC236}">
                <a16:creationId xmlns:a16="http://schemas.microsoft.com/office/drawing/2014/main" id="{E9F13B90-8381-4782-9E25-788EC01375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185" y="2524968"/>
            <a:ext cx="4800615" cy="3494831"/>
          </a:xfrm>
          <a:prstGeom prst="rect">
            <a:avLst/>
          </a:prstGeom>
        </p:spPr>
      </p:pic>
      <p:sp>
        <p:nvSpPr>
          <p:cNvPr id="6" name="Slide Number Placeholder 5">
            <a:extLst>
              <a:ext uri="{FF2B5EF4-FFF2-40B4-BE49-F238E27FC236}">
                <a16:creationId xmlns:a16="http://schemas.microsoft.com/office/drawing/2014/main" id="{097FF805-BBF9-4A4A-9ADE-890D7CFF9B95}"/>
              </a:ext>
            </a:extLst>
          </p:cNvPr>
          <p:cNvSpPr>
            <a:spLocks noGrp="1"/>
          </p:cNvSpPr>
          <p:nvPr>
            <p:ph type="sldNum" sz="quarter" idx="12"/>
          </p:nvPr>
        </p:nvSpPr>
        <p:spPr/>
        <p:txBody>
          <a:bodyPr/>
          <a:lstStyle/>
          <a:p>
            <a:fld id="{E6DE373A-5961-4627-87B7-73C92248ED9C}" type="slidenum">
              <a:rPr lang="en-US" smtClean="0"/>
              <a:t>7</a:t>
            </a:fld>
            <a:endParaRPr lang="en-US"/>
          </a:p>
        </p:txBody>
      </p:sp>
    </p:spTree>
    <p:extLst>
      <p:ext uri="{BB962C8B-B14F-4D97-AF65-F5344CB8AC3E}">
        <p14:creationId xmlns:p14="http://schemas.microsoft.com/office/powerpoint/2010/main" val="1421259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A06F9-29FC-4A56-B3F0-01FE8A549B32}"/>
              </a:ext>
            </a:extLst>
          </p:cNvPr>
          <p:cNvSpPr>
            <a:spLocks noGrp="1"/>
          </p:cNvSpPr>
          <p:nvPr>
            <p:ph type="title"/>
          </p:nvPr>
        </p:nvSpPr>
        <p:spPr>
          <a:xfrm>
            <a:off x="4631512" y="964188"/>
            <a:ext cx="2710464" cy="706964"/>
          </a:xfrm>
        </p:spPr>
        <p:txBody>
          <a:bodyPr/>
          <a:lstStyle/>
          <a:p>
            <a:r>
              <a:rPr lang="fr-FR" dirty="0"/>
              <a:t>Brute force</a:t>
            </a:r>
          </a:p>
        </p:txBody>
      </p:sp>
      <p:sp>
        <p:nvSpPr>
          <p:cNvPr id="3" name="Content Placeholder 2">
            <a:extLst>
              <a:ext uri="{FF2B5EF4-FFF2-40B4-BE49-F238E27FC236}">
                <a16:creationId xmlns:a16="http://schemas.microsoft.com/office/drawing/2014/main" id="{2FA65F0A-1011-4CB5-83A5-2318C522D7C1}"/>
              </a:ext>
            </a:extLst>
          </p:cNvPr>
          <p:cNvSpPr>
            <a:spLocks noGrp="1"/>
          </p:cNvSpPr>
          <p:nvPr>
            <p:ph idx="1"/>
          </p:nvPr>
        </p:nvSpPr>
        <p:spPr>
          <a:xfrm>
            <a:off x="503362" y="2556164"/>
            <a:ext cx="5120608" cy="3751119"/>
          </a:xfrm>
        </p:spPr>
        <p:txBody>
          <a:bodyPr>
            <a:normAutofit fontScale="92500" lnSpcReduction="10000"/>
          </a:bodyPr>
          <a:lstStyle/>
          <a:p>
            <a:r>
              <a:rPr lang="fr-FR" dirty="0"/>
              <a:t>Il existe plusieurs algorithmes anti-brute forces dans le marché, notre algorithme se base sur la détection de l’adresse IP de la requêtes et voir s’il avait dépassé un nombre limite de tentative,</a:t>
            </a:r>
          </a:p>
          <a:p>
            <a:r>
              <a:rPr lang="fr-FR" dirty="0"/>
              <a:t>Si oui, on va bannir l’utilisateur qui a cette adresse IP pour un délai précis puis nous allons réinitialiser le compteur de tentatives</a:t>
            </a:r>
          </a:p>
          <a:p>
            <a:r>
              <a:rPr lang="fr-FR" dirty="0"/>
              <a:t>Sinon, on va augmenté les nombres de tentatives à chaque fois quand l’utilisateur effectue une requête POST de login</a:t>
            </a:r>
          </a:p>
          <a:p>
            <a:r>
              <a:rPr lang="fr-FR" dirty="0"/>
              <a:t>Si l’utilisateur a réussi de s’authentifier, on va effacer de la table la tentative de connexion précédente.</a:t>
            </a:r>
          </a:p>
        </p:txBody>
      </p:sp>
      <p:pic>
        <p:nvPicPr>
          <p:cNvPr id="7" name="Picture 6">
            <a:extLst>
              <a:ext uri="{FF2B5EF4-FFF2-40B4-BE49-F238E27FC236}">
                <a16:creationId xmlns:a16="http://schemas.microsoft.com/office/drawing/2014/main" id="{F603127B-95EB-4D9C-8E1C-592FD02CBC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2786" y="2970435"/>
            <a:ext cx="5607356" cy="2419712"/>
          </a:xfrm>
          <a:prstGeom prst="rect">
            <a:avLst/>
          </a:prstGeom>
        </p:spPr>
      </p:pic>
      <p:sp>
        <p:nvSpPr>
          <p:cNvPr id="5" name="Slide Number Placeholder 4">
            <a:extLst>
              <a:ext uri="{FF2B5EF4-FFF2-40B4-BE49-F238E27FC236}">
                <a16:creationId xmlns:a16="http://schemas.microsoft.com/office/drawing/2014/main" id="{031787B5-62BC-46E6-9ABF-3727F75A29EA}"/>
              </a:ext>
            </a:extLst>
          </p:cNvPr>
          <p:cNvSpPr>
            <a:spLocks noGrp="1"/>
          </p:cNvSpPr>
          <p:nvPr>
            <p:ph type="sldNum" sz="quarter" idx="12"/>
          </p:nvPr>
        </p:nvSpPr>
        <p:spPr/>
        <p:txBody>
          <a:bodyPr/>
          <a:lstStyle/>
          <a:p>
            <a:fld id="{E6DE373A-5961-4627-87B7-73C92248ED9C}" type="slidenum">
              <a:rPr lang="en-US" smtClean="0"/>
              <a:t>8</a:t>
            </a:fld>
            <a:endParaRPr lang="en-US"/>
          </a:p>
        </p:txBody>
      </p:sp>
    </p:spTree>
    <p:extLst>
      <p:ext uri="{BB962C8B-B14F-4D97-AF65-F5344CB8AC3E}">
        <p14:creationId xmlns:p14="http://schemas.microsoft.com/office/powerpoint/2010/main" val="947665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90A6C-0FE2-4F90-86D8-8CE95AC88863}"/>
              </a:ext>
            </a:extLst>
          </p:cNvPr>
          <p:cNvSpPr>
            <a:spLocks noGrp="1"/>
          </p:cNvSpPr>
          <p:nvPr>
            <p:ph type="title"/>
          </p:nvPr>
        </p:nvSpPr>
        <p:spPr>
          <a:xfrm>
            <a:off x="4451645" y="973668"/>
            <a:ext cx="3288709" cy="706964"/>
          </a:xfrm>
        </p:spPr>
        <p:txBody>
          <a:bodyPr/>
          <a:lstStyle/>
          <a:p>
            <a:r>
              <a:rPr lang="fr-FR" dirty="0" err="1"/>
              <a:t>Upload</a:t>
            </a:r>
            <a:r>
              <a:rPr lang="fr-FR" dirty="0"/>
              <a:t> Shell </a:t>
            </a:r>
          </a:p>
        </p:txBody>
      </p:sp>
      <p:sp>
        <p:nvSpPr>
          <p:cNvPr id="3" name="Content Placeholder 2">
            <a:extLst>
              <a:ext uri="{FF2B5EF4-FFF2-40B4-BE49-F238E27FC236}">
                <a16:creationId xmlns:a16="http://schemas.microsoft.com/office/drawing/2014/main" id="{E0011B01-B109-4A74-BE7E-2B61C878F114}"/>
              </a:ext>
            </a:extLst>
          </p:cNvPr>
          <p:cNvSpPr>
            <a:spLocks noGrp="1"/>
          </p:cNvSpPr>
          <p:nvPr>
            <p:ph idx="1"/>
          </p:nvPr>
        </p:nvSpPr>
        <p:spPr>
          <a:xfrm>
            <a:off x="1154954" y="2603500"/>
            <a:ext cx="8825659" cy="3280832"/>
          </a:xfrm>
        </p:spPr>
        <p:txBody>
          <a:bodyPr/>
          <a:lstStyle/>
          <a:p>
            <a:r>
              <a:rPr lang="fr-FR" dirty="0"/>
              <a:t>C’est une attaque informatique très dangereuse qui cible le système d’exploitation du serveur. En effet cette attaque cible surtout les formulaires dans lesquelles on envoie un fichier </a:t>
            </a:r>
            <a:r>
              <a:rPr lang="fr-FR" dirty="0" err="1"/>
              <a:t>multipart</a:t>
            </a:r>
            <a:r>
              <a:rPr lang="fr-FR" dirty="0"/>
              <a:t> sans vérifier l’extension du fichier au côté serveur, dans ce cadre je voulais faire un indice dans cette présentation que la validation au côté client c’est à dire avec le HTML n’est pas suffisante  car le pirate pourra toujours modifier le code HTML et performer l’attaque même ci vous utilisé l’attribut</a:t>
            </a:r>
          </a:p>
          <a:p>
            <a:pPr marL="0" indent="0">
              <a:buNone/>
            </a:pPr>
            <a:r>
              <a:rPr lang="fr-FR" dirty="0"/>
              <a:t>	</a:t>
            </a:r>
          </a:p>
        </p:txBody>
      </p:sp>
      <p:pic>
        <p:nvPicPr>
          <p:cNvPr id="5" name="Picture 4">
            <a:extLst>
              <a:ext uri="{FF2B5EF4-FFF2-40B4-BE49-F238E27FC236}">
                <a16:creationId xmlns:a16="http://schemas.microsoft.com/office/drawing/2014/main" id="{6040C365-A8A2-4528-86C7-FD8FE83C8C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3835" y="5018653"/>
            <a:ext cx="9300002" cy="580042"/>
          </a:xfrm>
          <a:prstGeom prst="rect">
            <a:avLst/>
          </a:prstGeom>
        </p:spPr>
      </p:pic>
      <p:sp>
        <p:nvSpPr>
          <p:cNvPr id="6" name="Slide Number Placeholder 5">
            <a:extLst>
              <a:ext uri="{FF2B5EF4-FFF2-40B4-BE49-F238E27FC236}">
                <a16:creationId xmlns:a16="http://schemas.microsoft.com/office/drawing/2014/main" id="{9A55F636-8AB5-4A63-8FE0-C3512EFD14FD}"/>
              </a:ext>
            </a:extLst>
          </p:cNvPr>
          <p:cNvSpPr>
            <a:spLocks noGrp="1"/>
          </p:cNvSpPr>
          <p:nvPr>
            <p:ph type="sldNum" sz="quarter" idx="12"/>
          </p:nvPr>
        </p:nvSpPr>
        <p:spPr/>
        <p:txBody>
          <a:bodyPr/>
          <a:lstStyle/>
          <a:p>
            <a:fld id="{E6DE373A-5961-4627-87B7-73C92248ED9C}" type="slidenum">
              <a:rPr lang="en-US" smtClean="0"/>
              <a:t>9</a:t>
            </a:fld>
            <a:endParaRPr lang="en-US"/>
          </a:p>
        </p:txBody>
      </p:sp>
    </p:spTree>
    <p:extLst>
      <p:ext uri="{BB962C8B-B14F-4D97-AF65-F5344CB8AC3E}">
        <p14:creationId xmlns:p14="http://schemas.microsoft.com/office/powerpoint/2010/main" val="29497468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1799</TotalTime>
  <Words>2681</Words>
  <Application>Microsoft Office PowerPoint</Application>
  <PresentationFormat>Widescreen</PresentationFormat>
  <Paragraphs>142</Paragraphs>
  <Slides>34</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Arial Unicode MS</vt:lpstr>
      <vt:lpstr>Calibri</vt:lpstr>
      <vt:lpstr>Century Gothic</vt:lpstr>
      <vt:lpstr>Wingdings</vt:lpstr>
      <vt:lpstr>Wingdings 3</vt:lpstr>
      <vt:lpstr>Ion Boardroom</vt:lpstr>
      <vt:lpstr>Sécurité des sites WEB</vt:lpstr>
      <vt:lpstr>DISCLAIMER</vt:lpstr>
      <vt:lpstr>Quelques questions </vt:lpstr>
      <vt:lpstr>Introduction</vt:lpstr>
      <vt:lpstr>Résumé</vt:lpstr>
      <vt:lpstr>  NOTRE IMPLEMENTATION</vt:lpstr>
      <vt:lpstr>Introduction à l’attaque Bruteforce</vt:lpstr>
      <vt:lpstr>Brute force</vt:lpstr>
      <vt:lpstr>Upload Shell </vt:lpstr>
      <vt:lpstr>PAYLOAD OU LE TROJAN</vt:lpstr>
      <vt:lpstr>Un petit peu de théorie</vt:lpstr>
      <vt:lpstr>Solution</vt:lpstr>
      <vt:lpstr> Introduction SQL-Injection </vt:lpstr>
      <vt:lpstr>Problèmatique</vt:lpstr>
      <vt:lpstr> Architecture des applications web </vt:lpstr>
      <vt:lpstr> Principe de l’attaque par injection SQL</vt:lpstr>
      <vt:lpstr> Principe de l’attaque par injection SQL</vt:lpstr>
      <vt:lpstr>Mécanisme Injection dans les entrées d'utilisateurs</vt:lpstr>
      <vt:lpstr>Explication</vt:lpstr>
      <vt:lpstr> NOUVELLE STRUCTURE DE LA REQUETE SQL</vt:lpstr>
      <vt:lpstr> NOUVELLE STRUCTURE DU REQUETE SQL</vt:lpstr>
      <vt:lpstr>LES CONTREMESURES DE L'ATTAQUE PAR INJECTION SQL</vt:lpstr>
      <vt:lpstr>  Pour comprendre comment PreparedStatement empêche l'injection SQL, nous devons comprendre les phases d'exécution de la requête SQL </vt:lpstr>
      <vt:lpstr>Explication</vt:lpstr>
      <vt:lpstr>PowerPoint Presentation</vt:lpstr>
      <vt:lpstr>Validation des entrees</vt:lpstr>
      <vt:lpstr>TYPES XSS</vt:lpstr>
      <vt:lpstr>XSS(failles Cross-Site Scripting)</vt:lpstr>
      <vt:lpstr>PROTECTION CONTRE ATTAQUE XSS </vt:lpstr>
      <vt:lpstr>Utilisation de la bibliotheque CORE</vt:lpstr>
      <vt:lpstr>  </vt:lpstr>
      <vt:lpstr>Explication</vt:lpstr>
      <vt:lpstr>Conclusion</vt:lpstr>
      <vt:lpstr>Merci pour votre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dc:creator>
  <cp:lastModifiedBy>Ziad bougrine</cp:lastModifiedBy>
  <cp:revision>178</cp:revision>
  <dcterms:created xsi:type="dcterms:W3CDTF">2021-11-29T19:23:43Z</dcterms:created>
  <dcterms:modified xsi:type="dcterms:W3CDTF">2021-12-07T09:41:37Z</dcterms:modified>
</cp:coreProperties>
</file>