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94" r:id="rId7"/>
    <p:sldId id="295" r:id="rId8"/>
    <p:sldId id="297" r:id="rId9"/>
    <p:sldId id="296" r:id="rId10"/>
    <p:sldId id="298" r:id="rId11"/>
    <p:sldId id="300" r:id="rId12"/>
    <p:sldId id="301" r:id="rId13"/>
    <p:sldId id="30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C03E5DB-B6FB-4F93-9D41-356EC8BE8656}" type="datetimeFigureOut">
              <a:rPr lang="fr-FR" smtClean="0"/>
              <a:t>11/01/2022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133875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C03E5DB-B6FB-4F93-9D41-356EC8BE8656}" type="datetimeFigureOut">
              <a:rPr lang="fr-FR" smtClean="0"/>
              <a:t>11/01/2022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419613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03E5DB-B6FB-4F93-9D41-356EC8BE8656}" type="datetimeFigureOut">
              <a:rPr lang="fr-FR" smtClean="0"/>
              <a:t>11/01/2022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70323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5C03E5DB-B6FB-4F93-9D41-356EC8BE8656}" type="datetimeFigureOut">
              <a:rPr lang="fr-FR" smtClean="0"/>
              <a:t>11/01/2022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2394090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3E5DB-B6FB-4F93-9D41-356EC8BE8656}" type="datetimeFigureOut">
              <a:rPr lang="fr-FR" smtClean="0"/>
              <a:t>11/01/2022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294937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3E5DB-B6FB-4F93-9D41-356EC8BE8656}" type="datetimeFigureOut">
              <a:rPr lang="fr-FR" smtClean="0"/>
              <a:t>11/01/2022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91316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3E5DB-B6FB-4F93-9D41-356EC8BE8656}" type="datetimeFigureOut">
              <a:rPr lang="fr-FR" smtClean="0"/>
              <a:t>11/01/2022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146849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03E5DB-B6FB-4F93-9D41-356EC8BE8656}" type="datetimeFigureOut">
              <a:rPr lang="fr-FR" smtClean="0"/>
              <a:t>11/01/2022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54853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C03E5DB-B6FB-4F93-9D41-356EC8BE8656}" type="datetimeFigureOut">
              <a:rPr lang="fr-FR" smtClean="0"/>
              <a:t>11/01/2022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302174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C03E5DB-B6FB-4F93-9D41-356EC8BE8656}" type="datetimeFigureOut">
              <a:rPr lang="fr-FR" smtClean="0"/>
              <a:t>11/01/2022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49289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C03E5DB-B6FB-4F93-9D41-356EC8BE8656}" type="datetimeFigureOut">
              <a:rPr lang="fr-FR" smtClean="0"/>
              <a:t>11/01/2022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92712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3E5DB-B6FB-4F93-9D41-356EC8BE8656}" type="datetimeFigureOut">
              <a:rPr lang="fr-FR" smtClean="0"/>
              <a:t>11/01/2022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166585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C03E5DB-B6FB-4F93-9D41-356EC8BE8656}" type="datetimeFigureOut">
              <a:rPr lang="fr-FR" smtClean="0"/>
              <a:t>11/01/2022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319649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5C03E5DB-B6FB-4F93-9D41-356EC8BE8656}" type="datetimeFigureOut">
              <a:rPr lang="fr-FR" smtClean="0"/>
              <a:t>11/01/2022</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840E6298-502C-43BA-8610-A758C439799B}" type="slidenum">
              <a:rPr lang="fr-FR" smtClean="0"/>
              <a:t>‹N°›</a:t>
            </a:fld>
            <a:endParaRPr lang="fr-FR"/>
          </a:p>
        </p:txBody>
      </p:sp>
    </p:spTree>
    <p:extLst>
      <p:ext uri="{BB962C8B-B14F-4D97-AF65-F5344CB8AC3E}">
        <p14:creationId xmlns:p14="http://schemas.microsoft.com/office/powerpoint/2010/main" val="368065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03E5DB-B6FB-4F93-9D41-356EC8BE8656}" type="datetimeFigureOut">
              <a:rPr lang="fr-FR" smtClean="0"/>
              <a:t>11/01/2022</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40E6298-502C-43BA-8610-A758C439799B}" type="slidenum">
              <a:rPr lang="fr-FR" smtClean="0"/>
              <a:t>‹N°›</a:t>
            </a:fld>
            <a:endParaRPr lang="fr-FR"/>
          </a:p>
        </p:txBody>
      </p:sp>
    </p:spTree>
    <p:extLst>
      <p:ext uri="{BB962C8B-B14F-4D97-AF65-F5344CB8AC3E}">
        <p14:creationId xmlns:p14="http://schemas.microsoft.com/office/powerpoint/2010/main" val="39558078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Java_EE" TargetMode="External"/><Relationship Id="rId2" Type="http://schemas.openxmlformats.org/officeDocument/2006/relationships/hyperlink" Target="https://fr.wikipedia.org/wiki/Serveur_d%27applications" TargetMode="External"/><Relationship Id="rId1" Type="http://schemas.openxmlformats.org/officeDocument/2006/relationships/slideLayout" Target="../slideLayouts/slideLayout2.xml"/><Relationship Id="rId4" Type="http://schemas.openxmlformats.org/officeDocument/2006/relationships/hyperlink" Target="https://fr.wikipedia.org/wiki/Enterprise_JavaBean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667855-8F14-4506-B2D9-5FDC745AC504}"/>
              </a:ext>
            </a:extLst>
          </p:cNvPr>
          <p:cNvSpPr>
            <a:spLocks noGrp="1"/>
          </p:cNvSpPr>
          <p:nvPr>
            <p:ph type="ctrTitle"/>
          </p:nvPr>
        </p:nvSpPr>
        <p:spPr>
          <a:xfrm>
            <a:off x="2337143" y="600735"/>
            <a:ext cx="10572000" cy="2971051"/>
          </a:xfrm>
        </p:spPr>
        <p:txBody>
          <a:bodyPr/>
          <a:lstStyle/>
          <a:p>
            <a:r>
              <a:rPr lang="fr-FR" dirty="0"/>
              <a:t>Agence de Voyage</a:t>
            </a:r>
          </a:p>
        </p:txBody>
      </p:sp>
      <p:sp>
        <p:nvSpPr>
          <p:cNvPr id="3" name="Sous-titre 2">
            <a:extLst>
              <a:ext uri="{FF2B5EF4-FFF2-40B4-BE49-F238E27FC236}">
                <a16:creationId xmlns:a16="http://schemas.microsoft.com/office/drawing/2014/main" id="{8C5F168C-768C-4CD5-A941-36AFCE3899EA}"/>
              </a:ext>
            </a:extLst>
          </p:cNvPr>
          <p:cNvSpPr>
            <a:spLocks noGrp="1"/>
          </p:cNvSpPr>
          <p:nvPr>
            <p:ph type="subTitle" idx="1"/>
          </p:nvPr>
        </p:nvSpPr>
        <p:spPr>
          <a:xfrm>
            <a:off x="4524375" y="5280847"/>
            <a:ext cx="6857626" cy="1396178"/>
          </a:xfrm>
        </p:spPr>
        <p:txBody>
          <a:bodyPr>
            <a:normAutofit/>
          </a:bodyPr>
          <a:lstStyle/>
          <a:p>
            <a:r>
              <a:rPr lang="fr-FR" dirty="0"/>
              <a:t>Réalisé par :</a:t>
            </a:r>
          </a:p>
          <a:p>
            <a:r>
              <a:rPr lang="fr-FR" dirty="0"/>
              <a:t>		Ayman </a:t>
            </a:r>
            <a:r>
              <a:rPr lang="fr-FR" dirty="0" err="1"/>
              <a:t>Abouhali</a:t>
            </a:r>
            <a:endParaRPr lang="fr-FR" dirty="0"/>
          </a:p>
          <a:p>
            <a:r>
              <a:rPr lang="fr-FR" dirty="0"/>
              <a:t>		Ziad Bougrine</a:t>
            </a:r>
          </a:p>
          <a:p>
            <a:endParaRPr lang="fr-FR" dirty="0"/>
          </a:p>
        </p:txBody>
      </p:sp>
    </p:spTree>
    <p:extLst>
      <p:ext uri="{BB962C8B-B14F-4D97-AF65-F5344CB8AC3E}">
        <p14:creationId xmlns:p14="http://schemas.microsoft.com/office/powerpoint/2010/main" val="153914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u="sng" dirty="0"/>
              <a:t>JQUERY – JAVASCRIPT - AJAX</a:t>
            </a:r>
            <a:br>
              <a:rPr lang="en-US" dirty="0"/>
            </a:br>
            <a:endParaRPr lang="en-US" dirty="0"/>
          </a:p>
        </p:txBody>
      </p:sp>
      <p:sp>
        <p:nvSpPr>
          <p:cNvPr id="3" name="Espace réservé du contenu 2"/>
          <p:cNvSpPr>
            <a:spLocks noGrp="1"/>
          </p:cNvSpPr>
          <p:nvPr>
            <p:ph sz="half" idx="1"/>
          </p:nvPr>
        </p:nvSpPr>
        <p:spPr/>
        <p:txBody>
          <a:bodyPr>
            <a:normAutofit lnSpcReduction="10000"/>
          </a:bodyPr>
          <a:lstStyle/>
          <a:p>
            <a:r>
              <a:rPr lang="fr-FR" dirty="0"/>
              <a:t>J’ai utilisé le concept JQUERY-JAVASCRIPT dans le projet pour introduire de la dynamique dans les pages web et réduire la pression des demandes sur le serveur, par exemple pour les opérations de filtre</a:t>
            </a:r>
            <a:endParaRPr lang="en-US" dirty="0"/>
          </a:p>
          <a:p>
            <a:r>
              <a:rPr lang="fr-FR" dirty="0"/>
              <a:t>JAVASCRIPT: m’aide pour créer des algorithmes et faire des opération dans le côté client</a:t>
            </a:r>
            <a:endParaRPr lang="en-US" dirty="0"/>
          </a:p>
          <a:p>
            <a:r>
              <a:rPr lang="fr-FR" dirty="0"/>
              <a:t>JQuery: Framework basé sur le </a:t>
            </a:r>
            <a:r>
              <a:rPr lang="fr-FR" dirty="0" err="1"/>
              <a:t>javascript</a:t>
            </a:r>
            <a:r>
              <a:rPr lang="fr-FR" dirty="0"/>
              <a:t> permettant de gérer les </a:t>
            </a:r>
            <a:r>
              <a:rPr lang="fr-FR" dirty="0" err="1"/>
              <a:t>évenements</a:t>
            </a:r>
            <a:r>
              <a:rPr lang="fr-FR" dirty="0"/>
              <a:t> dans les pages web avec un allez retour des </a:t>
            </a:r>
            <a:r>
              <a:rPr lang="fr-FR" dirty="0" err="1"/>
              <a:t>donées</a:t>
            </a:r>
            <a:r>
              <a:rPr lang="fr-FR" dirty="0"/>
              <a:t> JSON</a:t>
            </a:r>
            <a:endParaRPr lang="en-US" dirty="0"/>
          </a:p>
        </p:txBody>
      </p:sp>
      <p:pic>
        <p:nvPicPr>
          <p:cNvPr id="5" name="Espace réservé du contenu 4" descr="C:\Users\Ziad Bougrine\AppData\Local\Microsoft\Windows\INetCache\Content.Word\download.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07466" y="2097088"/>
            <a:ext cx="2143125" cy="2143125"/>
          </a:xfrm>
          <a:prstGeom prst="rect">
            <a:avLst/>
          </a:prstGeom>
          <a:noFill/>
          <a:ln>
            <a:noFill/>
          </a:ln>
        </p:spPr>
      </p:pic>
      <p:pic>
        <p:nvPicPr>
          <p:cNvPr id="6" name="Image 5" descr="C:\Users\Ziad Bougrine\AppData\Local\Microsoft\Windows\INetCache\Content.Word\jquerys.jpg"/>
          <p:cNvPicPr/>
          <p:nvPr/>
        </p:nvPicPr>
        <p:blipFill>
          <a:blip r:embed="rId3">
            <a:extLst>
              <a:ext uri="{28A0092B-C50C-407E-A947-70E740481C1C}">
                <a14:useLocalDpi xmlns:a14="http://schemas.microsoft.com/office/drawing/2010/main" val="0"/>
              </a:ext>
            </a:extLst>
          </a:blip>
          <a:srcRect/>
          <a:stretch>
            <a:fillRect/>
          </a:stretch>
        </p:blipFill>
        <p:spPr bwMode="auto">
          <a:xfrm>
            <a:off x="8650591" y="3606079"/>
            <a:ext cx="3272155" cy="2455545"/>
          </a:xfrm>
          <a:prstGeom prst="rect">
            <a:avLst/>
          </a:prstGeom>
          <a:noFill/>
          <a:ln>
            <a:noFill/>
          </a:ln>
        </p:spPr>
      </p:pic>
    </p:spTree>
    <p:extLst>
      <p:ext uri="{BB962C8B-B14F-4D97-AF65-F5344CB8AC3E}">
        <p14:creationId xmlns:p14="http://schemas.microsoft.com/office/powerpoint/2010/main" val="335346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i="1" u="sng" dirty="0"/>
              <a:t>JPQL – SQL – MYSQL-SPRING DATA(hibernate)</a:t>
            </a:r>
            <a:br>
              <a:rPr lang="en-US" dirty="0"/>
            </a:br>
            <a:endParaRPr lang="en-US" dirty="0"/>
          </a:p>
        </p:txBody>
      </p:sp>
      <p:sp>
        <p:nvSpPr>
          <p:cNvPr id="4" name="Espace réservé du texte 3"/>
          <p:cNvSpPr>
            <a:spLocks noGrp="1"/>
          </p:cNvSpPr>
          <p:nvPr>
            <p:ph type="body" sz="half" idx="2"/>
          </p:nvPr>
        </p:nvSpPr>
        <p:spPr/>
        <p:txBody>
          <a:bodyPr/>
          <a:lstStyle/>
          <a:p>
            <a:r>
              <a:rPr lang="fr-FR" dirty="0"/>
              <a:t>J’ai utilisé comme une base </a:t>
            </a:r>
            <a:r>
              <a:rPr lang="fr-FR" dirty="0" err="1"/>
              <a:t>donée</a:t>
            </a:r>
            <a:r>
              <a:rPr lang="fr-FR" dirty="0"/>
              <a:t> </a:t>
            </a:r>
            <a:r>
              <a:rPr lang="fr-FR" dirty="0" err="1"/>
              <a:t>mysql</a:t>
            </a:r>
            <a:r>
              <a:rPr lang="fr-FR" dirty="0"/>
              <a:t> et comme </a:t>
            </a:r>
            <a:r>
              <a:rPr lang="fr-FR" dirty="0" err="1"/>
              <a:t>language</a:t>
            </a:r>
            <a:r>
              <a:rPr lang="fr-FR" dirty="0"/>
              <a:t> SQL, j‘ai évité d’utiliser MONGO DB et le </a:t>
            </a:r>
            <a:r>
              <a:rPr lang="fr-FR" dirty="0" err="1"/>
              <a:t>language</a:t>
            </a:r>
            <a:r>
              <a:rPr lang="fr-FR" dirty="0"/>
              <a:t> </a:t>
            </a:r>
            <a:r>
              <a:rPr lang="fr-FR" dirty="0" err="1"/>
              <a:t>NoSQL</a:t>
            </a:r>
            <a:r>
              <a:rPr lang="fr-FR" dirty="0"/>
              <a:t> car c’est un SQL non contrôlé et le projet est soumis sous contrôle de conception</a:t>
            </a:r>
            <a:endParaRPr lang="en-US" dirty="0"/>
          </a:p>
        </p:txBody>
      </p:sp>
      <p:pic>
        <p:nvPicPr>
          <p:cNvPr id="5" name="Espace réservé du contenu 4" descr="C:\Users\Ziad Bougrine\AppData\Local\Microsoft\Windows\INetCache\Content.Word\difference-between-spring-and-hibernate_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6220" y="850942"/>
            <a:ext cx="5742444" cy="1539243"/>
          </a:xfrm>
          <a:prstGeom prst="rect">
            <a:avLst/>
          </a:prstGeom>
          <a:noFill/>
          <a:ln>
            <a:noFill/>
          </a:ln>
        </p:spPr>
      </p:pic>
      <p:pic>
        <p:nvPicPr>
          <p:cNvPr id="6" name="Image 5" descr="C:\Users\Ziad Bougrine\AppData\Local\Microsoft\Windows\INetCache\Content.Word\download.png"/>
          <p:cNvPicPr/>
          <p:nvPr/>
        </p:nvPicPr>
        <p:blipFill>
          <a:blip r:embed="rId3">
            <a:extLst>
              <a:ext uri="{28A0092B-C50C-407E-A947-70E740481C1C}">
                <a14:useLocalDpi xmlns:a14="http://schemas.microsoft.com/office/drawing/2010/main" val="0"/>
              </a:ext>
            </a:extLst>
          </a:blip>
          <a:srcRect/>
          <a:stretch>
            <a:fillRect/>
          </a:stretch>
        </p:blipFill>
        <p:spPr bwMode="auto">
          <a:xfrm>
            <a:off x="7031542" y="3427009"/>
            <a:ext cx="2971800" cy="1533525"/>
          </a:xfrm>
          <a:prstGeom prst="rect">
            <a:avLst/>
          </a:prstGeom>
          <a:noFill/>
          <a:ln>
            <a:noFill/>
          </a:ln>
        </p:spPr>
      </p:pic>
    </p:spTree>
    <p:extLst>
      <p:ext uri="{BB962C8B-B14F-4D97-AF65-F5344CB8AC3E}">
        <p14:creationId xmlns:p14="http://schemas.microsoft.com/office/powerpoint/2010/main" val="117094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de-DE" b="1" dirty="0"/>
              <a:t>SPRING DATA (</a:t>
            </a:r>
            <a:r>
              <a:rPr lang="de-DE" b="1" dirty="0" err="1"/>
              <a:t>Hibernate</a:t>
            </a:r>
            <a:r>
              <a:rPr lang="de-DE" b="1" dirty="0"/>
              <a:t> + </a:t>
            </a:r>
            <a:r>
              <a:rPr lang="de-DE" b="1" dirty="0" err="1"/>
              <a:t>améliorations</a:t>
            </a:r>
            <a:r>
              <a:rPr lang="de-DE" b="1" dirty="0"/>
              <a:t>):</a:t>
            </a:r>
            <a:br>
              <a:rPr lang="en-US" dirty="0"/>
            </a:br>
            <a:endParaRPr lang="en-US" dirty="0"/>
          </a:p>
        </p:txBody>
      </p:sp>
      <p:sp>
        <p:nvSpPr>
          <p:cNvPr id="4" name="Espace réservé du texte 3"/>
          <p:cNvSpPr>
            <a:spLocks noGrp="1"/>
          </p:cNvSpPr>
          <p:nvPr>
            <p:ph type="body" sz="half" idx="2"/>
          </p:nvPr>
        </p:nvSpPr>
        <p:spPr/>
        <p:txBody>
          <a:bodyPr/>
          <a:lstStyle/>
          <a:p>
            <a:r>
              <a:rPr lang="fr-FR" dirty="0"/>
              <a:t>Il donne la possibilité de </a:t>
            </a:r>
            <a:r>
              <a:rPr lang="fr-FR" dirty="0" err="1"/>
              <a:t>géner</a:t>
            </a:r>
            <a:r>
              <a:rPr lang="fr-FR" dirty="0"/>
              <a:t> le SQL directe d’après le code JAVA en </a:t>
            </a:r>
            <a:r>
              <a:rPr lang="fr-FR" dirty="0" err="1"/>
              <a:t>evitant</a:t>
            </a:r>
            <a:r>
              <a:rPr lang="fr-FR" dirty="0"/>
              <a:t> un contact très proche avec SQL. Le JPQL joue le rôle dans les jointures nécessaire pour le </a:t>
            </a:r>
            <a:r>
              <a:rPr lang="fr-FR" dirty="0" err="1"/>
              <a:t>fonctionnement.Une</a:t>
            </a:r>
            <a:r>
              <a:rPr lang="fr-FR" dirty="0"/>
              <a:t> connaissance puissante sur le HIBERNATE et la partie STATELESS est obligatoire afin de comprendre le système de MODELS utilisé.</a:t>
            </a:r>
            <a:endParaRPr lang="en-US" dirty="0"/>
          </a:p>
          <a:p>
            <a:endParaRPr lang="en-US" dirty="0"/>
          </a:p>
        </p:txBody>
      </p:sp>
      <p:sp>
        <p:nvSpPr>
          <p:cNvPr id="8" name="Espace réservé du contenu 2"/>
          <p:cNvSpPr>
            <a:spLocks noGrp="1"/>
          </p:cNvSpPr>
          <p:nvPr>
            <p:ph idx="1"/>
          </p:nvPr>
        </p:nvSpPr>
        <p:spPr>
          <a:xfrm>
            <a:off x="11515282" y="2052636"/>
            <a:ext cx="5891209" cy="5198534"/>
          </a:xfrm>
        </p:spPr>
        <p:txBody>
          <a:bodyPr/>
          <a:lstStyle/>
          <a:p>
            <a:endParaRPr lang="en-US" dirty="0"/>
          </a:p>
        </p:txBody>
      </p:sp>
      <p:pic>
        <p:nvPicPr>
          <p:cNvPr id="9" name="Picture 2" descr="b628b8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845" y="1464733"/>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036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u="sng" dirty="0"/>
              <a:t>SPRING TOOLS SUITE</a:t>
            </a:r>
            <a:br>
              <a:rPr lang="en-US" dirty="0"/>
            </a:br>
            <a:endParaRPr lang="en-US" dirty="0"/>
          </a:p>
        </p:txBody>
      </p:sp>
      <p:sp>
        <p:nvSpPr>
          <p:cNvPr id="3" name="Espace réservé du contenu 2"/>
          <p:cNvSpPr>
            <a:spLocks noGrp="1"/>
          </p:cNvSpPr>
          <p:nvPr>
            <p:ph idx="1"/>
          </p:nvPr>
        </p:nvSpPr>
        <p:spPr>
          <a:xfrm>
            <a:off x="10842106" y="2986732"/>
            <a:ext cx="5891209" cy="5198534"/>
          </a:xfrm>
        </p:spPr>
        <p:txBody>
          <a:bodyPr/>
          <a:lstStyle/>
          <a:p>
            <a:endParaRPr lang="en-US" dirty="0"/>
          </a:p>
        </p:txBody>
      </p:sp>
      <p:sp>
        <p:nvSpPr>
          <p:cNvPr id="4" name="Espace réservé du texte 3"/>
          <p:cNvSpPr>
            <a:spLocks noGrp="1"/>
          </p:cNvSpPr>
          <p:nvPr>
            <p:ph type="body" sz="half" idx="2"/>
          </p:nvPr>
        </p:nvSpPr>
        <p:spPr/>
        <p:txBody>
          <a:bodyPr/>
          <a:lstStyle/>
          <a:p>
            <a:r>
              <a:rPr lang="fr-FR" dirty="0"/>
              <a:t>J’ai </a:t>
            </a:r>
            <a:r>
              <a:rPr lang="fr-FR" dirty="0" err="1"/>
              <a:t>préferé</a:t>
            </a:r>
            <a:r>
              <a:rPr lang="fr-FR" dirty="0"/>
              <a:t> d’utilisé le SPRING TOOLS SUITE comme IDE de programmation pour être au courant des nouveauté que SPRING apporte</a:t>
            </a:r>
            <a:endParaRPr lang="en-US" dirty="0"/>
          </a:p>
        </p:txBody>
      </p:sp>
      <p:pic>
        <p:nvPicPr>
          <p:cNvPr id="7170" name="Picture 2" descr="16050094263419_imag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081" y="2397241"/>
            <a:ext cx="5764213"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8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7999C0-5FF2-49FF-A941-6DC6B5A9EDA8}"/>
              </a:ext>
            </a:extLst>
          </p:cNvPr>
          <p:cNvSpPr>
            <a:spLocks noGrp="1"/>
          </p:cNvSpPr>
          <p:nvPr>
            <p:ph type="title"/>
          </p:nvPr>
        </p:nvSpPr>
        <p:spPr/>
        <p:txBody>
          <a:bodyPr/>
          <a:lstStyle/>
          <a:p>
            <a:r>
              <a:rPr lang="fr-FR" sz="4000" i="1" dirty="0">
                <a:solidFill>
                  <a:schemeClr val="accent3">
                    <a:lumMod val="40000"/>
                    <a:lumOff val="60000"/>
                  </a:schemeClr>
                </a:solidFill>
              </a:rPr>
              <a:t>					SALUTATION</a:t>
            </a:r>
            <a:endParaRPr lang="fr-FR" dirty="0"/>
          </a:p>
        </p:txBody>
      </p:sp>
      <p:sp>
        <p:nvSpPr>
          <p:cNvPr id="3" name="Espace réservé du contenu 2">
            <a:extLst>
              <a:ext uri="{FF2B5EF4-FFF2-40B4-BE49-F238E27FC236}">
                <a16:creationId xmlns:a16="http://schemas.microsoft.com/office/drawing/2014/main" id="{DE17AE7C-D8AE-4CAD-94D3-515DB9B14337}"/>
              </a:ext>
            </a:extLst>
          </p:cNvPr>
          <p:cNvSpPr>
            <a:spLocks noGrp="1"/>
          </p:cNvSpPr>
          <p:nvPr>
            <p:ph idx="1"/>
          </p:nvPr>
        </p:nvSpPr>
        <p:spPr/>
        <p:txBody>
          <a:bodyPr>
            <a:normAutofit fontScale="92500"/>
          </a:bodyPr>
          <a:lstStyle/>
          <a:p>
            <a:pPr marL="0" indent="0" algn="ctr">
              <a:buNone/>
            </a:pPr>
            <a:r>
              <a:rPr lang="fr-FR" dirty="0"/>
              <a:t>Tout d'abord, je tiens à remercier tout particulièrement les personnes suivantes et à leur témoigner toute ma reconnaissance, pour leur dévouement et leur soutien pour la concrétisation de ce projet: </a:t>
            </a:r>
          </a:p>
          <a:p>
            <a:pPr marL="0" indent="0" algn="ctr">
              <a:buNone/>
            </a:pPr>
            <a:r>
              <a:rPr lang="fr-FR" b="1" dirty="0"/>
              <a:t> M. </a:t>
            </a:r>
            <a:r>
              <a:rPr lang="fr-FR" b="1" dirty="0" err="1"/>
              <a:t>Said</a:t>
            </a:r>
            <a:r>
              <a:rPr lang="fr-FR" b="1" dirty="0"/>
              <a:t> </a:t>
            </a:r>
            <a:r>
              <a:rPr lang="fr-FR" b="1" dirty="0" err="1"/>
              <a:t>Benhlima</a:t>
            </a:r>
            <a:r>
              <a:rPr lang="fr-FR" b="1" dirty="0"/>
              <a:t>, </a:t>
            </a:r>
            <a:r>
              <a:rPr lang="fr-FR" dirty="0"/>
              <a:t>responsable projet, pour ses conseils éclairés, sa patience, sa disponibilité et pour la confiance qu'il m'a accordée dès l'ébauche du projet et tout au long de ces quatre mois. </a:t>
            </a:r>
          </a:p>
          <a:p>
            <a:pPr marL="0" indent="0" algn="ctr">
              <a:buNone/>
            </a:pPr>
            <a:r>
              <a:rPr lang="fr-FR" b="1" dirty="0"/>
              <a:t>M. Ali BEKRI, </a:t>
            </a:r>
            <a:r>
              <a:rPr lang="fr-FR" dirty="0"/>
              <a:t>responsable projet, pour m'avoir accordé toute la confiance nécessaire pour élaborer ce projet librement, et avoir mis à ma disposition tous les moyens nécessaires.  </a:t>
            </a:r>
          </a:p>
          <a:p>
            <a:pPr marL="0" indent="0" algn="ctr">
              <a:buNone/>
            </a:pPr>
            <a:r>
              <a:rPr lang="fr-FR" dirty="0"/>
              <a:t>Les enseignants pour leur coopération professionnelle tout au long de cette expérience, pour leur patience malgré les conditions causées par la pandémie Covid-19 et pour avoir partagé avec nous, les étudiants du Bachelor, une partie de leurs savoir-faire et de leurs expériences professionnelles. Et toutes les personnes qui ont facilité la participation à l'élaboration de ce projet.</a:t>
            </a:r>
            <a:endParaRPr lang="fr-FR" dirty="0">
              <a:solidFill>
                <a:schemeClr val="accent3">
                  <a:lumMod val="20000"/>
                  <a:lumOff val="80000"/>
                </a:schemeClr>
              </a:solidFill>
            </a:endParaRPr>
          </a:p>
          <a:p>
            <a:endParaRPr lang="fr-FR" dirty="0"/>
          </a:p>
        </p:txBody>
      </p:sp>
    </p:spTree>
    <p:extLst>
      <p:ext uri="{BB962C8B-B14F-4D97-AF65-F5344CB8AC3E}">
        <p14:creationId xmlns:p14="http://schemas.microsoft.com/office/powerpoint/2010/main" val="320379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4E2E9-F2F6-485E-89D5-7F6DEDA0117C}"/>
              </a:ext>
            </a:extLst>
          </p:cNvPr>
          <p:cNvSpPr>
            <a:spLocks noGrp="1"/>
          </p:cNvSpPr>
          <p:nvPr>
            <p:ph type="title"/>
          </p:nvPr>
        </p:nvSpPr>
        <p:spPr/>
        <p:txBody>
          <a:bodyPr/>
          <a:lstStyle/>
          <a:p>
            <a:r>
              <a:rPr lang="fr-FR" dirty="0">
                <a:solidFill>
                  <a:schemeClr val="accent1">
                    <a:lumMod val="60000"/>
                    <a:lumOff val="40000"/>
                  </a:schemeClr>
                </a:solidFill>
              </a:rPr>
              <a:t>			CONCEPTION</a:t>
            </a:r>
            <a:endParaRPr lang="fr-FR" dirty="0"/>
          </a:p>
        </p:txBody>
      </p:sp>
      <p:sp>
        <p:nvSpPr>
          <p:cNvPr id="3" name="Espace réservé du contenu 2">
            <a:extLst>
              <a:ext uri="{FF2B5EF4-FFF2-40B4-BE49-F238E27FC236}">
                <a16:creationId xmlns:a16="http://schemas.microsoft.com/office/drawing/2014/main" id="{8F16D4C7-37E7-4CDC-A4C1-B4AF8EDA7D53}"/>
              </a:ext>
            </a:extLst>
          </p:cNvPr>
          <p:cNvSpPr>
            <a:spLocks noGrp="1"/>
          </p:cNvSpPr>
          <p:nvPr>
            <p:ph idx="1"/>
          </p:nvPr>
        </p:nvSpPr>
        <p:spPr/>
        <p:txBody>
          <a:bodyPr/>
          <a:lstStyle/>
          <a:p>
            <a:r>
              <a:rPr lang="fr-FR" dirty="0"/>
              <a:t>Dans le cycle de vie de notre projet, la conception représente une phase primordiale et déterminante pour produire une application de haute qualité. C’est dans ce stade que nous devons clarifier en premier lieu </a:t>
            </a:r>
            <a:r>
              <a:rPr lang="fr-FR" dirty="0">
                <a:solidFill>
                  <a:schemeClr val="accent1">
                    <a:lumMod val="40000"/>
                    <a:lumOff val="60000"/>
                  </a:schemeClr>
                </a:solidFill>
              </a:rPr>
              <a:t>la vue globale</a:t>
            </a:r>
            <a:r>
              <a:rPr lang="fr-FR" dirty="0"/>
              <a:t>, en décrivant </a:t>
            </a:r>
            <a:r>
              <a:rPr lang="fr-FR" dirty="0">
                <a:solidFill>
                  <a:schemeClr val="accent1">
                    <a:lumMod val="40000"/>
                    <a:lumOff val="60000"/>
                  </a:schemeClr>
                </a:solidFill>
              </a:rPr>
              <a:t>l’architecture générale </a:t>
            </a:r>
            <a:r>
              <a:rPr lang="fr-FR" dirty="0"/>
              <a:t>que nous allons suivre dans la partie réalisation de notre projet. Puis, dans un deuxième lieu nous allons détailler notre </a:t>
            </a:r>
            <a:r>
              <a:rPr lang="fr-FR" dirty="0">
                <a:solidFill>
                  <a:schemeClr val="accent1">
                    <a:lumMod val="40000"/>
                    <a:lumOff val="60000"/>
                  </a:schemeClr>
                </a:solidFill>
              </a:rPr>
              <a:t>choix conceptuel </a:t>
            </a:r>
            <a:r>
              <a:rPr lang="fr-FR" dirty="0"/>
              <a:t>à travers </a:t>
            </a:r>
            <a:r>
              <a:rPr lang="fr-FR" dirty="0">
                <a:solidFill>
                  <a:schemeClr val="accent1">
                    <a:lumMod val="40000"/>
                    <a:lumOff val="60000"/>
                  </a:schemeClr>
                </a:solidFill>
              </a:rPr>
              <a:t>plusieurs types de diagrammes</a:t>
            </a:r>
            <a:r>
              <a:rPr lang="fr-FR" dirty="0"/>
              <a:t>.</a:t>
            </a:r>
          </a:p>
          <a:p>
            <a:endParaRPr lang="fr-FR" dirty="0"/>
          </a:p>
        </p:txBody>
      </p:sp>
    </p:spTree>
    <p:extLst>
      <p:ext uri="{BB962C8B-B14F-4D97-AF65-F5344CB8AC3E}">
        <p14:creationId xmlns:p14="http://schemas.microsoft.com/office/powerpoint/2010/main" val="390968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904A5-05E7-4D1A-B0D8-159C67753402}"/>
              </a:ext>
            </a:extLst>
          </p:cNvPr>
          <p:cNvSpPr>
            <a:spLocks noGrp="1"/>
          </p:cNvSpPr>
          <p:nvPr>
            <p:ph type="title"/>
          </p:nvPr>
        </p:nvSpPr>
        <p:spPr/>
        <p:txBody>
          <a:bodyPr/>
          <a:lstStyle/>
          <a:p>
            <a:r>
              <a:rPr lang="fr-FR" dirty="0"/>
              <a:t>ETUDE PRELIMIAIRE</a:t>
            </a:r>
          </a:p>
        </p:txBody>
      </p:sp>
      <p:sp>
        <p:nvSpPr>
          <p:cNvPr id="3" name="Espace réservé du contenu 2">
            <a:extLst>
              <a:ext uri="{FF2B5EF4-FFF2-40B4-BE49-F238E27FC236}">
                <a16:creationId xmlns:a16="http://schemas.microsoft.com/office/drawing/2014/main" id="{2325CDB4-624C-4133-9CC2-353CA0686717}"/>
              </a:ext>
            </a:extLst>
          </p:cNvPr>
          <p:cNvSpPr>
            <a:spLocks noGrp="1"/>
          </p:cNvSpPr>
          <p:nvPr>
            <p:ph idx="1"/>
          </p:nvPr>
        </p:nvSpPr>
        <p:spPr>
          <a:xfrm>
            <a:off x="818712" y="2535810"/>
            <a:ext cx="10554574" cy="3318235"/>
          </a:xfrm>
        </p:spPr>
        <p:txBody>
          <a:bodyPr>
            <a:normAutofit/>
          </a:bodyPr>
          <a:lstStyle/>
          <a:p>
            <a:pPr lvl="0"/>
            <a:r>
              <a:rPr lang="fr-FR" sz="1800" b="1" dirty="0">
                <a:solidFill>
                  <a:schemeClr val="accent5">
                    <a:lumMod val="75000"/>
                  </a:schemeClr>
                </a:solidFill>
                <a:latin typeface="Calibri" panose="020F0502020204030204" pitchFamily="34" charset="0"/>
                <a:cs typeface="Calibri" panose="020F0502020204030204" pitchFamily="34" charset="0"/>
              </a:rPr>
              <a:t>Interface Administrateur</a:t>
            </a:r>
            <a:r>
              <a:rPr lang="fr-FR" sz="1800" dirty="0">
                <a:solidFill>
                  <a:schemeClr val="tx1"/>
                </a:solidFill>
                <a:latin typeface="Calibri" panose="020F0502020204030204" pitchFamily="34" charset="0"/>
                <a:cs typeface="Calibri" panose="020F0502020204030204" pitchFamily="34" charset="0"/>
              </a:rPr>
              <a:t> : permettant </a:t>
            </a:r>
            <a:r>
              <a:rPr lang="en-US" sz="1800" dirty="0">
                <a:solidFill>
                  <a:schemeClr val="tx1"/>
                </a:solidFill>
                <a:latin typeface="Calibri" panose="020F0502020204030204" pitchFamily="34" charset="0"/>
                <a:cs typeface="Calibri" panose="020F0502020204030204" pitchFamily="34" charset="0"/>
              </a:rPr>
              <a:t>de </a:t>
            </a:r>
            <a:r>
              <a:rPr lang="en-US" sz="1800" dirty="0" err="1">
                <a:solidFill>
                  <a:schemeClr val="tx1"/>
                </a:solidFill>
                <a:latin typeface="Calibri" panose="020F0502020204030204" pitchFamily="34" charset="0"/>
                <a:cs typeface="Calibri" panose="020F0502020204030204" pitchFamily="34" charset="0"/>
              </a:rPr>
              <a:t>gerer</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l’ensemble</a:t>
            </a:r>
            <a:r>
              <a:rPr lang="en-US" sz="1800" dirty="0">
                <a:solidFill>
                  <a:schemeClr val="tx1"/>
                </a:solidFill>
                <a:latin typeface="Calibri" panose="020F0502020204030204" pitchFamily="34" charset="0"/>
                <a:cs typeface="Calibri" panose="020F0502020204030204" pitchFamily="34" charset="0"/>
              </a:rPr>
              <a:t> des voyages et des hotels, avec les 4 </a:t>
            </a:r>
            <a:r>
              <a:rPr lang="en-US" sz="1800" dirty="0" err="1">
                <a:solidFill>
                  <a:schemeClr val="tx1"/>
                </a:solidFill>
                <a:latin typeface="Calibri" panose="020F0502020204030204" pitchFamily="34" charset="0"/>
                <a:cs typeface="Calibri" panose="020F0502020204030204" pitchFamily="34" charset="0"/>
              </a:rPr>
              <a:t>méthodes</a:t>
            </a:r>
            <a:r>
              <a:rPr lang="en-US" sz="1800" dirty="0">
                <a:solidFill>
                  <a:schemeClr val="tx1"/>
                </a:solidFill>
                <a:latin typeface="Calibri" panose="020F0502020204030204" pitchFamily="34" charset="0"/>
                <a:cs typeface="Calibri" panose="020F0502020204030204" pitchFamily="34" charset="0"/>
              </a:rPr>
              <a:t> CRUD, </a:t>
            </a:r>
            <a:r>
              <a:rPr lang="en-US" sz="1800" dirty="0" err="1">
                <a:solidFill>
                  <a:schemeClr val="tx1"/>
                </a:solidFill>
                <a:latin typeface="Calibri" panose="020F0502020204030204" pitchFamily="34" charset="0"/>
                <a:cs typeface="Calibri" panose="020F0502020204030204" pitchFamily="34" charset="0"/>
              </a:rPr>
              <a:t>gérer</a:t>
            </a:r>
            <a:r>
              <a:rPr lang="en-US" sz="1800" dirty="0">
                <a:solidFill>
                  <a:schemeClr val="tx1"/>
                </a:solidFill>
                <a:latin typeface="Calibri" panose="020F0502020204030204" pitchFamily="34" charset="0"/>
                <a:cs typeface="Calibri" panose="020F0502020204030204" pitchFamily="34" charset="0"/>
              </a:rPr>
              <a:t> les th</a:t>
            </a:r>
            <a:r>
              <a:rPr lang="en-US" dirty="0">
                <a:latin typeface="Calibri" panose="020F0502020204030204" pitchFamily="34" charset="0"/>
                <a:cs typeface="Calibri" panose="020F0502020204030204" pitchFamily="34" charset="0"/>
              </a:rPr>
              <a:t>emes, </a:t>
            </a:r>
            <a:r>
              <a:rPr lang="en-US" dirty="0" err="1">
                <a:latin typeface="Calibri" panose="020F0502020204030204" pitchFamily="34" charset="0"/>
                <a:cs typeface="Calibri" panose="020F0502020204030204" pitchFamily="34" charset="0"/>
              </a:rPr>
              <a:t>gérer</a:t>
            </a:r>
            <a:r>
              <a:rPr lang="en-US" dirty="0">
                <a:latin typeface="Calibri" panose="020F0502020204030204" pitchFamily="34" charset="0"/>
                <a:cs typeface="Calibri" panose="020F0502020204030204" pitchFamily="34" charset="0"/>
              </a:rPr>
              <a:t> les </a:t>
            </a:r>
            <a:r>
              <a:rPr lang="en-US" dirty="0" err="1">
                <a:latin typeface="Calibri" panose="020F0502020204030204" pitchFamily="34" charset="0"/>
                <a:cs typeface="Calibri" panose="020F0502020204030204" pitchFamily="34" charset="0"/>
              </a:rPr>
              <a:t>activités</a:t>
            </a:r>
            <a:r>
              <a:rPr lang="en-US" dirty="0">
                <a:latin typeface="Calibri" panose="020F0502020204030204" pitchFamily="34" charset="0"/>
                <a:cs typeface="Calibri" panose="020F0502020204030204" pitchFamily="34" charset="0"/>
              </a:rPr>
              <a:t> et les sous </a:t>
            </a:r>
            <a:r>
              <a:rPr lang="en-US" dirty="0" err="1">
                <a:latin typeface="Calibri" panose="020F0502020204030204" pitchFamily="34" charset="0"/>
                <a:cs typeface="Calibri" panose="020F0502020204030204" pitchFamily="34" charset="0"/>
              </a:rPr>
              <a:t>activités</a:t>
            </a:r>
            <a:r>
              <a:rPr lang="en-US" dirty="0">
                <a:latin typeface="Calibri" panose="020F0502020204030204" pitchFamily="34" charset="0"/>
                <a:cs typeface="Calibri" panose="020F0502020204030204" pitchFamily="34" charset="0"/>
              </a:rPr>
              <a:t> pour </a:t>
            </a:r>
            <a:r>
              <a:rPr lang="en-US" dirty="0" err="1">
                <a:latin typeface="Calibri" panose="020F0502020204030204" pitchFamily="34" charset="0"/>
                <a:cs typeface="Calibri" panose="020F0502020204030204" pitchFamily="34" charset="0"/>
              </a:rPr>
              <a:t>chaque</a:t>
            </a:r>
            <a:r>
              <a:rPr lang="en-US" dirty="0">
                <a:latin typeface="Calibri" panose="020F0502020204030204" pitchFamily="34" charset="0"/>
                <a:cs typeface="Calibri" panose="020F0502020204030204" pitchFamily="34" charset="0"/>
              </a:rPr>
              <a:t> voyage</a:t>
            </a:r>
          </a:p>
          <a:p>
            <a:r>
              <a:rPr lang="fr-FR" sz="1800" b="1">
                <a:solidFill>
                  <a:schemeClr val="accent5">
                    <a:lumMod val="75000"/>
                  </a:schemeClr>
                </a:solidFill>
                <a:latin typeface="Calibri" panose="020F0502020204030204" pitchFamily="34" charset="0"/>
                <a:cs typeface="Calibri" panose="020F0502020204030204" pitchFamily="34" charset="0"/>
              </a:rPr>
              <a:t>Interface Client</a:t>
            </a:r>
            <a:r>
              <a:rPr lang="fr-FR" sz="1800">
                <a:solidFill>
                  <a:schemeClr val="tx1"/>
                </a:solidFill>
                <a:latin typeface="Calibri" panose="020F0502020204030204" pitchFamily="34" charset="0"/>
                <a:cs typeface="Calibri" panose="020F0502020204030204" pitchFamily="34" charset="0"/>
              </a:rPr>
              <a:t> </a:t>
            </a:r>
            <a:r>
              <a:rPr lang="fr-FR"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permettant</a:t>
            </a:r>
            <a:r>
              <a:rPr lang="en-US" sz="1800" dirty="0">
                <a:solidFill>
                  <a:schemeClr val="tx1"/>
                </a:solidFill>
                <a:latin typeface="Calibri" panose="020F0502020204030204" pitchFamily="34" charset="0"/>
                <a:cs typeface="Calibri" panose="020F0502020204030204" pitchFamily="34" charset="0"/>
              </a:rPr>
              <a:t> de </a:t>
            </a:r>
            <a:r>
              <a:rPr lang="en-US" sz="1800" dirty="0" err="1">
                <a:solidFill>
                  <a:schemeClr val="tx1"/>
                </a:solidFill>
                <a:latin typeface="Calibri" panose="020F0502020204030204" pitchFamily="34" charset="0"/>
                <a:cs typeface="Calibri" panose="020F0502020204030204" pitchFamily="34" charset="0"/>
              </a:rPr>
              <a:t>gérer</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tous</a:t>
            </a:r>
            <a:r>
              <a:rPr lang="en-US" sz="1800" dirty="0">
                <a:solidFill>
                  <a:schemeClr val="tx1"/>
                </a:solidFill>
                <a:latin typeface="Calibri" panose="020F0502020204030204" pitchFamily="34" charset="0"/>
                <a:cs typeface="Calibri" panose="020F0502020204030204" pitchFamily="34" charset="0"/>
              </a:rPr>
              <a:t> les </a:t>
            </a:r>
            <a:r>
              <a:rPr lang="en-US" sz="1800" dirty="0" err="1">
                <a:solidFill>
                  <a:schemeClr val="tx1"/>
                </a:solidFill>
                <a:latin typeface="Calibri" panose="020F0502020204030204" pitchFamily="34" charset="0"/>
                <a:cs typeface="Calibri" panose="020F0502020204030204" pitchFamily="34" charset="0"/>
              </a:rPr>
              <a:t>activités</a:t>
            </a:r>
            <a:r>
              <a:rPr lang="en-US" sz="1800" dirty="0">
                <a:solidFill>
                  <a:schemeClr val="tx1"/>
                </a:solidFill>
                <a:latin typeface="Calibri" panose="020F0502020204030204" pitchFamily="34" charset="0"/>
                <a:cs typeface="Calibri" panose="020F0502020204030204" pitchFamily="34" charset="0"/>
              </a:rPr>
              <a:t> de reservations et </a:t>
            </a:r>
            <a:r>
              <a:rPr lang="en-US" sz="1800" dirty="0" err="1">
                <a:solidFill>
                  <a:schemeClr val="tx1"/>
                </a:solidFill>
                <a:latin typeface="Calibri" panose="020F0502020204030204" pitchFamily="34" charset="0"/>
                <a:cs typeface="Calibri" panose="020F0502020204030204" pitchFamily="34" charset="0"/>
              </a:rPr>
              <a:t>d’affichage</a:t>
            </a:r>
            <a:r>
              <a:rPr lang="en-US" sz="1800" dirty="0">
                <a:solidFill>
                  <a:schemeClr val="tx1"/>
                </a:solidFill>
                <a:latin typeface="Calibri" panose="020F0502020204030204" pitchFamily="34" charset="0"/>
                <a:cs typeface="Calibri" panose="020F0502020204030204" pitchFamily="34" charset="0"/>
              </a:rPr>
              <a:t> de </a:t>
            </a:r>
            <a:r>
              <a:rPr lang="en-US" sz="1800" dirty="0" err="1">
                <a:solidFill>
                  <a:schemeClr val="tx1"/>
                </a:solidFill>
                <a:latin typeface="Calibri" panose="020F0502020204030204" pitchFamily="34" charset="0"/>
                <a:cs typeface="Calibri" panose="020F0502020204030204" pitchFamily="34" charset="0"/>
              </a:rPr>
              <a:t>nos</a:t>
            </a:r>
            <a:r>
              <a:rPr lang="en-US" sz="1800" dirty="0">
                <a:solidFill>
                  <a:schemeClr val="tx1"/>
                </a:solidFill>
                <a:latin typeface="Calibri" panose="020F0502020204030204" pitchFamily="34" charset="0"/>
                <a:cs typeface="Calibri" panose="020F0502020204030204" pitchFamily="34" charset="0"/>
              </a:rPr>
              <a:t> clients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895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C64C6-3809-4831-B975-5DB722775410}"/>
              </a:ext>
            </a:extLst>
          </p:cNvPr>
          <p:cNvSpPr>
            <a:spLocks noGrp="1"/>
          </p:cNvSpPr>
          <p:nvPr>
            <p:ph type="title"/>
          </p:nvPr>
        </p:nvSpPr>
        <p:spPr>
          <a:xfrm>
            <a:off x="2720851" y="513312"/>
            <a:ext cx="6750297" cy="970450"/>
          </a:xfrm>
        </p:spPr>
        <p:txBody>
          <a:bodyPr/>
          <a:lstStyle/>
          <a:p>
            <a:r>
              <a:rPr lang="fr-FR" dirty="0"/>
              <a:t>DIAGRAMME DE CLASSE</a:t>
            </a:r>
          </a:p>
        </p:txBody>
      </p:sp>
      <p:pic>
        <p:nvPicPr>
          <p:cNvPr id="5" name="Espace réservé du contenu 4">
            <a:extLst>
              <a:ext uri="{FF2B5EF4-FFF2-40B4-BE49-F238E27FC236}">
                <a16:creationId xmlns:a16="http://schemas.microsoft.com/office/drawing/2014/main" id="{407B6116-5CFC-43DF-985C-8697A04BE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127" y="2222500"/>
            <a:ext cx="5599520" cy="4417629"/>
          </a:xfrm>
        </p:spPr>
      </p:pic>
    </p:spTree>
    <p:extLst>
      <p:ext uri="{BB962C8B-B14F-4D97-AF65-F5344CB8AC3E}">
        <p14:creationId xmlns:p14="http://schemas.microsoft.com/office/powerpoint/2010/main" val="366015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3348" y="1840488"/>
            <a:ext cx="9905998" cy="3687475"/>
          </a:xfrm>
        </p:spPr>
        <p:txBody>
          <a:bodyPr/>
          <a:lstStyle/>
          <a:p>
            <a:r>
              <a:rPr lang="fr-FR" b="1" dirty="0"/>
              <a:t>Environnement et outils de développement</a:t>
            </a:r>
            <a:br>
              <a:rPr lang="en-US" b="1" dirty="0"/>
            </a:br>
            <a:endParaRPr lang="en-US" dirty="0"/>
          </a:p>
        </p:txBody>
      </p:sp>
    </p:spTree>
    <p:extLst>
      <p:ext uri="{BB962C8B-B14F-4D97-AF65-F5344CB8AC3E}">
        <p14:creationId xmlns:p14="http://schemas.microsoft.com/office/powerpoint/2010/main" val="169623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SPRING FRAMEWORK</a:t>
            </a:r>
            <a:br>
              <a:rPr lang="en-US" dirty="0"/>
            </a:br>
            <a:endParaRPr lang="en-US" dirty="0"/>
          </a:p>
        </p:txBody>
      </p:sp>
      <p:sp>
        <p:nvSpPr>
          <p:cNvPr id="3" name="Espace réservé du contenu 2"/>
          <p:cNvSpPr>
            <a:spLocks noGrp="1"/>
          </p:cNvSpPr>
          <p:nvPr>
            <p:ph idx="1"/>
          </p:nvPr>
        </p:nvSpPr>
        <p:spPr/>
        <p:txBody>
          <a:bodyPr>
            <a:normAutofit/>
          </a:bodyPr>
          <a:lstStyle/>
          <a:p>
            <a:r>
              <a:rPr lang="fr-FR" dirty="0" err="1"/>
              <a:t>Spring</a:t>
            </a:r>
            <a:r>
              <a:rPr lang="fr-FR" dirty="0"/>
              <a:t> est effectivement un conteneur dit « léger », c’est-à-dire une infrastructure similaire à un </a:t>
            </a:r>
            <a:r>
              <a:rPr lang="fr-FR" u="sng" dirty="0">
                <a:hlinkClick r:id="rId2" tooltip="Serveur d'applications"/>
              </a:rPr>
              <a:t>serveur d'applications</a:t>
            </a:r>
            <a:r>
              <a:rPr lang="fr-FR" dirty="0"/>
              <a:t> </a:t>
            </a:r>
            <a:r>
              <a:rPr lang="fr-FR" u="sng" dirty="0">
                <a:hlinkClick r:id="rId3" tooltip="Java EE"/>
              </a:rPr>
              <a:t>J2EE</a:t>
            </a:r>
            <a:r>
              <a:rPr lang="fr-FR" dirty="0"/>
              <a:t>. Il prend donc en charge la création d’objets et la mise en relation d’objets par l’intermédiaire d’un fichier de configuration qui décrit les objets à fabriquer et les relations de dépendances entre ces objets. Le gros avantage par rapport aux serveurs d’application est qu’avec </a:t>
            </a:r>
            <a:r>
              <a:rPr lang="fr-FR" dirty="0" err="1"/>
              <a:t>Spring</a:t>
            </a:r>
            <a:r>
              <a:rPr lang="fr-FR" dirty="0"/>
              <a:t>, les classes n’ont pas besoin d’implémenter une quelconque interface pour être prises en charge par le </a:t>
            </a:r>
            <a:r>
              <a:rPr lang="fr-FR" dirty="0" err="1"/>
              <a:t>framework</a:t>
            </a:r>
            <a:r>
              <a:rPr lang="fr-FR" dirty="0"/>
              <a:t> (au contraire des </a:t>
            </a:r>
            <a:r>
              <a:rPr lang="fr-FR" u="sng" dirty="0">
                <a:hlinkClick r:id="rId2" tooltip="Serveur d'applications"/>
              </a:rPr>
              <a:t>serveurs d'applications</a:t>
            </a:r>
            <a:r>
              <a:rPr lang="fr-FR" dirty="0"/>
              <a:t> </a:t>
            </a:r>
            <a:r>
              <a:rPr lang="fr-FR" u="sng" dirty="0">
                <a:hlinkClick r:id="rId3" tooltip="Java EE"/>
              </a:rPr>
              <a:t>J2EE</a:t>
            </a:r>
            <a:r>
              <a:rPr lang="fr-FR" dirty="0"/>
              <a:t> et des </a:t>
            </a:r>
            <a:r>
              <a:rPr lang="fr-FR" u="sng" dirty="0" err="1">
                <a:hlinkClick r:id="rId4" tooltip="Enterprise JavaBeans"/>
              </a:rPr>
              <a:t>EJBs</a:t>
            </a:r>
            <a:r>
              <a:rPr lang="fr-FR" dirty="0"/>
              <a:t>). </a:t>
            </a:r>
            <a:endParaRPr lang="en-US" dirty="0"/>
          </a:p>
        </p:txBody>
      </p:sp>
    </p:spTree>
    <p:extLst>
      <p:ext uri="{BB962C8B-B14F-4D97-AF65-F5344CB8AC3E}">
        <p14:creationId xmlns:p14="http://schemas.microsoft.com/office/powerpoint/2010/main" val="361627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Spring Framework</a:t>
            </a:r>
          </a:p>
        </p:txBody>
      </p:sp>
      <p:sp>
        <p:nvSpPr>
          <p:cNvPr id="3" name="Espace réservé du contenu 2"/>
          <p:cNvSpPr>
            <a:spLocks noGrp="1"/>
          </p:cNvSpPr>
          <p:nvPr>
            <p:ph idx="1"/>
          </p:nvPr>
        </p:nvSpPr>
        <p:spPr>
          <a:xfrm>
            <a:off x="1141412" y="2249487"/>
            <a:ext cx="4810501" cy="3541714"/>
          </a:xfrm>
        </p:spPr>
        <p:txBody>
          <a:bodyPr>
            <a:normAutofit/>
          </a:bodyPr>
          <a:lstStyle/>
          <a:p>
            <a:pPr marL="0" indent="0">
              <a:buNone/>
            </a:pPr>
            <a:endParaRPr lang="en-US" dirty="0"/>
          </a:p>
          <a:p>
            <a:r>
              <a:rPr lang="en-US" dirty="0"/>
              <a:t>SPRING DATA </a:t>
            </a:r>
          </a:p>
          <a:p>
            <a:r>
              <a:rPr lang="en-US" dirty="0"/>
              <a:t>SPRING SECURITY</a:t>
            </a:r>
          </a:p>
          <a:p>
            <a:r>
              <a:rPr lang="en-US" dirty="0"/>
              <a:t>SPRING BOOT </a:t>
            </a:r>
          </a:p>
          <a:p>
            <a:r>
              <a:rPr lang="fr-FR" dirty="0"/>
              <a:t>SPRING MAIL</a:t>
            </a:r>
            <a:endParaRPr lang="en-US" dirty="0"/>
          </a:p>
          <a:p>
            <a:r>
              <a:rPr lang="fr-FR" dirty="0" err="1"/>
              <a:t>Libraries</a:t>
            </a:r>
            <a:r>
              <a:rPr lang="fr-FR" dirty="0"/>
              <a:t> </a:t>
            </a:r>
          </a:p>
          <a:p>
            <a:pPr marL="0" indent="0">
              <a:buNone/>
            </a:pPr>
            <a:r>
              <a:rPr lang="fr-FR" dirty="0"/>
              <a:t>(JAVAX MAIL, POI APACHE(Excel),LIBRE PDF,</a:t>
            </a:r>
            <a:endParaRPr lang="en-US" dirty="0"/>
          </a:p>
          <a:p>
            <a:pPr marL="0" indent="0">
              <a:buNone/>
            </a:pPr>
            <a:r>
              <a:rPr lang="fr-FR" dirty="0"/>
              <a:t>GOOGLE GSON)</a:t>
            </a:r>
            <a:endParaRPr lang="en-US" dirty="0"/>
          </a:p>
        </p:txBody>
      </p:sp>
      <p:pic>
        <p:nvPicPr>
          <p:cNvPr id="4" name="Image 3"/>
          <p:cNvPicPr>
            <a:picLocks noChangeAspect="1"/>
          </p:cNvPicPr>
          <p:nvPr/>
        </p:nvPicPr>
        <p:blipFill>
          <a:blip r:embed="rId2"/>
          <a:stretch>
            <a:fillRect/>
          </a:stretch>
        </p:blipFill>
        <p:spPr>
          <a:xfrm>
            <a:off x="6095999" y="3021404"/>
            <a:ext cx="5499069" cy="2462997"/>
          </a:xfrm>
          <a:prstGeom prst="rect">
            <a:avLst/>
          </a:prstGeom>
        </p:spPr>
      </p:pic>
    </p:spTree>
    <p:extLst>
      <p:ext uri="{BB962C8B-B14F-4D97-AF65-F5344CB8AC3E}">
        <p14:creationId xmlns:p14="http://schemas.microsoft.com/office/powerpoint/2010/main" val="141841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6181" y="871394"/>
            <a:ext cx="10571998" cy="970450"/>
          </a:xfrm>
        </p:spPr>
        <p:txBody>
          <a:bodyPr/>
          <a:lstStyle/>
          <a:p>
            <a:r>
              <a:rPr lang="fr-FR" b="1" i="1" u="sng" dirty="0"/>
              <a:t>HTML – CSS – BOOTSTRAP </a:t>
            </a:r>
            <a:br>
              <a:rPr lang="en-US" dirty="0"/>
            </a:br>
            <a:endParaRPr lang="en-US" dirty="0"/>
          </a:p>
        </p:txBody>
      </p:sp>
      <p:sp>
        <p:nvSpPr>
          <p:cNvPr id="3" name="Espace réservé du contenu 2"/>
          <p:cNvSpPr>
            <a:spLocks noGrp="1"/>
          </p:cNvSpPr>
          <p:nvPr>
            <p:ph sz="half" idx="1"/>
          </p:nvPr>
        </p:nvSpPr>
        <p:spPr/>
        <p:txBody>
          <a:bodyPr/>
          <a:lstStyle/>
          <a:p>
            <a:r>
              <a:rPr lang="fr-FR" dirty="0"/>
              <a:t>Le HTML et CSS sont le couple qui sert à créer des pages web.</a:t>
            </a:r>
            <a:endParaRPr lang="en-US" dirty="0"/>
          </a:p>
          <a:p>
            <a:r>
              <a:rPr lang="fr-FR" dirty="0" err="1"/>
              <a:t>Bootstrap</a:t>
            </a:r>
            <a:r>
              <a:rPr lang="fr-FR" dirty="0"/>
              <a:t> </a:t>
            </a:r>
            <a:r>
              <a:rPr lang="fr-FR" dirty="0" err="1"/>
              <a:t>framework</a:t>
            </a:r>
            <a:r>
              <a:rPr lang="fr-FR" dirty="0"/>
              <a:t> HTML/CSS qui améliore la gestion de la page grâce au concept des conteneurs</a:t>
            </a:r>
            <a:endParaRPr lang="en-US" dirty="0"/>
          </a:p>
          <a:p>
            <a:endParaRPr lang="en-US" dirty="0"/>
          </a:p>
        </p:txBody>
      </p:sp>
      <p:pic>
        <p:nvPicPr>
          <p:cNvPr id="4098" name="Picture 2" descr="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979" y="2438804"/>
            <a:ext cx="4802188"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235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TM03457503[[fn=Concis]]</Template>
  <TotalTime>20</TotalTime>
  <Words>700</Words>
  <Application>Microsoft Office PowerPoint</Application>
  <PresentationFormat>Grand écran</PresentationFormat>
  <Paragraphs>40</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Calibri</vt:lpstr>
      <vt:lpstr>Century Gothic</vt:lpstr>
      <vt:lpstr>Wingdings 2</vt:lpstr>
      <vt:lpstr>Concis</vt:lpstr>
      <vt:lpstr>Agence de Voyage</vt:lpstr>
      <vt:lpstr>     SALUTATION</vt:lpstr>
      <vt:lpstr>   CONCEPTION</vt:lpstr>
      <vt:lpstr>ETUDE PRELIMIAIRE</vt:lpstr>
      <vt:lpstr>DIAGRAMME DE CLASSE</vt:lpstr>
      <vt:lpstr>Environnement et outils de développement </vt:lpstr>
      <vt:lpstr>SPRING FRAMEWORK </vt:lpstr>
      <vt:lpstr>Spring Framework</vt:lpstr>
      <vt:lpstr>HTML – CSS – BOOTSTRAP  </vt:lpstr>
      <vt:lpstr>JQUERY – JAVASCRIPT - AJAX </vt:lpstr>
      <vt:lpstr>JPQL – SQL – MYSQL-SPRING DATA(hibernate) </vt:lpstr>
      <vt:lpstr>SPRING DATA (Hibernate + améliorations): </vt:lpstr>
      <vt:lpstr>SPRING TOOLS SUITE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Agence de Voyage</dc:title>
  <dc:creator>Ziad bougrine</dc:creator>
  <cp:lastModifiedBy>Ziad bougrine</cp:lastModifiedBy>
  <cp:revision>33</cp:revision>
  <dcterms:created xsi:type="dcterms:W3CDTF">2022-01-11T10:29:43Z</dcterms:created>
  <dcterms:modified xsi:type="dcterms:W3CDTF">2022-01-11T10:50:07Z</dcterms:modified>
</cp:coreProperties>
</file>