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4" r:id="rId3"/>
    <p:sldId id="263" r:id="rId4"/>
    <p:sldId id="261" r:id="rId5"/>
    <p:sldId id="266" r:id="rId6"/>
    <p:sldId id="267" r:id="rId7"/>
    <p:sldId id="268" r:id="rId8"/>
    <p:sldId id="270" r:id="rId9"/>
    <p:sldId id="274" r:id="rId10"/>
    <p:sldId id="272" r:id="rId11"/>
    <p:sldId id="273" r:id="rId12"/>
    <p:sldId id="275" r:id="rId13"/>
    <p:sldId id="280" r:id="rId14"/>
    <p:sldId id="276" r:id="rId15"/>
    <p:sldId id="277" r:id="rId16"/>
    <p:sldId id="278" r:id="rId17"/>
    <p:sldId id="279" r:id="rId18"/>
    <p:sldId id="283" r:id="rId19"/>
    <p:sldId id="282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AD56-2E55-4E8F-B89D-84D512A9609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2C7E-31DC-4DCB-AD72-15CBAAF1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4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1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6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2C7E-31DC-4DCB-AD72-15CBAAF19D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AF1689-FC0B-4242-A65F-38C1EBCBB80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BB119A-97DE-4301-A5CC-FECE453B44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C10-DBE8-89CF-CC52-0D4DD52A9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Costumer Churn Prediction and Analysis for </a:t>
            </a:r>
            <a:r>
              <a:rPr lang="en-US" b="1" dirty="0" err="1">
                <a:latin typeface="+mn-lt"/>
              </a:rPr>
              <a:t>ConnectTel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06D55-C5FA-1E6F-1AB0-EEF717217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PRESENTATION BY</a:t>
            </a:r>
          </a:p>
          <a:p>
            <a:r>
              <a:rPr lang="en-US" b="1" dirty="0" err="1">
                <a:solidFill>
                  <a:schemeClr val="tx1"/>
                </a:solidFill>
                <a:latin typeface="+mn-lt"/>
              </a:rPr>
              <a:t>cHidera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chukwukelu</a:t>
            </a:r>
          </a:p>
        </p:txBody>
      </p:sp>
    </p:spTree>
    <p:extLst>
      <p:ext uri="{BB962C8B-B14F-4D97-AF65-F5344CB8AC3E}">
        <p14:creationId xmlns:p14="http://schemas.microsoft.com/office/powerpoint/2010/main" val="84361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5E508-AE25-49A1-D26F-02E1B125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6" y="2619202"/>
            <a:ext cx="8449854" cy="2476846"/>
          </a:xfrm>
        </p:spPr>
      </p:pic>
    </p:spTree>
    <p:extLst>
      <p:ext uri="{BB962C8B-B14F-4D97-AF65-F5344CB8AC3E}">
        <p14:creationId xmlns:p14="http://schemas.microsoft.com/office/powerpoint/2010/main" val="26863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52C01-55B1-94F4-7DCE-1B23FD0E3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7" y="1896533"/>
            <a:ext cx="8507012" cy="3996267"/>
          </a:xfrm>
        </p:spPr>
      </p:pic>
    </p:spTree>
    <p:extLst>
      <p:ext uri="{BB962C8B-B14F-4D97-AF65-F5344CB8AC3E}">
        <p14:creationId xmlns:p14="http://schemas.microsoft.com/office/powerpoint/2010/main" val="321858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Bivariate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421FB8-9E85-6BFC-3925-C58C4DAF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033333"/>
            <a:ext cx="8116711" cy="3648584"/>
          </a:xfrm>
        </p:spPr>
      </p:pic>
    </p:spTree>
    <p:extLst>
      <p:ext uri="{BB962C8B-B14F-4D97-AF65-F5344CB8AC3E}">
        <p14:creationId xmlns:p14="http://schemas.microsoft.com/office/powerpoint/2010/main" val="176270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Bivariate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FDD2F-345B-627F-DFE8-9E08A004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3" y="1264355"/>
            <a:ext cx="10035823" cy="4604633"/>
          </a:xfrm>
        </p:spPr>
      </p:pic>
    </p:spTree>
    <p:extLst>
      <p:ext uri="{BB962C8B-B14F-4D97-AF65-F5344CB8AC3E}">
        <p14:creationId xmlns:p14="http://schemas.microsoft.com/office/powerpoint/2010/main" val="88268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Bivariate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DD545C-EFC5-F515-DED9-ACFD6520C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846263"/>
            <a:ext cx="9618133" cy="4396493"/>
          </a:xfrm>
        </p:spPr>
      </p:pic>
    </p:spTree>
    <p:extLst>
      <p:ext uri="{BB962C8B-B14F-4D97-AF65-F5344CB8AC3E}">
        <p14:creationId xmlns:p14="http://schemas.microsoft.com/office/powerpoint/2010/main" val="1482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Multivariate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D8BC4-14C1-FD64-962A-919DE475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6" y="1970440"/>
            <a:ext cx="7394222" cy="4022725"/>
          </a:xfrm>
        </p:spPr>
      </p:pic>
    </p:spTree>
    <p:extLst>
      <p:ext uri="{BB962C8B-B14F-4D97-AF65-F5344CB8AC3E}">
        <p14:creationId xmlns:p14="http://schemas.microsoft.com/office/powerpoint/2010/main" val="113901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Multivariate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1A545D-8FA5-4F7E-C392-53A1BD75E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207911"/>
            <a:ext cx="8715021" cy="5080000"/>
          </a:xfrm>
        </p:spPr>
      </p:pic>
    </p:spTree>
    <p:extLst>
      <p:ext uri="{BB962C8B-B14F-4D97-AF65-F5344CB8AC3E}">
        <p14:creationId xmlns:p14="http://schemas.microsoft.com/office/powerpoint/2010/main" val="94442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Model Evaluation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45516-EC7A-4372-116C-9E58EF28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4" y="1755952"/>
            <a:ext cx="6028266" cy="43626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7CDB9C-9905-6796-F2DF-9099E928D50A}"/>
              </a:ext>
            </a:extLst>
          </p:cNvPr>
          <p:cNvSpPr txBox="1"/>
          <p:nvPr/>
        </p:nvSpPr>
        <p:spPr>
          <a:xfrm>
            <a:off x="1036319" y="2104156"/>
            <a:ext cx="4991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(0.80): 80% of all predictions are correct.</a:t>
            </a:r>
          </a:p>
          <a:p>
            <a:endParaRPr lang="en-US" dirty="0"/>
          </a:p>
          <a:p>
            <a:r>
              <a:rPr lang="en-US" dirty="0"/>
              <a:t>F1 Score (0.59): Balanced measure of precision and recall, moderate performance.</a:t>
            </a:r>
          </a:p>
          <a:p>
            <a:endParaRPr lang="en-US" dirty="0"/>
          </a:p>
          <a:p>
            <a:r>
              <a:rPr lang="en-US" dirty="0"/>
              <a:t>Precision (0.66): 66% of predicted churners actually churn.</a:t>
            </a:r>
          </a:p>
          <a:p>
            <a:endParaRPr lang="en-US" dirty="0"/>
          </a:p>
          <a:p>
            <a:r>
              <a:rPr lang="en-US" dirty="0"/>
              <a:t>Recall (0.54): The model correctly identifies 54% of actual churners.</a:t>
            </a:r>
          </a:p>
          <a:p>
            <a:endParaRPr lang="en-US" dirty="0"/>
          </a:p>
          <a:p>
            <a:r>
              <a:rPr lang="en-US" dirty="0"/>
              <a:t>AUC-ROC (0.72): The model's ability to distinguish between churners and non-churners is fair.</a:t>
            </a:r>
          </a:p>
        </p:txBody>
      </p:sp>
    </p:spTree>
    <p:extLst>
      <p:ext uri="{BB962C8B-B14F-4D97-AF65-F5344CB8AC3E}">
        <p14:creationId xmlns:p14="http://schemas.microsoft.com/office/powerpoint/2010/main" val="415704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Model Evaluation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CDB9C-9905-6796-F2DF-9099E928D50A}"/>
              </a:ext>
            </a:extLst>
          </p:cNvPr>
          <p:cNvSpPr txBox="1"/>
          <p:nvPr/>
        </p:nvSpPr>
        <p:spPr>
          <a:xfrm>
            <a:off x="1036319" y="2104156"/>
            <a:ext cx="4991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(0.79): 80% of all predictions are correct.</a:t>
            </a:r>
          </a:p>
          <a:p>
            <a:endParaRPr lang="en-US" dirty="0"/>
          </a:p>
          <a:p>
            <a:r>
              <a:rPr lang="en-US" dirty="0"/>
              <a:t>F1 Score (0.55): Balanced measure of precision and recall, moderate performance.</a:t>
            </a:r>
          </a:p>
          <a:p>
            <a:endParaRPr lang="en-US" dirty="0"/>
          </a:p>
          <a:p>
            <a:r>
              <a:rPr lang="en-US" dirty="0"/>
              <a:t>Precision (0.66): 66% of predicted churners actually churn.</a:t>
            </a:r>
          </a:p>
          <a:p>
            <a:endParaRPr lang="en-US" dirty="0"/>
          </a:p>
          <a:p>
            <a:r>
              <a:rPr lang="en-US" dirty="0"/>
              <a:t>Recall (0.47): The model correctly identifies 54% of actual churners.</a:t>
            </a:r>
          </a:p>
          <a:p>
            <a:endParaRPr lang="en-US" dirty="0"/>
          </a:p>
          <a:p>
            <a:r>
              <a:rPr lang="en-US" dirty="0"/>
              <a:t>AUC-ROC (0.69): The model's ability to distinguish between churners and non-churners is fair.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12C6DE-E46B-096C-4A4B-1A2DA66C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73" y="1774750"/>
            <a:ext cx="5586393" cy="44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Model Evaluation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CDB9C-9905-6796-F2DF-9099E928D50A}"/>
              </a:ext>
            </a:extLst>
          </p:cNvPr>
          <p:cNvSpPr txBox="1"/>
          <p:nvPr/>
        </p:nvSpPr>
        <p:spPr>
          <a:xfrm>
            <a:off x="1036319" y="2104156"/>
            <a:ext cx="4991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(0.78): 78% of all predictions are correct.</a:t>
            </a:r>
          </a:p>
          <a:p>
            <a:endParaRPr lang="en-US" dirty="0"/>
          </a:p>
          <a:p>
            <a:r>
              <a:rPr lang="en-US" dirty="0"/>
              <a:t>F1 Score (0.54): Balanced measure of precision and recall, moderate performance.</a:t>
            </a:r>
          </a:p>
          <a:p>
            <a:endParaRPr lang="en-US" dirty="0"/>
          </a:p>
          <a:p>
            <a:r>
              <a:rPr lang="en-US" dirty="0"/>
              <a:t>Precision (0.62): 62% of predicted churners actually churn.</a:t>
            </a:r>
          </a:p>
          <a:p>
            <a:endParaRPr lang="en-US" dirty="0"/>
          </a:p>
          <a:p>
            <a:r>
              <a:rPr lang="en-US" dirty="0"/>
              <a:t>Recall (0.48): The model correctly identifies 48% of actual churners.</a:t>
            </a:r>
          </a:p>
          <a:p>
            <a:endParaRPr lang="en-US" dirty="0"/>
          </a:p>
          <a:p>
            <a:r>
              <a:rPr lang="en-US" dirty="0"/>
              <a:t>AUC-ROC (0.69): The model's ability to distinguish between churners and non-churners is fair.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606C7D-80D4-ED57-3AC0-BE970020B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5" y="1939452"/>
            <a:ext cx="521546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65E4-73AB-348B-25B6-51391B20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6"/>
            <a:ext cx="7992533" cy="7888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000" b="1" kern="1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A2060-D789-F9D1-6402-E0725361A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4755" y="1876769"/>
            <a:ext cx="2877918" cy="4022725"/>
          </a:xfrm>
          <a:custGeom>
            <a:avLst/>
            <a:gdLst/>
            <a:ahLst/>
            <a:cxnLst/>
            <a:rect l="0" t="0" r="0" b="0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9DBD67-4918-EB9A-9BA3-03A428FFB7B2}"/>
              </a:ext>
            </a:extLst>
          </p:cNvPr>
          <p:cNvSpPr txBox="1"/>
          <p:nvPr/>
        </p:nvSpPr>
        <p:spPr>
          <a:xfrm>
            <a:off x="282222" y="1636888"/>
            <a:ext cx="7992533" cy="102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kern="1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kern="100" dirty="0"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kern="1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8E0DE-552A-0032-F8A9-DF5765C99509}"/>
              </a:ext>
            </a:extLst>
          </p:cNvPr>
          <p:cNvSpPr txBox="1"/>
          <p:nvPr/>
        </p:nvSpPr>
        <p:spPr>
          <a:xfrm flipH="1">
            <a:off x="960305" y="1876769"/>
            <a:ext cx="6931378" cy="373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ConnectTel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Telecom Company faces the pressing need to address customer churn, which poses a significant threat to its business sustainability and growth. 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b="1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company's current customer retention strategies lack precision and effectiveness, resulting in the loss of valuable customers to competitors.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 churn refers to the phenomenon where customers stop using a company's services over a given period. High churn rates pose a significant threat to business sustainability and growth as they result in loss of revenue and increased costs for acquiring new customers.</a:t>
            </a:r>
          </a:p>
        </p:txBody>
      </p:sp>
    </p:spTree>
    <p:extLst>
      <p:ext uri="{BB962C8B-B14F-4D97-AF65-F5344CB8AC3E}">
        <p14:creationId xmlns:p14="http://schemas.microsoft.com/office/powerpoint/2010/main" val="10780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Recommendations for 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4D14-D2AB-92D1-20B3-529612A8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Improve Recall: </a:t>
            </a:r>
            <a:r>
              <a:rPr lang="en-U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Focus on reducing false negatives  to catch more actual churners.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600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Importance:</a:t>
            </a:r>
            <a:r>
              <a:rPr lang="en-U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Analyze which features are most important in the Random Forest model and consider focusing on or engineering new features based on these insights.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Hyperparameter Tuning: </a:t>
            </a:r>
            <a:r>
              <a:rPr lang="en-U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Optimize the Random Forest parameters (e.g., number of trees, max depth) to improve performance.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Ensemble Methods: </a:t>
            </a:r>
            <a:r>
              <a:rPr lang="en-U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Consider combining this model with others (like the logistic regression) for potentially better results.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Address Class Imbalance:</a:t>
            </a:r>
            <a:r>
              <a:rPr lang="en-U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Use techniques like class weighting or sampling methods to handle the imbalanced dataset</a:t>
            </a:r>
            <a:r>
              <a:rPr lang="en-US" sz="16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022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Recommendations to </a:t>
            </a:r>
            <a:r>
              <a:rPr lang="en-US" sz="4000" b="1" dirty="0" err="1">
                <a:solidFill>
                  <a:schemeClr val="tx1"/>
                </a:solidFill>
                <a:latin typeface="+mn-lt"/>
              </a:rPr>
              <a:t>ConnectTel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4D14-D2AB-92D1-20B3-529612A8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Develop special programs to engage and retain customers during their early tenure to increase long-term loyalty.</a:t>
            </a:r>
          </a:p>
          <a:p>
            <a:pPr marL="201168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Develop and market attractive streaming packages to increase adoption of these services.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b="1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Promote add-on services like online security, backup, and device protection as they seem to improve customer retention.</a:t>
            </a:r>
          </a:p>
          <a:p>
            <a:pPr marL="201168" lvl="1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Create family or couple plans to encourage customer retention among those with partners. For single customers, focus on value-added services that appeal to individual users.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600" dirty="0"/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Focus on expanding internet access to the remaining unserved population, potentially through targeted outreach or infrastructure investments.</a:t>
            </a:r>
          </a:p>
        </p:txBody>
      </p:sp>
    </p:spTree>
    <p:extLst>
      <p:ext uri="{BB962C8B-B14F-4D97-AF65-F5344CB8AC3E}">
        <p14:creationId xmlns:p14="http://schemas.microsoft.com/office/powerpoint/2010/main" val="363457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A2060-D789-F9D1-6402-E0725361A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7762" y="1767241"/>
            <a:ext cx="2877918" cy="4022725"/>
          </a:xfrm>
          <a:custGeom>
            <a:avLst/>
            <a:gdLst/>
            <a:ahLst/>
            <a:cxnLst/>
            <a:rect l="0" t="0" r="0" b="0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9DBD67-4918-EB9A-9BA3-03A428FFB7B2}"/>
              </a:ext>
            </a:extLst>
          </p:cNvPr>
          <p:cNvSpPr txBox="1"/>
          <p:nvPr/>
        </p:nvSpPr>
        <p:spPr>
          <a:xfrm>
            <a:off x="428977" y="2005393"/>
            <a:ext cx="7992533" cy="351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b="1" kern="1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developing a robust customer churn prediction system using advanced analytics and machine learning techniques on available customer data,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ConnectTel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can: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Accurately Forecast Customer Churn.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Implement Targeted Retention Initiatives.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Enhance Customer Loyalty.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Reduce Customer Attrition.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Maintain Competitive Edge, increased revenue, and improved overall business performance for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ConnectTel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23356"/>
            <a:ext cx="5224498" cy="94388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31695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A43F-9170-F29C-B5B7-75834D56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6464"/>
          </a:xfr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2DCA-7B30-DE52-42BD-86294E26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1111"/>
            <a:ext cx="10058400" cy="4684889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b="1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type preview</a:t>
            </a:r>
            <a:endParaRPr lang="en-US" sz="1600" kern="100" dirty="0">
              <a:solidFill>
                <a:schemeClr val="tx1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Checking for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missing values in data</a:t>
            </a:r>
            <a:endParaRPr lang="en-US" sz="1600" kern="100" dirty="0">
              <a:solidFill>
                <a:schemeClr val="tx1">
                  <a:lumMod val="7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1600" kern="100" dirty="0">
              <a:solidFill>
                <a:schemeClr val="tx1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Label Encoding of Categorical features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Scaling Numerical features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Exploratory data Analysis of Numerical and Categorical Features: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Checking for outliers and patterns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Univariate, Bivariate and Multivariate analysis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600" b="1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Correlation exploration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 building And Evaluation:</a:t>
            </a:r>
          </a:p>
          <a:p>
            <a:pPr marL="749808" lvl="4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 Selection, Train and test set split</a:t>
            </a:r>
          </a:p>
          <a:p>
            <a:pPr marL="749808" lvl="4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Logistics Regression, Random forest and linear SVC</a:t>
            </a:r>
          </a:p>
          <a:p>
            <a:pPr marL="749808" lvl="4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Evaluation of best performing model metrics</a:t>
            </a:r>
            <a:endParaRPr lang="en-US" sz="12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D36D8E-C604-0F11-DA61-59D22492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1" y="1846263"/>
            <a:ext cx="7832263" cy="4022725"/>
          </a:xfrm>
        </p:spPr>
      </p:pic>
    </p:spTree>
    <p:extLst>
      <p:ext uri="{BB962C8B-B14F-4D97-AF65-F5344CB8AC3E}">
        <p14:creationId xmlns:p14="http://schemas.microsoft.com/office/powerpoint/2010/main" val="17569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6CD95-39DC-ED34-12B5-90879513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56" y="1846263"/>
            <a:ext cx="7335014" cy="4022725"/>
          </a:xfrm>
        </p:spPr>
      </p:pic>
    </p:spTree>
    <p:extLst>
      <p:ext uri="{BB962C8B-B14F-4D97-AF65-F5344CB8AC3E}">
        <p14:creationId xmlns:p14="http://schemas.microsoft.com/office/powerpoint/2010/main" val="10046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C6C0E-A6F2-6608-0AD4-35A62205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74" y="1846263"/>
            <a:ext cx="7499377" cy="4022725"/>
          </a:xfrm>
        </p:spPr>
      </p:pic>
    </p:spTree>
    <p:extLst>
      <p:ext uri="{BB962C8B-B14F-4D97-AF65-F5344CB8AC3E}">
        <p14:creationId xmlns:p14="http://schemas.microsoft.com/office/powerpoint/2010/main" val="5552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655A1-94DE-CCA6-CAFB-EF748F2F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83" y="2205898"/>
            <a:ext cx="2896004" cy="29079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23736-E476-BC67-75B6-20080F8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35" y="2205898"/>
            <a:ext cx="2970980" cy="3159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6418E8-8629-9E48-3349-89D68E398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74" y="2205900"/>
            <a:ext cx="3069293" cy="3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B35AF6-2AA2-20FB-0964-E55A9E4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03201"/>
            <a:ext cx="9823591" cy="71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Univariate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7C3EF-85A4-BF2B-A01D-12692809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0" y="1880129"/>
            <a:ext cx="4865561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7423F-475C-6BC6-2120-2E7CD61F1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91" y="2002211"/>
            <a:ext cx="4810796" cy="39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8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1426</TotalTime>
  <Words>721</Words>
  <Application>Microsoft Office PowerPoint</Application>
  <PresentationFormat>Widescreen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Times New Roman</vt:lpstr>
      <vt:lpstr>Wingdings</vt:lpstr>
      <vt:lpstr>Retrospect</vt:lpstr>
      <vt:lpstr>Costumer Churn Prediction and Analysis for ConnectTel</vt:lpstr>
      <vt:lpstr>INTRODUCTION</vt:lpstr>
      <vt:lpstr>Objectives</vt:lpstr>
      <vt:lpstr>Methodology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Multivariate Analysis</vt:lpstr>
      <vt:lpstr>Multivariate Analysis</vt:lpstr>
      <vt:lpstr>Model Evaluation Results</vt:lpstr>
      <vt:lpstr>Model Evaluation Results</vt:lpstr>
      <vt:lpstr>Model Evaluation Results</vt:lpstr>
      <vt:lpstr>Recommendations for Model Improvement</vt:lpstr>
      <vt:lpstr>Recommendations to ConnectTel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chidera chukwukelu</dc:creator>
  <cp:lastModifiedBy>chidera chukwukelu</cp:lastModifiedBy>
  <cp:revision>4</cp:revision>
  <dcterms:created xsi:type="dcterms:W3CDTF">2024-07-11T17:23:44Z</dcterms:created>
  <dcterms:modified xsi:type="dcterms:W3CDTF">2024-07-18T18:14:59Z</dcterms:modified>
</cp:coreProperties>
</file>