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y="6858000" cx="12188825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AlgorithmSid="4" hashData="ZPOst3KcJoUJnihJeWR4A6yIT7M=" saltData="YkYhGRU3qoMzbKivmTBKIg==" spinCount="100000" cryptProviderType="rsaAES" cryptAlgorithmClass="hash" cryptAlgorithmType="typeAny" cryptProvider="" algIdExt="0" algIdExtSource="" cryptProviderTypeExt="0" cryptProviderTypeExtSource=""/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/>
        </p:spPr>
        <p:txBody>
          <a:bodyPr bIns="45720" lIns="91440" rIns="91440" rtlCol="1" tIns="45720" vert="horz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1048688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/>
        </p:spPr>
        <p:txBody>
          <a:bodyPr bIns="45720" lIns="91440" rIns="91440" rtlCol="1" tIns="45720" vert="horz"/>
          <a:lstStyle>
            <a:lvl1pPr algn="l">
              <a:defRPr sz="1200"/>
            </a:lvl1pPr>
          </a:lstStyle>
          <a:p>
            <a:fld id="{99F32EB1-8EF7-6646-B482-C7A9B37945F4}" type="datetimeFigureOut">
              <a:rPr lang="ar-EG" smtClean="0"/>
              <a:t>06/03/1447</a:t>
            </a:fld>
            <a:endParaRPr lang="ar-EG"/>
          </a:p>
        </p:txBody>
      </p:sp>
      <p:sp>
        <p:nvSpPr>
          <p:cNvPr id="1048689" name="عنصر نائب لصورة الشريحة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1" tIns="45720" vert="horz"/>
          <a:p>
            <a:endParaRPr lang="ar-EG"/>
          </a:p>
        </p:txBody>
      </p:sp>
      <p:sp>
        <p:nvSpPr>
          <p:cNvPr id="1048690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1" tIns="45720" vert="horz"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1048691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/>
        </p:spPr>
        <p:txBody>
          <a:bodyPr anchor="b" bIns="45720" lIns="91440" rIns="91440" rtlCol="1" tIns="45720" vert="horz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1048692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/>
        </p:spPr>
        <p:txBody>
          <a:bodyPr anchor="b" bIns="45720" lIns="91440" rIns="91440" rtlCol="1" tIns="45720" vert="horz"/>
          <a:lstStyle>
            <a:lvl1pPr algn="l">
              <a:defRPr sz="1200"/>
            </a:lvl1pPr>
          </a:lstStyle>
          <a:p>
            <a:fld id="{C0D93DEE-FAA4-8E40-BB39-9F06C680D18E}" type="slidenum">
              <a:rPr lang="ar-EG" smtClean="0"/>
              <a:t>‹#›</a:t>
            </a:fld>
            <a:endParaRPr lang="ar-EG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r" defTabSz="914400" eaLnBrk="1" hangingPunct="1" latinLnBrk="0" marL="0" rtl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r" defTabSz="914400" eaLnBrk="1" hangingPunct="1" latinLnBrk="0" marL="457200" rtl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r" defTabSz="914400" eaLnBrk="1" hangingPunct="1" latinLnBrk="0" marL="914400" rtl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r" defTabSz="914400" eaLnBrk="1" hangingPunct="1" latinLnBrk="0" marL="1371600" rtl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r" defTabSz="914400" eaLnBrk="1" hangingPunct="1" latinLnBrk="0" marL="1828800" rtl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r" defTabSz="914400" eaLnBrk="1" hangingPunct="1" latinLnBrk="0" marL="2286000" rtl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r" defTabSz="914400" eaLnBrk="1" hangingPunct="1" latinLnBrk="0" marL="2743200" rtl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r" defTabSz="914400" eaLnBrk="1" hangingPunct="1" latinLnBrk="0" marL="3200400" rtl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r" defTabSz="914400" eaLnBrk="1" hangingPunct="1" latinLnBrk="0" marL="3657600" rtl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Slide Image Placeholder 1"/>
          <p:cNvSpPr>
            <a:spLocks noChangeAspect="1" noRot="1" noGrp="1"/>
          </p:cNvSpPr>
          <p:nvPr>
            <p:ph type="sldImg" idx="2"/>
          </p:nvPr>
        </p:nvSpPr>
        <p:spPr/>
      </p:sp>
      <p:sp>
        <p:nvSpPr>
          <p:cNvPr id="1048588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t>مقدمة: الهدف أن يحدد الطالب... وابدأ بسؤال تحفيزي.</a:t>
            </a:r>
          </a:p>
        </p:txBody>
      </p:sp>
      <p:sp>
        <p:nvSpPr>
          <p:cNvPr id="1048589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Slide Image Placeholder 1"/>
          <p:cNvSpPr>
            <a:spLocks noChangeAspect="1" noRot="1" noGrp="1"/>
          </p:cNvSpPr>
          <p:nvPr>
            <p:ph type="sldImg" idx="2"/>
          </p:nvPr>
        </p:nvSpPr>
        <p:spPr/>
      </p:sp>
      <p:sp>
        <p:nvSpPr>
          <p:cNvPr id="104859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t>اشرح أن الوطن مش مجرد أرض.</a:t>
            </a:r>
          </a:p>
        </p:txBody>
      </p:sp>
      <p:sp>
        <p:nvSpPr>
          <p:cNvPr id="104859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Slide Image Placeholder 1"/>
          <p:cNvSpPr>
            <a:spLocks noChangeAspect="1" noRot="1" noGrp="1"/>
          </p:cNvSpPr>
          <p:nvPr>
            <p:ph type="sldImg" idx="2"/>
          </p:nvPr>
        </p:nvSpPr>
        <p:spPr/>
      </p:sp>
      <p:sp>
        <p:nvSpPr>
          <p:cNvPr id="1048598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t>اشرح البحار المحيطة وتأثير القرب من القارات.</a:t>
            </a:r>
          </a:p>
        </p:txBody>
      </p:sp>
      <p:sp>
        <p:nvSpPr>
          <p:cNvPr id="1048599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Slide Image Placeholder 1"/>
          <p:cNvSpPr>
            <a:spLocks noChangeAspect="1" noRot="1" noGrp="1"/>
          </p:cNvSpPr>
          <p:nvPr>
            <p:ph type="sldImg" idx="2"/>
          </p:nvPr>
        </p:nvSpPr>
        <p:spPr/>
      </p:sp>
      <p:sp>
        <p:nvSpPr>
          <p:cNvPr id="104860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t>اشرح معنى خطوط العرض والطول وتأثير المناخ.</a:t>
            </a:r>
          </a:p>
        </p:txBody>
      </p:sp>
      <p:sp>
        <p:nvSpPr>
          <p:cNvPr id="104860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Slide Image Placeholder 1"/>
          <p:cNvSpPr>
            <a:spLocks noChangeAspect="1" noRot="1" noGrp="1"/>
          </p:cNvSpPr>
          <p:nvPr>
            <p:ph type="sldImg" idx="2"/>
          </p:nvPr>
        </p:nvSpPr>
        <p:spPr/>
      </p:sp>
      <p:sp>
        <p:nvSpPr>
          <p:cNvPr id="1048608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t>اشرح التنوّع والمساحة.</a:t>
            </a:r>
          </a:p>
        </p:txBody>
      </p:sp>
      <p:sp>
        <p:nvSpPr>
          <p:cNvPr id="1048609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Slide Image Placeholder 1"/>
          <p:cNvSpPr>
            <a:spLocks noChangeAspect="1" noRot="1" noGrp="1"/>
          </p:cNvSpPr>
          <p:nvPr>
            <p:ph type="sldImg" idx="2"/>
          </p:nvPr>
        </p:nvSpPr>
        <p:spPr/>
      </p:sp>
      <p:sp>
        <p:nvSpPr>
          <p:cNvPr id="104861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t>اذكر أمثلة توضيحية.</a:t>
            </a:r>
          </a:p>
        </p:txBody>
      </p:sp>
      <p:sp>
        <p:nvSpPr>
          <p:cNvPr id="104861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Slide Image Placeholder 1"/>
          <p:cNvSpPr>
            <a:spLocks noChangeAspect="1" noRot="1" noGrp="1"/>
          </p:cNvSpPr>
          <p:nvPr>
            <p:ph type="sldImg" idx="2"/>
          </p:nvPr>
        </p:nvSpPr>
        <p:spPr/>
      </p:sp>
      <p:sp>
        <p:nvSpPr>
          <p:cNvPr id="1048618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t>أرفق صوراً للأهرامات وآثار بلاد الرافدين وآثار يمنية.</a:t>
            </a:r>
          </a:p>
        </p:txBody>
      </p:sp>
      <p:sp>
        <p:nvSpPr>
          <p:cNvPr id="1048619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Slide Image Placeholder 1"/>
          <p:cNvSpPr>
            <a:spLocks noChangeAspect="1" noRot="1" noGrp="1"/>
          </p:cNvSpPr>
          <p:nvPr>
            <p:ph type="sldImg" idx="2"/>
          </p:nvPr>
        </p:nvSpPr>
        <p:spPr/>
      </p:sp>
      <p:sp>
        <p:nvSpPr>
          <p:cNvPr id="104862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t>اشرح دور الممرات ومثال قناة السويس.</a:t>
            </a:r>
          </a:p>
        </p:txBody>
      </p:sp>
      <p:sp>
        <p:nvSpPr>
          <p:cNvPr id="104862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Slide Image Placeholder 1"/>
          <p:cNvSpPr>
            <a:spLocks noChangeAspect="1" noRot="1" noGrp="1"/>
          </p:cNvSpPr>
          <p:nvPr>
            <p:ph type="sldImg" idx="2"/>
          </p:nvPr>
        </p:nvSpPr>
        <p:spPr/>
      </p:sp>
      <p:sp>
        <p:nvSpPr>
          <p:cNvPr id="1048630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t>اسئلة الاختبار والإجابات في الملاحظات.</a:t>
            </a:r>
          </a:p>
        </p:txBody>
      </p:sp>
      <p:sp>
        <p:nvSpPr>
          <p:cNvPr id="1048631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6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64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6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6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6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7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 fontScale="95833" lnSpcReduction="20000"/>
          </a:bodyPr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5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 fontScale="95833" lnSpcReduction="20000"/>
          </a:bodyPr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7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67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63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8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5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6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jpeg"/><Relationship Id="rId3" Type="http://schemas.openxmlformats.org/officeDocument/2006/relationships/image" Target="../media/image18.jpe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.jpeg"/><Relationship Id="rId3" Type="http://schemas.openxmlformats.org/officeDocument/2006/relationships/image" Target="../media/image20.jpe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0000"/>
          </a:schemeClr>
        </a:solidFill>
        <a:effectLst/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extBox 1"/>
          <p:cNvSpPr txBox="1"/>
          <p:nvPr/>
        </p:nvSpPr>
        <p:spPr>
          <a:xfrm>
            <a:off x="6151197" y="365760"/>
            <a:ext cx="5910580" cy="688340"/>
          </a:xfrm>
          <a:prstGeom prst="rect"/>
          <a:noFill/>
        </p:spPr>
        <p:txBody>
          <a:bodyPr wrap="none">
            <a:spAutoFit/>
          </a:bodyPr>
          <a:p>
            <a:pPr algn="r">
              <a:defRPr b="1" sz="3400">
                <a:solidFill>
                  <a:srgbClr val="002266"/>
                </a:solidFill>
                <a:latin typeface="Calibri"/>
              </a:defRPr>
            </a:pPr>
            <a:r>
              <a:rPr dirty="0" sz="4000">
                <a:solidFill>
                  <a:schemeClr val="tx2">
                    <a:lumMod val="60000"/>
                    <a:lumOff val="40000"/>
                  </a:schemeClr>
                </a:solidFill>
              </a:rPr>
              <a:t>وطننا العربي — الموقع والأهمية</a:t>
            </a:r>
          </a:p>
        </p:txBody>
      </p:sp>
      <p:sp>
        <p:nvSpPr>
          <p:cNvPr id="1048585" name="TextBox 2"/>
          <p:cNvSpPr txBox="1"/>
          <p:nvPr/>
        </p:nvSpPr>
        <p:spPr>
          <a:xfrm>
            <a:off x="548640" y="1743409"/>
            <a:ext cx="5602557" cy="1056640"/>
          </a:xfrm>
          <a:prstGeom prst="rect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algn="r">
              <a:defRPr sz="2000">
                <a:latin typeface="Calibri"/>
              </a:defRPr>
            </a:pPr>
            <a:r>
              <a:rPr b="1" dirty="0" sz="3200">
                <a:solidFill>
                  <a:schemeClr val="accent2"/>
                </a:solidFill>
              </a:rPr>
              <a:t>الصف السادس الابتدائي — الترم الأول</a:t>
            </a:r>
          </a:p>
        </p:txBody>
      </p:sp>
      <p:pic>
        <p:nvPicPr>
          <p:cNvPr id="2097152" name="Picture 3" descr="cover_map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680960" y="1463040"/>
            <a:ext cx="3840480" cy="4206240"/>
          </a:xfrm>
          <a:prstGeom prst="rect"/>
        </p:spPr>
      </p:pic>
      <p:sp>
        <p:nvSpPr>
          <p:cNvPr id="1048586" name="مربع نص 5"/>
          <p:cNvSpPr txBox="1"/>
          <p:nvPr/>
        </p:nvSpPr>
        <p:spPr>
          <a:xfrm>
            <a:off x="2237209" y="4981168"/>
            <a:ext cx="6096000" cy="584775"/>
          </a:xfrm>
          <a:prstGeom prst="rect"/>
          <a:noFill/>
        </p:spPr>
        <p:txBody>
          <a:bodyPr wrap="square">
            <a:spAutoFit/>
          </a:bodyPr>
          <a:p>
            <a:r>
              <a:rPr b="1" dirty="0" sz="3200" lang="ar-EG">
                <a:solidFill>
                  <a:srgbClr val="FF0000"/>
                </a:solidFill>
              </a:rPr>
              <a:t>Derasat AlBiruni </a:t>
            </a:r>
          </a:p>
        </p:txBody>
      </p:sp>
      <p:pic>
        <p:nvPicPr>
          <p:cNvPr id="2097153" name="صورة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237209" y="2419426"/>
            <a:ext cx="2960845" cy="2561742"/>
          </a:xfrm>
          <a:prstGeom prst="rect"/>
        </p:spPr>
      </p:pic>
      <p:pic>
        <p:nvPicPr>
          <p:cNvPr id="2097154" name="صورة 7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237608" y="1463039"/>
            <a:ext cx="5994521" cy="4206239"/>
          </a:xfrm>
          <a:prstGeom prst="snip2DiagRect"/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algn="tl" blurRad="88900" rotWithShape="0">
              <a:srgbClr val="000000">
                <a:alpha val="45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10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11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12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13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14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5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16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7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18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9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2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25"/>
                                        <p:tgtEl>
                                          <p:spTgt spid="209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">
                      <p:stCondLst>
                        <p:cond delay="indefinite"/>
                      </p:stCondLst>
                      <p:childTnLst>
                        <p:par>
                          <p:cTn fill="hold" id="27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8" nodeType="clickEffect" presetClass="entr" presetID="3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30"/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31"/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32"/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33"/>
                                        <p:tgtEl>
                                          <p:spTgt spid="104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4">
                      <p:stCondLst>
                        <p:cond delay="indefinite"/>
                      </p:stCondLst>
                      <p:childTnLst>
                        <p:par>
                          <p:cTn fill="hold" id="35">
                            <p:stCondLst>
                              <p:cond delay="0"/>
                            </p:stCondLst>
                            <p:childTnLst>
                              <p:par>
                                <p:cTn fill="hold" id="36" nodeType="clickEffect" presetClass="entr" presetID="15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38"/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39"/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40"/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#ppt_x+(cos(-2*pi*(1-$))*-#ppt_x-sin(-2*pi*(1-$))*(1-#ppt_y))*(1-$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41"/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+(sin(-2*pi*(1-$))*-#ppt_x+cos(-2*pi*(1-$))*(1-#ppt_y))*(1-$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2">
                      <p:stCondLst>
                        <p:cond delay="indefinite"/>
                      </p:stCondLst>
                      <p:childTnLst>
                        <p:par>
                          <p:cTn fill="hold" id="43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4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id="46"/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dur="500" id="47"/>
                                        <p:tgtEl>
                                          <p:spTgt spid="104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4" grpId="0"/>
      <p:bldP spid="1048585" grpId="0" animBg="1"/>
      <p:bldP spid="104858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extBox 1"/>
          <p:cNvSpPr txBox="1"/>
          <p:nvPr/>
        </p:nvSpPr>
        <p:spPr>
          <a:xfrm>
            <a:off x="7680961" y="260918"/>
            <a:ext cx="4023360" cy="707886"/>
          </a:xfrm>
          <a:prstGeom prst="rect"/>
          <a:noFill/>
        </p:spPr>
        <p:txBody>
          <a:bodyPr wrap="square">
            <a:spAutoFit/>
          </a:bodyPr>
          <a:p>
            <a:pPr algn="r">
              <a:defRPr b="1" sz="3400">
                <a:solidFill>
                  <a:srgbClr val="002266"/>
                </a:solidFill>
                <a:latin typeface="Calibri"/>
              </a:defRPr>
            </a:pPr>
            <a:r>
              <a:rPr dirty="0" sz="4000" lang="ar-EG">
                <a:solidFill>
                  <a:schemeClr val="tx2">
                    <a:lumMod val="60000"/>
                    <a:lumOff val="40000"/>
                  </a:schemeClr>
                </a:solidFill>
              </a:rPr>
              <a:t>الوطن العربي </a:t>
            </a:r>
            <a:endParaRPr dirty="0" sz="4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591" name="TextBox 2"/>
          <p:cNvSpPr txBox="1"/>
          <p:nvPr/>
        </p:nvSpPr>
        <p:spPr>
          <a:xfrm>
            <a:off x="548640" y="1463040"/>
            <a:ext cx="6949440" cy="1691641"/>
          </a:xfrm>
          <a:prstGeom prst="rect"/>
          <a:noFill/>
        </p:spPr>
        <p:txBody>
          <a:bodyPr wrap="square">
            <a:spAutoFit/>
          </a:bodyPr>
          <a:p>
            <a:pPr algn="ctr">
              <a:defRPr sz="2000">
                <a:latin typeface="Calibri"/>
              </a:defRPr>
            </a:pPr>
            <a:r>
              <a:rPr b="1" dirty="0" sz="3600">
                <a:solidFill>
                  <a:srgbClr val="FF0000"/>
                </a:solidFill>
              </a:rPr>
              <a:t>كل إنسان له وطن يعيش فيه</a:t>
            </a:r>
          </a:p>
          <a:p>
            <a:pPr algn="ctr">
              <a:defRPr sz="2000">
                <a:latin typeface="Calibri"/>
              </a:defRPr>
            </a:pPr>
            <a:r>
              <a:rPr b="1" dirty="0" sz="3600">
                <a:solidFill>
                  <a:srgbClr val="FF0000"/>
                </a:solidFill>
              </a:rPr>
              <a:t>الوطن يجمع لغة وعادات وتقاليد وتاريخ مشترك</a:t>
            </a:r>
            <a:r>
              <a:rPr dirty="0" sz="3200"/>
              <a:t>.</a:t>
            </a:r>
          </a:p>
        </p:txBody>
      </p:sp>
      <p:pic>
        <p:nvPicPr>
          <p:cNvPr id="2097155" name="Picture 3" descr="kids_circl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680960" y="1463040"/>
            <a:ext cx="3840480" cy="4206240"/>
          </a:xfrm>
          <a:prstGeom prst="rect"/>
        </p:spPr>
      </p:pic>
      <p:pic>
        <p:nvPicPr>
          <p:cNvPr id="2097156" name="صورة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680960" y="1325880"/>
            <a:ext cx="3831585" cy="4206240"/>
          </a:xfrm>
          <a:prstGeom prst="rect"/>
          <a:ln>
            <a:noFill/>
          </a:ln>
          <a:effectLst>
            <a:reflection algn="bl" blurRad="12700" dir="5400000" dist="5000" endPos="30000" rotWithShape="0" stA="30000" sy="-100000"/>
          </a:effectLst>
          <a:scene3d>
            <a:camera prst="perspectiveContrastingLeftFacing">
              <a:rot lat="300000" lon="19800000" rev="0"/>
            </a:camera>
            <a:lightRig dir="t" rig="threeP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5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#ppt_x+(cos(-2*pi*(1-$))*-#ppt_x-sin(-2*pi*(1-$))*(1-#ppt_y))*(1-$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0"/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+(sin(-2*pi*(1-$))*-#ppt_x+cos(-2*pi*(1-$))*(1-#ppt_y))*(1-$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9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0" fill="hold" id="15"/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#ppt_w*sin(2.5*pi*$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0" fill="hold" id="16"/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extBox 1"/>
          <p:cNvSpPr txBox="1"/>
          <p:nvPr/>
        </p:nvSpPr>
        <p:spPr>
          <a:xfrm>
            <a:off x="6962316" y="365760"/>
            <a:ext cx="5097780" cy="624840"/>
          </a:xfrm>
          <a:prstGeom prst="rect"/>
          <a:noFill/>
        </p:spPr>
        <p:txBody>
          <a:bodyPr wrap="none">
            <a:spAutoFit/>
          </a:bodyPr>
          <a:p>
            <a:pPr algn="r">
              <a:defRPr b="1" sz="3400">
                <a:solidFill>
                  <a:srgbClr val="002266"/>
                </a:solidFill>
                <a:latin typeface="Calibri"/>
              </a:defRPr>
            </a:pPr>
            <a:r>
              <a:rPr dirty="0" sz="3600" lang="ar-EG"/>
              <a:t>الموقع الجغرافي للوطن العربي</a:t>
            </a:r>
            <a:endParaRPr dirty="0" sz="3600"/>
          </a:p>
        </p:txBody>
      </p:sp>
      <p:sp>
        <p:nvSpPr>
          <p:cNvPr id="1048596" name="TextBox 2"/>
          <p:cNvSpPr txBox="1"/>
          <p:nvPr/>
        </p:nvSpPr>
        <p:spPr>
          <a:xfrm>
            <a:off x="548640" y="1463040"/>
            <a:ext cx="6949440" cy="2021840"/>
          </a:xfrm>
          <a:prstGeom prst="rect"/>
          <a:noFill/>
        </p:spPr>
        <p:txBody>
          <a:bodyPr wrap="square">
            <a:spAutoFit/>
          </a:bodyPr>
          <a:p>
            <a:pPr algn="ctr">
              <a:defRPr sz="2000">
                <a:latin typeface="Calibri"/>
              </a:defRPr>
            </a:pPr>
            <a:r>
              <a:rPr b="1" dirty="0" sz="3200">
                <a:solidFill>
                  <a:schemeClr val="tx2">
                    <a:lumMod val="60000"/>
                    <a:lumOff val="40000"/>
                  </a:schemeClr>
                </a:solidFill>
              </a:rPr>
              <a:t>الموقع بالنسبة لليابس والماء.</a:t>
            </a:r>
          </a:p>
          <a:p>
            <a:pPr algn="ctr">
              <a:defRPr sz="2000">
                <a:latin typeface="Calibri"/>
              </a:defRPr>
            </a:pPr>
            <a:r>
              <a:rPr b="1" dirty="0" sz="3200">
                <a:solidFill>
                  <a:schemeClr val="tx2">
                    <a:lumMod val="60000"/>
                    <a:lumOff val="40000"/>
                  </a:schemeClr>
                </a:solidFill>
              </a:rPr>
              <a:t>يقع وسط قارات العالم القديم: آسيا، أفريقيا، أوروبا.</a:t>
            </a:r>
          </a:p>
          <a:p>
            <a:pPr algn="ctr">
              <a:defRPr sz="2000">
                <a:latin typeface="Calibri"/>
              </a:defRPr>
            </a:pPr>
            <a:r>
              <a:rPr b="1" dirty="0" sz="3200">
                <a:solidFill>
                  <a:schemeClr val="tx2">
                    <a:lumMod val="60000"/>
                    <a:lumOff val="40000"/>
                  </a:schemeClr>
                </a:solidFill>
              </a:rPr>
              <a:t>له مكانة مهمة في التجارة والحضارات</a:t>
            </a:r>
            <a:r>
              <a:rPr dirty="0"/>
              <a:t>.</a:t>
            </a:r>
          </a:p>
        </p:txBody>
      </p:sp>
      <p:pic>
        <p:nvPicPr>
          <p:cNvPr id="2097157" name="Picture 3" descr="world_map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680960" y="1463040"/>
            <a:ext cx="3840480" cy="4206240"/>
          </a:xfrm>
          <a:prstGeom prst="rect"/>
        </p:spPr>
      </p:pic>
      <p:pic>
        <p:nvPicPr>
          <p:cNvPr id="2097158" name="صورة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498080" y="1463040"/>
            <a:ext cx="4206240" cy="439743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algn="tl" blurRad="254000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11"/>
                                        <p:tgtEl>
                                          <p:spTgt spid="104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extBox 1"/>
          <p:cNvSpPr txBox="1"/>
          <p:nvPr/>
        </p:nvSpPr>
        <p:spPr>
          <a:xfrm>
            <a:off x="5032301" y="365760"/>
            <a:ext cx="6990080" cy="599440"/>
          </a:xfrm>
          <a:prstGeom prst="rect"/>
          <a:noFill/>
        </p:spPr>
        <p:txBody>
          <a:bodyPr wrap="none">
            <a:spAutoFit/>
          </a:bodyPr>
          <a:p>
            <a:pPr algn="r">
              <a:defRPr b="1" sz="3400">
                <a:solidFill>
                  <a:srgbClr val="002266"/>
                </a:solidFill>
                <a:latin typeface="Calibri"/>
              </a:defRPr>
            </a:pPr>
            <a:r>
              <a:rPr dirty="0"/>
              <a:t>الموقع الفلكي</a:t>
            </a:r>
            <a:r>
              <a:rPr dirty="0" lang="ar-EG"/>
              <a:t> .. خطوط الطول ودوائر العرض </a:t>
            </a:r>
            <a:endParaRPr dirty="0"/>
          </a:p>
        </p:txBody>
      </p:sp>
      <p:sp>
        <p:nvSpPr>
          <p:cNvPr id="1048601" name="TextBox 2"/>
          <p:cNvSpPr txBox="1"/>
          <p:nvPr/>
        </p:nvSpPr>
        <p:spPr>
          <a:xfrm>
            <a:off x="667385" y="1463040"/>
            <a:ext cx="7013575" cy="2021840"/>
          </a:xfrm>
          <a:prstGeom prst="rect"/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>
            <a:spAutoFit/>
          </a:bodyPr>
          <a:p>
            <a:pPr algn="ctr">
              <a:defRPr sz="2000">
                <a:latin typeface="Calibri"/>
              </a:defRPr>
            </a:pPr>
            <a:r>
              <a:rPr b="1" dirty="0" sz="3200">
                <a:solidFill>
                  <a:schemeClr val="accent1">
                    <a:lumMod val="75000"/>
                  </a:schemeClr>
                </a:solidFill>
              </a:rPr>
              <a:t>يمتد بين دائرتي عرض: 2° جنوباً إلى 37.5° شمالاً.</a:t>
            </a:r>
          </a:p>
          <a:p>
            <a:pPr algn="ctr">
              <a:defRPr sz="2000">
                <a:latin typeface="Calibri"/>
              </a:defRPr>
            </a:pPr>
            <a:r>
              <a:rPr b="1" dirty="0" sz="3200">
                <a:solidFill>
                  <a:schemeClr val="accent1">
                    <a:lumMod val="75000"/>
                  </a:schemeClr>
                </a:solidFill>
              </a:rPr>
              <a:t>يمتد بين خطي طول: 17° غرباً إلى 60° شرقاً.</a:t>
            </a:r>
          </a:p>
          <a:p>
            <a:pPr algn="ctr">
              <a:defRPr sz="2000">
                <a:latin typeface="Calibri"/>
              </a:defRPr>
            </a:pPr>
            <a:r>
              <a:rPr b="1" dirty="0" sz="3200">
                <a:solidFill>
                  <a:schemeClr val="accent1">
                    <a:lumMod val="75000"/>
                  </a:schemeClr>
                </a:solidFill>
              </a:rPr>
              <a:t>يمر بخط جرينتش غرب الجزائر</a:t>
            </a:r>
            <a:r>
              <a:rPr b="1" dirty="0" sz="320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2097159" name="Picture 3" descr="globe_lat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680960" y="1463040"/>
            <a:ext cx="3840480" cy="4206240"/>
          </a:xfrm>
          <a:prstGeom prst="rect"/>
        </p:spPr>
      </p:pic>
      <p:pic>
        <p:nvPicPr>
          <p:cNvPr id="2097160" name="صورة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680961" y="1463040"/>
            <a:ext cx="3840480" cy="42062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algn="bl" blurRad="12700" dir="5400000" dist="5000" endPos="28000" rotWithShape="0" stA="28000" sy="-100000"/>
          </a:effectLst>
          <a:scene3d>
            <a:camera prst="orthographicFront"/>
            <a:lightRig dir="t" rig="threeP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 spd="slow">
    <p:randomBar dir="vert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5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0" id="7"/>
                                        <p:tgtEl>
                                          <p:spTgt spid="10486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2000" fill="hold" id="8"/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#ppt_w*sin(2.5*pi*$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000" fill="hold" id="9"/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id="12" nodeType="clickEffect" presetClass="entr" presetID="3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14"/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5"/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6"/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17"/>
                                        <p:tgtEl>
                                          <p:spTgt spid="209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22"/>
                                        <p:tgtEl>
                                          <p:spTgt spid="104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0" grpId="0"/>
      <p:bldP spid="104860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extBox 1"/>
          <p:cNvSpPr txBox="1"/>
          <p:nvPr/>
        </p:nvSpPr>
        <p:spPr>
          <a:xfrm>
            <a:off x="7423207" y="365760"/>
            <a:ext cx="4729480" cy="624840"/>
          </a:xfrm>
          <a:prstGeom prst="rect"/>
          <a:noFill/>
        </p:spPr>
        <p:txBody>
          <a:bodyPr wrap="none">
            <a:spAutoFit/>
          </a:bodyPr>
          <a:p>
            <a:pPr algn="r">
              <a:defRPr b="1" sz="3400">
                <a:solidFill>
                  <a:srgbClr val="002266"/>
                </a:solidFill>
                <a:latin typeface="Calibri"/>
              </a:defRPr>
            </a:pPr>
            <a:r>
              <a:rPr dirty="0" sz="3600"/>
              <a:t>دول الوطن العربي ومساحته</a:t>
            </a:r>
          </a:p>
        </p:txBody>
      </p:sp>
      <p:sp>
        <p:nvSpPr>
          <p:cNvPr id="1048606" name="TextBox 2"/>
          <p:cNvSpPr txBox="1"/>
          <p:nvPr/>
        </p:nvSpPr>
        <p:spPr>
          <a:xfrm>
            <a:off x="548640" y="1463040"/>
            <a:ext cx="6949440" cy="1539240"/>
          </a:xfrm>
          <a:prstGeom prst="rect"/>
          <a:noFill/>
        </p:spPr>
        <p:txBody>
          <a:bodyPr wrap="square">
            <a:spAutoFit/>
          </a:bodyPr>
          <a:p>
            <a:pPr algn="ctr">
              <a:defRPr sz="2000">
                <a:latin typeface="Calibri"/>
              </a:defRPr>
            </a:pPr>
            <a:r>
              <a:rPr b="1" dirty="0" sz="3200">
                <a:solidFill>
                  <a:schemeClr val="tx2">
                    <a:lumMod val="75000"/>
                  </a:schemeClr>
                </a:solidFill>
              </a:rPr>
              <a:t>يضم 22 دولة.</a:t>
            </a:r>
          </a:p>
          <a:p>
            <a:pPr algn="ctr">
              <a:defRPr sz="2000">
                <a:latin typeface="Calibri"/>
              </a:defRPr>
            </a:pPr>
            <a:r>
              <a:rPr b="1" dirty="0" sz="3200">
                <a:solidFill>
                  <a:schemeClr val="tx2">
                    <a:lumMod val="75000"/>
                  </a:schemeClr>
                </a:solidFill>
              </a:rPr>
              <a:t>12 دولة في آسيا و10 في إفريقيا.</a:t>
            </a:r>
          </a:p>
          <a:p>
            <a:pPr algn="ctr">
              <a:defRPr sz="2000">
                <a:latin typeface="Calibri"/>
              </a:defRPr>
            </a:pPr>
            <a:r>
              <a:rPr b="1" dirty="0" sz="3200">
                <a:solidFill>
                  <a:schemeClr val="tx2">
                    <a:lumMod val="75000"/>
                  </a:schemeClr>
                </a:solidFill>
              </a:rPr>
              <a:t>المساحة ≈ 13 مليون كم².</a:t>
            </a:r>
          </a:p>
        </p:txBody>
      </p:sp>
      <p:pic>
        <p:nvPicPr>
          <p:cNvPr id="2097161" name="Picture 3" descr="two_wings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680960" y="1463040"/>
            <a:ext cx="3840480" cy="4206240"/>
          </a:xfrm>
          <a:prstGeom prst="rect"/>
        </p:spPr>
      </p:pic>
      <p:pic>
        <p:nvPicPr>
          <p:cNvPr id="2097162" name="صورة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582256" y="1188720"/>
            <a:ext cx="4939183" cy="4480560"/>
          </a:xfrm>
          <a:prstGeom prst="rect"/>
          <a:effectLst>
            <a:outerShdw algn="tl" blurRad="50800" dir="2700000" dist="38100" rotWithShape="0">
              <a:prstClr val="black">
                <a:alpha val="40000"/>
              </a:prstClr>
            </a:outerShdw>
            <a:reflection algn="bl" blurRad="6350" dir="5400000" endA="300" endPos="35000" rotWithShape="0" stA="52000" sy="-1000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split orient="vert"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104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15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12"/>
                                        <p:tgtEl>
                                          <p:spTgt spid="2097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3"/>
                                        <p:tgtEl>
                                          <p:spTgt spid="2097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4"/>
                                        <p:tgtEl>
                                          <p:spTgt spid="2097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#ppt_x+(cos(-2*pi*(1-$))*-#ppt_x-sin(-2*pi*(1-$))*(1-#ppt_y))*(1-$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5"/>
                                        <p:tgtEl>
                                          <p:spTgt spid="2097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+(sin(-2*pi*(1-$))*-#ppt_x+cos(-2*pi*(1-$))*(1-#ppt_y))*(1-$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">
                      <p:stCondLst>
                        <p:cond delay="indefinite"/>
                      </p:stCondLst>
                      <p:childTnLst>
                        <p:par>
                          <p:cTn fill="hold" id="17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8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0"/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1"/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5" grpId="0"/>
      <p:bldP spid="104860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extBox 1"/>
          <p:cNvSpPr txBox="1"/>
          <p:nvPr/>
        </p:nvSpPr>
        <p:spPr>
          <a:xfrm>
            <a:off x="8023504" y="365760"/>
            <a:ext cx="3840480" cy="624840"/>
          </a:xfrm>
          <a:prstGeom prst="rect"/>
          <a:noFill/>
        </p:spPr>
        <p:txBody>
          <a:bodyPr wrap="none">
            <a:spAutoFit/>
          </a:bodyPr>
          <a:p>
            <a:pPr algn="r">
              <a:defRPr b="1" sz="3400">
                <a:solidFill>
                  <a:srgbClr val="002266"/>
                </a:solidFill>
                <a:latin typeface="Calibri"/>
              </a:defRPr>
            </a:pPr>
            <a:r>
              <a:rPr dirty="0" sz="3600"/>
              <a:t>أكبر وأصغر دولة عربية</a:t>
            </a:r>
          </a:p>
        </p:txBody>
      </p:sp>
      <p:pic>
        <p:nvPicPr>
          <p:cNvPr id="2097163" name="Picture 3" descr="algeria_bahrain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680960" y="1463040"/>
            <a:ext cx="3840480" cy="4206240"/>
          </a:xfrm>
          <a:prstGeom prst="rect"/>
        </p:spPr>
      </p:pic>
      <p:pic>
        <p:nvPicPr>
          <p:cNvPr id="2097164" name="صورة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799705" y="1506716"/>
            <a:ext cx="3840480" cy="2018427"/>
          </a:xfrm>
          <a:prstGeom prst="rect"/>
        </p:spPr>
      </p:pic>
      <p:sp>
        <p:nvSpPr>
          <p:cNvPr id="1048611" name="TextBox 2"/>
          <p:cNvSpPr txBox="1"/>
          <p:nvPr/>
        </p:nvSpPr>
        <p:spPr>
          <a:xfrm>
            <a:off x="548640" y="1463040"/>
            <a:ext cx="6949440" cy="2021841"/>
          </a:xfrm>
          <a:prstGeom prst="rect"/>
          <a:noFill/>
        </p:spPr>
        <p:txBody>
          <a:bodyPr wrap="square">
            <a:spAutoFit/>
          </a:bodyPr>
          <a:p>
            <a:pPr algn="ctr">
              <a:defRPr sz="2000">
                <a:latin typeface="Calibri"/>
              </a:defRPr>
            </a:pPr>
            <a:r>
              <a:rPr b="1" dirty="0" sz="3200" lang="ar-EG">
                <a:solidFill>
                  <a:schemeClr val="tx2"/>
                </a:solidFill>
              </a:rPr>
              <a:t>•اكبرها الجزائر .. جناح افريقي</a:t>
            </a:r>
          </a:p>
          <a:p>
            <a:pPr algn="ctr">
              <a:defRPr sz="2000">
                <a:latin typeface="Calibri"/>
              </a:defRPr>
            </a:pPr>
            <a:r>
              <a:rPr b="1" dirty="0" sz="3200" lang="ar-EG">
                <a:solidFill>
                  <a:schemeClr val="tx2"/>
                </a:solidFill>
              </a:rPr>
              <a:t>•اصغرها البحرين .. جناح اسيوي</a:t>
            </a:r>
            <a:endParaRPr b="1" dirty="0" sz="3200">
              <a:solidFill>
                <a:schemeClr val="tx2"/>
              </a:solidFill>
            </a:endParaRPr>
          </a:p>
          <a:p>
            <a:pPr algn="ctr">
              <a:defRPr sz="2000">
                <a:latin typeface="Calibri"/>
              </a:defRPr>
            </a:pPr>
            <a:r>
              <a:rPr b="1" dirty="0" sz="3200" lang="ar-EG">
                <a:solidFill>
                  <a:schemeClr val="tx2"/>
                </a:solidFill>
              </a:rPr>
              <a:t>•</a:t>
            </a:r>
            <a:r>
              <a:rPr b="1" dirty="0" sz="3200">
                <a:solidFill>
                  <a:schemeClr val="tx2"/>
                </a:solidFill>
              </a:rPr>
              <a:t>ا</a:t>
            </a:r>
            <a:r>
              <a:rPr b="1" dirty="0" sz="3200" lang="ar-EG">
                <a:solidFill>
                  <a:schemeClr val="tx2"/>
                </a:solidFill>
              </a:rPr>
              <a:t>ل</a:t>
            </a:r>
            <a:r>
              <a:rPr b="1" dirty="0" sz="3200">
                <a:solidFill>
                  <a:schemeClr val="tx2"/>
                </a:solidFill>
              </a:rPr>
              <a:t>جزائر هي الدولة العربية الوحيدة التي يمر بها خط جرينتش</a:t>
            </a:r>
          </a:p>
        </p:txBody>
      </p:sp>
      <p:pic>
        <p:nvPicPr>
          <p:cNvPr id="2097165" name="صورة 5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680960" y="3521380"/>
            <a:ext cx="3950942" cy="2146646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000">
        <p14:shred dir="in" pattern="strip"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id="12" nodeType="clickEffect" presetClass="entr" presetID="55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14"/>
                                        <p:tgtEl>
                                          <p:spTgt spid="2097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5"/>
                                        <p:tgtEl>
                                          <p:spTgt spid="2097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16"/>
                                        <p:tgtEl>
                                          <p:spTgt spid="209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1"/>
                                        <p:tgtEl>
                                          <p:spTgt spid="209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">
                      <p:stCondLst>
                        <p:cond delay="indefinite"/>
                      </p:stCondLst>
                      <p:childTnLst>
                        <p:par>
                          <p:cTn fill="hold" id="23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4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6"/>
                                        <p:tgtEl>
                                          <p:spTgt spid="1048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7"/>
                                        <p:tgtEl>
                                          <p:spTgt spid="1048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0" grpId="0"/>
      <p:bldP spid="10486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extBox 1"/>
          <p:cNvSpPr txBox="1"/>
          <p:nvPr/>
        </p:nvSpPr>
        <p:spPr>
          <a:xfrm>
            <a:off x="7688477" y="365760"/>
            <a:ext cx="4411981" cy="624840"/>
          </a:xfrm>
          <a:prstGeom prst="rect"/>
          <a:noFill/>
        </p:spPr>
        <p:txBody>
          <a:bodyPr wrap="none">
            <a:spAutoFit/>
          </a:bodyPr>
          <a:p>
            <a:pPr algn="r">
              <a:defRPr b="1" sz="3400">
                <a:solidFill>
                  <a:srgbClr val="002266"/>
                </a:solidFill>
                <a:latin typeface="Calibri"/>
              </a:defRPr>
            </a:pPr>
            <a:r>
              <a:rPr dirty="0" sz="3600"/>
              <a:t>الأهمية الحضارية والدينية</a:t>
            </a:r>
          </a:p>
        </p:txBody>
      </p:sp>
      <p:sp>
        <p:nvSpPr>
          <p:cNvPr id="1048616" name="TextBox 2"/>
          <p:cNvSpPr txBox="1"/>
          <p:nvPr/>
        </p:nvSpPr>
        <p:spPr>
          <a:xfrm>
            <a:off x="548640" y="2397948"/>
            <a:ext cx="5642239" cy="2021841"/>
          </a:xfrm>
          <a:prstGeom prst="rect"/>
          <a:noFill/>
        </p:spPr>
        <p:txBody>
          <a:bodyPr wrap="square">
            <a:spAutoFit/>
          </a:bodyPr>
          <a:p>
            <a:pPr algn="ctr">
              <a:defRPr sz="2000">
                <a:latin typeface="Calibri"/>
              </a:defRPr>
            </a:pPr>
            <a:r>
              <a:rPr b="1" dirty="0" sz="3200" lang="ar-EG">
                <a:solidFill>
                  <a:schemeClr val="accent2"/>
                </a:solidFill>
              </a:rPr>
              <a:t>• </a:t>
            </a:r>
            <a:r>
              <a:rPr b="1" dirty="0" sz="3200">
                <a:solidFill>
                  <a:schemeClr val="accent2"/>
                </a:solidFill>
              </a:rPr>
              <a:t>نشأت حضارات قديمة: مصر، العراق، اليمن</a:t>
            </a:r>
            <a:endParaRPr b="1" dirty="0" sz="3200" lang="ar-EG">
              <a:solidFill>
                <a:schemeClr val="accent2"/>
              </a:solidFill>
            </a:endParaRPr>
          </a:p>
          <a:p>
            <a:pPr algn="ctr">
              <a:defRPr sz="2000">
                <a:latin typeface="Calibri"/>
              </a:defRPr>
            </a:pPr>
            <a:r>
              <a:rPr b="1" dirty="0" sz="3200" lang="ar-EG">
                <a:solidFill>
                  <a:schemeClr val="accent2"/>
                </a:solidFill>
              </a:rPr>
              <a:t>• مواقع مقدسة مثل المسجد الحرام والمسجد الأقصى وكنيسة المهد</a:t>
            </a:r>
            <a:endParaRPr b="1" dirty="0" sz="3200">
              <a:solidFill>
                <a:schemeClr val="accent2"/>
              </a:solidFill>
            </a:endParaRPr>
          </a:p>
        </p:txBody>
      </p:sp>
      <p:pic>
        <p:nvPicPr>
          <p:cNvPr id="2097166" name="Picture 3" descr="civ_reli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680960" y="1463040"/>
            <a:ext cx="3840480" cy="4206240"/>
          </a:xfrm>
          <a:prstGeom prst="rect"/>
        </p:spPr>
      </p:pic>
      <p:pic>
        <p:nvPicPr>
          <p:cNvPr id="2097167" name="صورة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218443" y="1285141"/>
            <a:ext cx="4765513" cy="2724928"/>
          </a:xfrm>
          <a:prstGeom prst="roundRect">
            <a:avLst>
              <a:gd name="adj" fmla="val 11444"/>
            </a:avLst>
          </a:prstGeom>
          <a:ln>
            <a:noFill/>
          </a:ln>
          <a:effectLst>
            <a:outerShdw algn="tl" blurRad="152400" dir="900000" dist="12000" kx="110000" ky="200000" rotWithShape="0" sy="9800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dir="t" rig="threeP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097168" name="صورة 7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755927" y="3656706"/>
            <a:ext cx="4765513" cy="26700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152400" dir="900000" dist="12000" kx="110000" ky="200000" rotWithShape="0" sy="9800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dir="t" rig="threeP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5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decel="50000" dur="1000" fill="hold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decel="50000" dur="1000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dur="1000" id="9"/>
                                        <p:tgtEl>
                                          <p:spTgt spid="104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id="12" nodeType="clickEffect" presetClass="entr" presetID="45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0" id="14"/>
                                        <p:tgtEl>
                                          <p:spTgt spid="2097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2000" fill="hold" id="15"/>
                                        <p:tgtEl>
                                          <p:spTgt spid="2097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#ppt_w*sin(2.5*pi*$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000" fill="hold" id="16"/>
                                        <p:tgtEl>
                                          <p:spTgt spid="2097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43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" id="21"/>
                                        <p:tgtEl>
                                          <p:spTgt spid="2097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400" fill="hold" id="22"/>
                                        <p:tgtEl>
                                          <p:spTgt spid="2097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400" fill="hold" id="23"/>
                                        <p:tgtEl>
                                          <p:spTgt spid="2097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ecel="50000" dur="600" fill="hold" id="24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97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ecel="50000" dur="600" fill="hold" id="25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97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">
                      <p:stCondLst>
                        <p:cond delay="indefinite"/>
                      </p:stCondLst>
                      <p:childTnLst>
                        <p:par>
                          <p:cTn fill="hold" id="27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8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3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33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34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35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3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6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37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6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38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6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39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6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40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6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41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6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42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6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43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6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5" grpId="0"/>
      <p:bldP spid="10486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extBox 1"/>
          <p:cNvSpPr txBox="1"/>
          <p:nvPr/>
        </p:nvSpPr>
        <p:spPr>
          <a:xfrm>
            <a:off x="6636907" y="365760"/>
            <a:ext cx="5618481" cy="624840"/>
          </a:xfrm>
          <a:prstGeom prst="rect"/>
          <a:noFill/>
        </p:spPr>
        <p:txBody>
          <a:bodyPr wrap="none">
            <a:spAutoFit/>
          </a:bodyPr>
          <a:p>
            <a:pPr algn="r">
              <a:defRPr b="1" sz="3400">
                <a:solidFill>
                  <a:srgbClr val="002266"/>
                </a:solidFill>
                <a:latin typeface="Calibri"/>
              </a:defRPr>
            </a:pPr>
            <a:r>
              <a:rPr dirty="0" sz="3600" lang="ar-EG"/>
              <a:t>الأهمية الاقتصادية والاستراتيجية</a:t>
            </a:r>
            <a:endParaRPr dirty="0" sz="3600"/>
          </a:p>
        </p:txBody>
      </p:sp>
      <p:sp>
        <p:nvSpPr>
          <p:cNvPr id="1048621" name="TextBox 2"/>
          <p:cNvSpPr txBox="1"/>
          <p:nvPr/>
        </p:nvSpPr>
        <p:spPr>
          <a:xfrm>
            <a:off x="548640" y="1463040"/>
            <a:ext cx="6949440" cy="2504440"/>
          </a:xfrm>
          <a:prstGeom prst="rect"/>
          <a:noFill/>
        </p:spPr>
        <p:txBody>
          <a:bodyPr wrap="square">
            <a:spAutoFit/>
          </a:bodyPr>
          <a:p>
            <a:pPr algn="ctr">
              <a:defRPr sz="2000">
                <a:latin typeface="Calibri"/>
              </a:defRPr>
            </a:pPr>
            <a:r>
              <a:rPr b="1" dirty="0" sz="3200">
                <a:solidFill>
                  <a:srgbClr val="FF0000"/>
                </a:solidFill>
              </a:rPr>
              <a:t>اقتصادياً: يطل على البحر المتوسط، البحر الأحمر، والخليج</a:t>
            </a:r>
            <a:r>
              <a:rPr b="1" dirty="0" sz="3200" lang="ar-EG">
                <a:solidFill>
                  <a:srgbClr val="FF0000"/>
                </a:solidFill>
              </a:rPr>
              <a:t> العربي </a:t>
            </a:r>
            <a:endParaRPr b="1" dirty="0" sz="3200">
              <a:solidFill>
                <a:srgbClr val="FF0000"/>
              </a:solidFill>
            </a:endParaRPr>
          </a:p>
          <a:p>
            <a:pPr algn="ctr">
              <a:defRPr sz="2000">
                <a:latin typeface="Calibri"/>
              </a:defRPr>
            </a:pPr>
            <a:r>
              <a:rPr b="1" dirty="0" sz="3200">
                <a:solidFill>
                  <a:srgbClr val="FF0000"/>
                </a:solidFill>
              </a:rPr>
              <a:t>استراتيجياً: ممرات مائية مهمة مثل قناة السويس ومضيق هرمز</a:t>
            </a:r>
            <a:r>
              <a:rPr b="1" dirty="0" sz="3200" lang="ar-EG">
                <a:solidFill>
                  <a:srgbClr val="FF0000"/>
                </a:solidFill>
              </a:rPr>
              <a:t> ومضيق باب المندب وجبل طارق</a:t>
            </a:r>
            <a:r>
              <a:rPr dirty="0"/>
              <a:t>.</a:t>
            </a:r>
          </a:p>
        </p:txBody>
      </p:sp>
      <p:pic>
        <p:nvPicPr>
          <p:cNvPr id="2097169" name="Picture 3" descr="econ_strat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680960" y="1463040"/>
            <a:ext cx="3840480" cy="4206240"/>
          </a:xfrm>
          <a:prstGeom prst="rect"/>
        </p:spPr>
      </p:pic>
      <p:pic>
        <p:nvPicPr>
          <p:cNvPr id="2097170" name="صورة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255827" y="1129029"/>
            <a:ext cx="4681490" cy="3150742"/>
          </a:xfrm>
          <a:prstGeom prst="roundRect">
            <a:avLst>
              <a:gd name="adj" fmla="val 12150"/>
            </a:avLst>
          </a:prstGeom>
          <a:ln>
            <a:noFill/>
          </a:ln>
          <a:effectLst>
            <a:outerShdw algn="tl" blurRad="152400" dir="900000" dist="12000" kx="110000" ky="200000" rotWithShape="0" sy="9800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dir="t" rig="threeP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097171" name="صورة 5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255827" y="3715512"/>
            <a:ext cx="4690745" cy="29052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152400" dir="900000" dist="12000" kx="110000" ky="200000" rotWithShape="0" sy="9800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dir="t" rig="threeP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decel="100000" fill="hold" grpId="0" id="5" nodeType="clickEffect" presetClass="entr" presetID="4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1048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1048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9"/>
                                        <p:tgtEl>
                                          <p:spTgt spid="10486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10"/>
                                        <p:tgtEl>
                                          <p:spTgt spid="104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45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0" id="15"/>
                                        <p:tgtEl>
                                          <p:spTgt spid="209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2000" fill="hold" id="16"/>
                                        <p:tgtEl>
                                          <p:spTgt spid="209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#ppt_w*sin(2.5*pi*$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000" fill="hold" id="17"/>
                                        <p:tgtEl>
                                          <p:spTgt spid="209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id="20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2"/>
                                        <p:tgtEl>
                                          <p:spTgt spid="209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3"/>
                                        <p:tgtEl>
                                          <p:spTgt spid="209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24"/>
                                        <p:tgtEl>
                                          <p:spTgt spid="209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>
                      <p:stCondLst>
                        <p:cond delay="indefinite"/>
                      </p:stCondLst>
                      <p:childTnLst>
                        <p:par>
                          <p:cTn fill="hold" id="2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7" nodeType="clickEffect" presetClass="entr" presetID="15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29"/>
                                        <p:tgtEl>
                                          <p:spTgt spid="1048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30"/>
                                        <p:tgtEl>
                                          <p:spTgt spid="1048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31"/>
                                        <p:tgtEl>
                                          <p:spTgt spid="1048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#ppt_x+(cos(-2*pi*(1-$))*-#ppt_x-sin(-2*pi*(1-$))*(1-#ppt_y))*(1-$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32"/>
                                        <p:tgtEl>
                                          <p:spTgt spid="1048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+(sin(-2*pi*(1-$))*-#ppt_x+cos(-2*pi*(1-$))*(1-#ppt_y))*(1-$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0" grpId="0"/>
      <p:bldP spid="10486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extBox 2"/>
          <p:cNvSpPr txBox="1"/>
          <p:nvPr/>
        </p:nvSpPr>
        <p:spPr>
          <a:xfrm>
            <a:off x="582632" y="1087430"/>
            <a:ext cx="6949440" cy="2021840"/>
          </a:xfrm>
          <a:prstGeom prst="rect"/>
          <a:noFill/>
        </p:spPr>
        <p:txBody>
          <a:bodyPr wrap="square">
            <a:spAutoFit/>
          </a:bodyPr>
          <a:p>
            <a:pPr algn="r">
              <a:defRPr sz="2000">
                <a:latin typeface="Calibri"/>
              </a:defRPr>
            </a:pPr>
            <a:r>
              <a:rPr b="1" dirty="0" sz="3200" lang="ar-EG">
                <a:solidFill>
                  <a:srgbClr val="FF0000"/>
                </a:solidFill>
              </a:rPr>
              <a:t>في النهاية الوطن العربي له موقع جغرافي وفلكي مميز كما ان له اهميه حضارية ودينية واقتصادية واستراتيجية ويضم ٢٢ دوله متنوعة الموارد</a:t>
            </a:r>
          </a:p>
        </p:txBody>
      </p:sp>
      <p:pic>
        <p:nvPicPr>
          <p:cNvPr id="2097172" name="Picture 3" descr="students_activity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680960" y="1463040"/>
            <a:ext cx="3840480" cy="4206240"/>
          </a:xfrm>
          <a:prstGeom prst="rect"/>
        </p:spPr>
      </p:pic>
      <p:sp>
        <p:nvSpPr>
          <p:cNvPr id="1048626" name="TextBox 2"/>
          <p:cNvSpPr txBox="1"/>
          <p:nvPr/>
        </p:nvSpPr>
        <p:spPr>
          <a:xfrm>
            <a:off x="582632" y="2657090"/>
            <a:ext cx="6949440" cy="1077218"/>
          </a:xfrm>
          <a:prstGeom prst="rect"/>
          <a:noFill/>
        </p:spPr>
        <p:txBody>
          <a:bodyPr wrap="square">
            <a:spAutoFit/>
          </a:bodyPr>
          <a:p>
            <a:pPr algn="r">
              <a:defRPr sz="2000">
                <a:latin typeface="Calibri"/>
              </a:defRPr>
            </a:pPr>
            <a:r>
              <a:rPr b="1" dirty="0" sz="3200" lang="ar-EG"/>
              <a:t>النشاط: ١_ اكتب سطرين عن سبب اعتزازك بوطنك العربي</a:t>
            </a:r>
          </a:p>
        </p:txBody>
      </p:sp>
      <p:sp>
        <p:nvSpPr>
          <p:cNvPr id="1048627" name="TextBox 2"/>
          <p:cNvSpPr txBox="1"/>
          <p:nvPr/>
        </p:nvSpPr>
        <p:spPr>
          <a:xfrm>
            <a:off x="582632" y="3607177"/>
            <a:ext cx="6949440" cy="2021841"/>
          </a:xfrm>
          <a:prstGeom prst="rect"/>
          <a:noFill/>
        </p:spPr>
        <p:txBody>
          <a:bodyPr wrap="square">
            <a:spAutoFit/>
          </a:bodyPr>
          <a:p>
            <a:pPr algn="r">
              <a:defRPr sz="2000">
                <a:latin typeface="Calibri"/>
              </a:defRPr>
            </a:pPr>
            <a:r>
              <a:rPr b="1" dirty="0" sz="3200" lang="ar-EG"/>
              <a:t>اكمل : ١_ تعرض الوطن العربي للاحتلال بسبب......</a:t>
            </a:r>
          </a:p>
          <a:p>
            <a:pPr algn="r">
              <a:defRPr sz="2000">
                <a:latin typeface="Calibri"/>
              </a:defRPr>
            </a:pPr>
            <a:r>
              <a:rPr b="1" dirty="0" sz="3200" lang="ar-EG"/>
              <a:t>٢ _ الجزء الاكبر من مساحة الوطن العربي يقع في الجناح.......... </a:t>
            </a:r>
          </a:p>
        </p:txBody>
      </p:sp>
      <p:sp>
        <p:nvSpPr>
          <p:cNvPr id="1048628" name="TextBox 2"/>
          <p:cNvSpPr txBox="1"/>
          <p:nvPr/>
        </p:nvSpPr>
        <p:spPr>
          <a:xfrm>
            <a:off x="2419140" y="5669280"/>
            <a:ext cx="6949440" cy="1539239"/>
          </a:xfrm>
          <a:prstGeom prst="rect"/>
          <a:noFill/>
        </p:spPr>
        <p:txBody>
          <a:bodyPr wrap="square">
            <a:spAutoFit/>
          </a:bodyPr>
          <a:p>
            <a:pPr algn="ctr">
              <a:defRPr sz="2000">
                <a:latin typeface="Calibri"/>
              </a:defRPr>
            </a:pPr>
            <a:r>
              <a:rPr b="1" dirty="0" sz="3200" lang="ar-EG">
                <a:solidFill>
                  <a:srgbClr val="FF0000"/>
                </a:solidFill>
              </a:rPr>
              <a:t>هذا الدرس مجاني بالكامل وتم عمله بواسطه تطبيق دراسات البيروني امسح الكود لتحميل التطبيق </a:t>
            </a:r>
          </a:p>
        </p:txBody>
      </p:sp>
      <p:pic>
        <p:nvPicPr>
          <p:cNvPr id="2097173" name="صورة 1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502213" y="1087430"/>
            <a:ext cx="4686612" cy="4572424"/>
          </a:xfrm>
          <a:prstGeom prst="rect"/>
        </p:spPr>
      </p:pic>
      <p:pic>
        <p:nvPicPr>
          <p:cNvPr id="2097174" name="صورة 4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6280" y="5161509"/>
            <a:ext cx="1897871" cy="1696491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200">
        <p:dissolve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5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decel="50000" dur="1000" fill="hold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decel="50000" dur="1000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dur="1000" id="9"/>
                                        <p:tgtEl>
                                          <p:spTgt spid="104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2" nodeType="clickEffect" presetClass="entr" presetID="55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14"/>
                                        <p:tgtEl>
                                          <p:spTgt spid="1048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5"/>
                                        <p:tgtEl>
                                          <p:spTgt spid="1048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16"/>
                                        <p:tgtEl>
                                          <p:spTgt spid="104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9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1"/>
                                        <p:tgtEl>
                                          <p:spTgt spid="104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">
                      <p:stCondLst>
                        <p:cond delay="indefinite"/>
                      </p:stCondLst>
                      <p:childTnLst>
                        <p:par>
                          <p:cTn fill="hold" id="23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4" nodeType="clickEffect" presetClass="entr" presetID="15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26"/>
                                        <p:tgtEl>
                                          <p:spTgt spid="1048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7"/>
                                        <p:tgtEl>
                                          <p:spTgt spid="1048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8"/>
                                        <p:tgtEl>
                                          <p:spTgt spid="1048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#ppt_x+(cos(-2*pi*(1-$))*-#ppt_x-sin(-2*pi*(1-$))*(1-#ppt_y))*(1-$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9"/>
                                        <p:tgtEl>
                                          <p:spTgt spid="1048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+(sin(-2*pi*(1-$))*-#ppt_x+cos(-2*pi*(1-$))*(1-#ppt_y))*(1-$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0">
                      <p:stCondLst>
                        <p:cond delay="indefinite"/>
                      </p:stCondLst>
                      <p:childTnLst>
                        <p:par>
                          <p:cTn fill="hold" id="31">
                            <p:stCondLst>
                              <p:cond delay="0"/>
                            </p:stCondLst>
                            <p:childTnLst>
                              <p:par>
                                <p:cTn fill="hold" id="32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34"/>
                                        <p:tgtEl>
                                          <p:spTgt spid="209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">
                      <p:stCondLst>
                        <p:cond delay="indefinite"/>
                      </p:stCondLst>
                      <p:childTnLst>
                        <p:par>
                          <p:cTn fill="hold" id="36">
                            <p:stCondLst>
                              <p:cond delay="0"/>
                            </p:stCondLst>
                            <p:childTnLst>
                              <p:par>
                                <p:cTn fill="hold" id="37" nodeType="clickEffect" presetClass="entr" presetID="3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39"/>
                                        <p:tgtEl>
                                          <p:spTgt spid="209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40"/>
                                        <p:tgtEl>
                                          <p:spTgt spid="209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41"/>
                                        <p:tgtEl>
                                          <p:spTgt spid="2097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42"/>
                                        <p:tgtEl>
                                          <p:spTgt spid="209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5" grpId="0"/>
      <p:bldP spid="1048626" grpId="0"/>
      <p:bldP spid="1048627" grpId="0"/>
      <p:bldP spid="10486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name="نسق Office">
  <a:themeElements>
    <a:clrScheme name="Office">
      <a:dk1>
        <a:sysClr lastClr="000000" val="windowText"/>
      </a:dk1>
      <a:lt1>
        <a:sysClr lastClr="FFFFFF" val="window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عرض تقديمي في PowerPoint</dc:title>
  <dc:creator>M2101K7BG</dc:creator>
  <cp:lastModifiedBy>tamer_esmat@hotmail.com</cp:lastModifiedBy>
  <dcterms:created xsi:type="dcterms:W3CDTF">٢٠١٣-٠١-٢٧T٠١:١٤:١٦Z</dcterms:created>
  <dcterms:modified xsi:type="dcterms:W3CDTF">٢٠٢٥-٠٨-٢٩T١٦:١٤:٣٥Z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649de19804fe4fe4920af2fe6ae29dd9</vt:lpwstr>
  </property>
</Properties>
</file>