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6968" autoAdjust="0"/>
  </p:normalViewPr>
  <p:slideViewPr>
    <p:cSldViewPr snapToGrid="0">
      <p:cViewPr varScale="1">
        <p:scale>
          <a:sx n="88" d="100"/>
          <a:sy n="88" d="100"/>
        </p:scale>
        <p:origin x="14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90010-37E4-427E-9973-222524ED0190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A68636-0EAD-4BDF-BDAF-E5ED7D537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98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Third in a series of videos exploring modern cryptography and the effect of quantum computers.</a:t>
            </a:r>
          </a:p>
          <a:p>
            <a:r>
              <a:rPr lang="en-US" dirty="0"/>
              <a:t>In this video I will be going over the basics of quantum computers and the mathematical foundations they are built upon.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A68636-0EAD-4BDF-BDAF-E5ED7D537E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803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Bloch sphere is serves as the geometric representation of a single qubit. By re-defining qubits in terms of phi and theta, they can be represented by a vector in 3d space. </a:t>
            </a:r>
          </a:p>
          <a:p>
            <a:r>
              <a:rPr lang="en-US" dirty="0"/>
              <a:t>One benefit of normalization is that the vector will always be unit length.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A68636-0EAD-4BDF-BDAF-E5ED7D537E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281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can see how putting a qubit into superposition moves it from 0 to positive X. If we had started with 1 instead, the state would be negative 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A68636-0EAD-4BDF-BDAF-E5ED7D537E1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4875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A68636-0EAD-4BDF-BDAF-E5ED7D537E1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7564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4 major 1 qubit gates: the Hadamard, the Pauli-X, Pauli-Y, and Pauli-Z</a:t>
            </a:r>
          </a:p>
          <a:p>
            <a:r>
              <a:rPr lang="en-US" dirty="0"/>
              <a:t>Each of these gates is analogous to a rotation on the Bloch sphere.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A68636-0EAD-4BDF-BDAF-E5ED7D537E1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544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many other kinds of controlled gates, and they are vital for many quantum algorithms.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A68636-0EAD-4BDF-BDAF-E5ED7D537E1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8174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A68636-0EAD-4BDF-BDAF-E5ED7D537E1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70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While it’s not normally meaningful to think about classical systems in terms of probability, it helps to bridge the gap between classical and quantum.</a:t>
            </a:r>
          </a:p>
          <a:p>
            <a:pPr marL="171450" indent="-171450">
              <a:buFontTx/>
              <a:buChar char="-"/>
            </a:pPr>
            <a:r>
              <a:rPr lang="en-US" dirty="0"/>
              <a:t>In classical systems, there are only ever two possible values a single bit can take</a:t>
            </a:r>
          </a:p>
          <a:p>
            <a:pPr marL="171450" indent="-171450">
              <a:buFontTx/>
              <a:buChar char="-"/>
            </a:pPr>
            <a:r>
              <a:rPr lang="en-US" dirty="0"/>
              <a:t>By describing bits in terms of the probability of being a certain value, we can examine the limitations of classical computers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A68636-0EAD-4BDF-BDAF-E5ED7D537E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88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Because quantum computing uses the vectors a lot, it’s often written in the shorthand bra-</a:t>
            </a:r>
            <a:r>
              <a:rPr lang="en-US" dirty="0" err="1"/>
              <a:t>ket</a:t>
            </a:r>
            <a:r>
              <a:rPr lang="en-US" dirty="0"/>
              <a:t>, aka Dirac, notation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To be specific, bra is the complex conjugate of </a:t>
            </a:r>
            <a:r>
              <a:rPr lang="en-US" dirty="0" err="1"/>
              <a:t>ket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A68636-0EAD-4BDF-BDAF-E5ED7D537E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45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The two values of 0 </a:t>
            </a:r>
            <a:r>
              <a:rPr lang="en-US" dirty="0" err="1"/>
              <a:t>ket</a:t>
            </a:r>
            <a:r>
              <a:rPr lang="en-US" dirty="0"/>
              <a:t> and 1 </a:t>
            </a:r>
            <a:r>
              <a:rPr lang="en-US" dirty="0" err="1"/>
              <a:t>ket</a:t>
            </a:r>
            <a:r>
              <a:rPr lang="en-US" dirty="0"/>
              <a:t> form an orthonormal basis</a:t>
            </a:r>
          </a:p>
          <a:p>
            <a:pPr marL="171450" indent="-171450">
              <a:buFontTx/>
              <a:buChar char="-"/>
            </a:pPr>
            <a:r>
              <a:rPr lang="en-US" dirty="0"/>
              <a:t>Because of this, quantum bits are easily expressed as linear combinations of the two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A68636-0EAD-4BDF-BDAF-E5ED7D537E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33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A68636-0EAD-4BDF-BDAF-E5ED7D537E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470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find the probability of q0 resulting in 0, we take advantage of two facts: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inner product of a state and its complex conjugate is 1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inner product of a state and a linearly independent state is 0</a:t>
            </a:r>
          </a:p>
          <a:p>
            <a:pPr marL="0" indent="0">
              <a:buFontTx/>
              <a:buNone/>
            </a:pPr>
            <a:r>
              <a:rPr lang="en-US" dirty="0"/>
              <a:t>This means that 0 bra 0 </a:t>
            </a:r>
            <a:r>
              <a:rPr lang="en-US" dirty="0" err="1"/>
              <a:t>ket</a:t>
            </a:r>
            <a:r>
              <a:rPr lang="en-US" dirty="0"/>
              <a:t> equals 1 and 0 bra and 1 </a:t>
            </a:r>
            <a:r>
              <a:rPr lang="en-US" dirty="0" err="1"/>
              <a:t>ket</a:t>
            </a:r>
            <a:r>
              <a:rPr lang="en-US" dirty="0"/>
              <a:t> equals 0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As a result, q0 has a 50% chance of resulting in 0 and a 50% chance of resulting in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A68636-0EAD-4BDF-BDAF-E5ED7D537E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88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might have noticed that so far all of the values have been normalized. For quantum computers, this will always be the case.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A68636-0EAD-4BDF-BDAF-E5ED7D537E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244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Global phase is an interesting phenomenon in this system of computation.</a:t>
            </a:r>
          </a:p>
          <a:p>
            <a:r>
              <a:rPr lang="en-US" dirty="0"/>
              <a:t>Here we can see how the global phase cancels out from measurement.</a:t>
            </a:r>
          </a:p>
          <a:p>
            <a:endParaRPr lang="en-US" dirty="0"/>
          </a:p>
          <a:p>
            <a:r>
              <a:rPr lang="en-US" dirty="0"/>
              <a:t>It’s important to note that global phase is different from relative phase, which is the phase difference between terms in a superposition.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A68636-0EAD-4BDF-BDAF-E5ED7D537E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254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A68636-0EAD-4BDF-BDAF-E5ED7D537E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63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5FC3-CA3E-4EDB-9367-1AD1A5BCABE5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DA86D-34A8-4728-9E82-4E6C40B14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307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5FC3-CA3E-4EDB-9367-1AD1A5BCABE5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DA86D-34A8-4728-9E82-4E6C40B14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01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5FC3-CA3E-4EDB-9367-1AD1A5BCABE5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DA86D-34A8-4728-9E82-4E6C40B14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69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5FC3-CA3E-4EDB-9367-1AD1A5BCABE5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DA86D-34A8-4728-9E82-4E6C40B14DB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6509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5FC3-CA3E-4EDB-9367-1AD1A5BCABE5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DA86D-34A8-4728-9E82-4E6C40B14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520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5FC3-CA3E-4EDB-9367-1AD1A5BCABE5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DA86D-34A8-4728-9E82-4E6C40B14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4160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5FC3-CA3E-4EDB-9367-1AD1A5BCABE5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DA86D-34A8-4728-9E82-4E6C40B14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60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5FC3-CA3E-4EDB-9367-1AD1A5BCABE5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DA86D-34A8-4728-9E82-4E6C40B14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5857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5FC3-CA3E-4EDB-9367-1AD1A5BCABE5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DA86D-34A8-4728-9E82-4E6C40B14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96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5FC3-CA3E-4EDB-9367-1AD1A5BCABE5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DA86D-34A8-4728-9E82-4E6C40B14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040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5FC3-CA3E-4EDB-9367-1AD1A5BCABE5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DA86D-34A8-4728-9E82-4E6C40B14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542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5FC3-CA3E-4EDB-9367-1AD1A5BCABE5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DA86D-34A8-4728-9E82-4E6C40B14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86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5FC3-CA3E-4EDB-9367-1AD1A5BCABE5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DA86D-34A8-4728-9E82-4E6C40B14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761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5FC3-CA3E-4EDB-9367-1AD1A5BCABE5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DA86D-34A8-4728-9E82-4E6C40B14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36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5FC3-CA3E-4EDB-9367-1AD1A5BCABE5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DA86D-34A8-4728-9E82-4E6C40B14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475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5FC3-CA3E-4EDB-9367-1AD1A5BCABE5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DA86D-34A8-4728-9E82-4E6C40B14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05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5FC3-CA3E-4EDB-9367-1AD1A5BCABE5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DA86D-34A8-4728-9E82-4E6C40B14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51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D5E5FC3-CA3E-4EDB-9367-1AD1A5BCABE5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DA86D-34A8-4728-9E82-4E6C40B14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0857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qiskit.org/textbook/" TargetMode="Externa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ptical fibre threads">
            <a:extLst>
              <a:ext uri="{FF2B5EF4-FFF2-40B4-BE49-F238E27FC236}">
                <a16:creationId xmlns:a16="http://schemas.microsoft.com/office/drawing/2014/main" id="{1448A1EB-EE9A-4CC5-B5F6-3729126CA40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4640" b="36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B3FF54-19DB-4F12-AF2E-482201E598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r>
              <a:rPr lang="en-US"/>
              <a:t>Quantum Computing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7F1043-BEFD-4887-9418-ED69025AEA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/>
          </a:bodyPr>
          <a:lstStyle/>
          <a:p>
            <a:r>
              <a:rPr lang="en-US"/>
              <a:t>By Michael Needleman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16663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95895-3A07-4AB0-85B1-1CDA82699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/>
              <a:t>The Bloch Sphere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C65E6F-8D09-4E7A-AE74-BBC0249447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1" y="2052214"/>
                <a:ext cx="4338409" cy="419618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500"/>
                  <a:t>Define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begChr m:val="|"/>
                        <m:endChr m:val="⟩"/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begChr m:val="|"/>
                        <m:endChr m:val="⟩"/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ℂ</m:t>
                    </m:r>
                  </m:oMath>
                </a14:m>
                <a:endParaRPr lang="en-US" sz="1500" b="0"/>
              </a:p>
              <a:p>
                <a:pPr>
                  <a:lnSpc>
                    <a:spcPct val="90000"/>
                  </a:lnSpc>
                </a:pPr>
                <a:r>
                  <a:rPr lang="en-US" sz="1500"/>
                  <a:t>Taking advantage of global phase:</a:t>
                </a:r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begChr m:val="|"/>
                        <m:endChr m:val="⟩"/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p>
                    </m:sSup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begChr m:val="|"/>
                        <m:endChr m:val="⟩"/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500" b="0" i="0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sz="1500" b="0"/>
              </a:p>
              <a:p>
                <a:pPr lvl="1">
                  <a:lnSpc>
                    <a:spcPct val="90000"/>
                  </a:lnSpc>
                </a:pPr>
                <a:r>
                  <a:rPr lang="en-US" sz="1500" b="0"/>
                  <a:t>Recall: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1500" b="0"/>
              </a:p>
              <a:p>
                <a:pPr>
                  <a:lnSpc>
                    <a:spcPct val="90000"/>
                  </a:lnSpc>
                </a:pPr>
                <a:r>
                  <a:rPr lang="en-US" sz="1500" b="0"/>
                  <a:t>Use the trig identity:</a:t>
                </a:r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unc>
                          <m:funcPr>
                            <m:ctrlP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15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e>
                              <m:sup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1500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rad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1500" b="0"/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5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f>
                          <m:fPr>
                            <m:ctrlP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5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</m:e>
                    </m:func>
                  </m:oMath>
                </a14:m>
                <a:endParaRPr lang="en-US" sz="1500" b="0"/>
              </a:p>
              <a:p>
                <a:pPr>
                  <a:lnSpc>
                    <a:spcPct val="90000"/>
                  </a:lnSpc>
                </a:pPr>
                <a:r>
                  <a:rPr lang="en-US" sz="1500" b="0"/>
                  <a:t>Now we can define any qubit using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1500" b="0"/>
                  <a:t> and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1500"/>
              </a:p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5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f>
                          <m:fPr>
                            <m:ctrlP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begChr m:val="|"/>
                            <m:endChr m:val="⟩"/>
                            <m:ctrlP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p>
                        </m:sSup>
                        <m:func>
                          <m:funcPr>
                            <m:ctrlP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5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|1⟩</m:t>
                            </m:r>
                          </m:e>
                        </m:func>
                      </m:e>
                    </m:func>
                  </m:oMath>
                </a14:m>
                <a:endParaRPr lang="en-US" sz="1500" b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C65E6F-8D09-4E7A-AE74-BBC0249447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1" y="2052214"/>
                <a:ext cx="4338409" cy="4196185"/>
              </a:xfrm>
              <a:blipFill>
                <a:blip r:embed="rId4"/>
                <a:stretch>
                  <a:fillRect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CAF8831-93C1-45C9-9655-48EA89ECC9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1916" y="2119575"/>
            <a:ext cx="5451627" cy="406146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8297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6109E8F-2E7E-429C-8B31-0CBD87D4E01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000837" y="1325880"/>
                <a:ext cx="3543464" cy="3066507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r>
                  <a:rPr lang="en-US" sz="4800">
                    <a:solidFill>
                      <a:srgbClr val="EBEBEB"/>
                    </a:solidFill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sz="4800">
                        <a:solidFill>
                          <a:srgbClr val="EBEBEB"/>
                        </a:solidFill>
                        <a:latin typeface="Cambria Math" panose="02040503050406030204" pitchFamily="18" charset="0"/>
                      </a:rPr>
                      <m:t>|+⟩</m:t>
                    </m:r>
                  </m:oMath>
                </a14:m>
                <a:endParaRPr lang="en-US" sz="4800">
                  <a:solidFill>
                    <a:srgbClr val="EBEBEB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6109E8F-2E7E-429C-8B31-0CBD87D4E0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000837" y="1325880"/>
                <a:ext cx="3543464" cy="3066507"/>
              </a:xfrm>
              <a:blipFill>
                <a:blip r:embed="rId8"/>
                <a:stretch>
                  <a:fillRect l="-7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290242-9FB8-41E1-B3EB-63C8A48E9C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73137" y="4588329"/>
                <a:ext cx="3571163" cy="1621508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sz="1500" i="1" cap="all">
                              <a:solidFill>
                                <a:schemeClr val="tx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500" cap="all">
                              <a:solidFill>
                                <a:schemeClr val="tx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d>
                      <m:r>
                        <a:rPr lang="en-US" sz="1500" cap="all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500" i="1" cap="all">
                              <a:solidFill>
                                <a:schemeClr val="tx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500" cap="all">
                              <a:solidFill>
                                <a:schemeClr val="tx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en-US" sz="1500" i="1" cap="all">
                                  <a:solidFill>
                                    <a:schemeClr val="tx2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500" cap="all">
                                  <a:solidFill>
                                    <a:schemeClr val="tx2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1500" cap="all">
                                  <a:solidFill>
                                    <a:schemeClr val="tx2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d>
                            <m:dPr>
                              <m:begChr m:val="|"/>
                              <m:endChr m:val="⟩"/>
                              <m:ctrlPr>
                                <a:rPr lang="en-US" sz="1500" i="1" cap="all">
                                  <a:solidFill>
                                    <a:schemeClr val="tx2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cap="all">
                                  <a:solidFill>
                                    <a:schemeClr val="tx2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sz="1500" cap="all">
                              <a:solidFill>
                                <a:schemeClr val="tx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500" i="1" cap="all">
                                  <a:solidFill>
                                    <a:schemeClr val="tx2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500" cap="all">
                                  <a:solidFill>
                                    <a:schemeClr val="tx2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500" cap="all">
                                  <a:solidFill>
                                    <a:schemeClr val="tx2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500" cap="all">
                                  <a:solidFill>
                                    <a:schemeClr val="tx2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sz="1500" i="1" cap="all">
                                  <a:solidFill>
                                    <a:schemeClr val="tx2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500" cap="all">
                                  <a:solidFill>
                                    <a:schemeClr val="tx2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sz="1500" i="1" cap="all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500" cap="all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1500" cap="all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sz="1500" i="1" cap="all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500" cap="all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sz="1500" cap="all">
                                  <a:solidFill>
                                    <a:schemeClr val="tx2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500" cap="all">
                                  <a:solidFill>
                                    <a:schemeClr val="tx2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1500" cap="all">
                                  <a:solidFill>
                                    <a:schemeClr val="tx2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1500" i="1" cap="all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500" cap="all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1500" cap="all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func>
                          <m:r>
                            <a:rPr lang="en-US" sz="1500" cap="all">
                              <a:solidFill>
                                <a:schemeClr val="tx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500" cap="all">
                              <a:solidFill>
                                <a:schemeClr val="tx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sz="1500" cap="all">
                              <a:solidFill>
                                <a:schemeClr val="tx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en-US" sz="1500" cap="all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290242-9FB8-41E1-B3EB-63C8A48E9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73137" y="4588329"/>
                <a:ext cx="3571163" cy="1621508"/>
              </a:xfr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13666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4F8750-A4E9-4B6D-A8C3-13FD7AB8DFA3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2775" r="1" b="8181"/>
          <a:stretch/>
        </p:blipFill>
        <p:spPr>
          <a:xfrm>
            <a:off x="20" y="10"/>
            <a:ext cx="7759920" cy="6857991"/>
          </a:xfrm>
          <a:custGeom>
            <a:avLst/>
            <a:gdLst/>
            <a:ahLst/>
            <a:cxnLst/>
            <a:rect l="l" t="t" r="r" b="b"/>
            <a:pathLst>
              <a:path w="7759940" h="6858001">
                <a:moveTo>
                  <a:pt x="0" y="0"/>
                </a:moveTo>
                <a:lnTo>
                  <a:pt x="1296537" y="0"/>
                </a:lnTo>
                <a:lnTo>
                  <a:pt x="1296537" y="1"/>
                </a:lnTo>
                <a:lnTo>
                  <a:pt x="6415225" y="1"/>
                </a:lnTo>
                <a:lnTo>
                  <a:pt x="6415225" y="0"/>
                </a:lnTo>
                <a:lnTo>
                  <a:pt x="7758763" y="0"/>
                </a:lnTo>
                <a:lnTo>
                  <a:pt x="7733718" y="155677"/>
                </a:lnTo>
                <a:lnTo>
                  <a:pt x="7709849" y="310668"/>
                </a:lnTo>
                <a:lnTo>
                  <a:pt x="7686485" y="466344"/>
                </a:lnTo>
                <a:lnTo>
                  <a:pt x="7666482" y="622707"/>
                </a:lnTo>
                <a:lnTo>
                  <a:pt x="7646311" y="778383"/>
                </a:lnTo>
                <a:lnTo>
                  <a:pt x="7627485" y="934746"/>
                </a:lnTo>
                <a:lnTo>
                  <a:pt x="7611349" y="1089051"/>
                </a:lnTo>
                <a:lnTo>
                  <a:pt x="7596053" y="1245413"/>
                </a:lnTo>
                <a:lnTo>
                  <a:pt x="7582101" y="1401090"/>
                </a:lnTo>
                <a:lnTo>
                  <a:pt x="7569999" y="1554023"/>
                </a:lnTo>
                <a:lnTo>
                  <a:pt x="7557896" y="1709014"/>
                </a:lnTo>
                <a:lnTo>
                  <a:pt x="7547811" y="1861947"/>
                </a:lnTo>
                <a:lnTo>
                  <a:pt x="7539911" y="2014881"/>
                </a:lnTo>
                <a:lnTo>
                  <a:pt x="7531674" y="2167128"/>
                </a:lnTo>
                <a:lnTo>
                  <a:pt x="7524783" y="2318004"/>
                </a:lnTo>
                <a:lnTo>
                  <a:pt x="7519908" y="2467509"/>
                </a:lnTo>
                <a:lnTo>
                  <a:pt x="7515706" y="2617013"/>
                </a:lnTo>
                <a:lnTo>
                  <a:pt x="7511672" y="2765146"/>
                </a:lnTo>
                <a:lnTo>
                  <a:pt x="7509823" y="2911221"/>
                </a:lnTo>
                <a:lnTo>
                  <a:pt x="7507806" y="3057297"/>
                </a:lnTo>
                <a:lnTo>
                  <a:pt x="7506797" y="3201315"/>
                </a:lnTo>
                <a:lnTo>
                  <a:pt x="7507806" y="3343961"/>
                </a:lnTo>
                <a:lnTo>
                  <a:pt x="7507806" y="3485236"/>
                </a:lnTo>
                <a:lnTo>
                  <a:pt x="7509823" y="3625139"/>
                </a:lnTo>
                <a:lnTo>
                  <a:pt x="7512848" y="3762299"/>
                </a:lnTo>
                <a:lnTo>
                  <a:pt x="7515706" y="3898087"/>
                </a:lnTo>
                <a:lnTo>
                  <a:pt x="7518900" y="4031133"/>
                </a:lnTo>
                <a:lnTo>
                  <a:pt x="7523774" y="4163492"/>
                </a:lnTo>
                <a:lnTo>
                  <a:pt x="7528985" y="4293793"/>
                </a:lnTo>
                <a:lnTo>
                  <a:pt x="7533691" y="4421352"/>
                </a:lnTo>
                <a:lnTo>
                  <a:pt x="7546971" y="4670298"/>
                </a:lnTo>
                <a:lnTo>
                  <a:pt x="7561090" y="4908956"/>
                </a:lnTo>
                <a:lnTo>
                  <a:pt x="7575882" y="5138013"/>
                </a:lnTo>
                <a:lnTo>
                  <a:pt x="7592187" y="5354726"/>
                </a:lnTo>
                <a:lnTo>
                  <a:pt x="7609164" y="5561838"/>
                </a:lnTo>
                <a:lnTo>
                  <a:pt x="7627485" y="5753862"/>
                </a:lnTo>
                <a:lnTo>
                  <a:pt x="7645471" y="5934227"/>
                </a:lnTo>
                <a:lnTo>
                  <a:pt x="7663456" y="6100191"/>
                </a:lnTo>
                <a:lnTo>
                  <a:pt x="7680433" y="6252438"/>
                </a:lnTo>
                <a:lnTo>
                  <a:pt x="7696570" y="6387541"/>
                </a:lnTo>
                <a:lnTo>
                  <a:pt x="7711866" y="6509613"/>
                </a:lnTo>
                <a:lnTo>
                  <a:pt x="7724641" y="6612483"/>
                </a:lnTo>
                <a:lnTo>
                  <a:pt x="7736743" y="6698894"/>
                </a:lnTo>
                <a:lnTo>
                  <a:pt x="7754057" y="6817538"/>
                </a:lnTo>
                <a:lnTo>
                  <a:pt x="7759940" y="6858000"/>
                </a:lnTo>
                <a:lnTo>
                  <a:pt x="6854586" y="6858000"/>
                </a:lnTo>
                <a:lnTo>
                  <a:pt x="6854586" y="6858001"/>
                </a:lnTo>
                <a:lnTo>
                  <a:pt x="764022" y="6858001"/>
                </a:lnTo>
                <a:lnTo>
                  <a:pt x="76402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83420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AF1E70-5D61-4521-B459-EA4E749D6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5616217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1-Bit Classical Operations (Gates)</a:t>
            </a: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ABFA555-FBB2-4FA2-B1E4-BAC3EE3D38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742" y="1936446"/>
            <a:ext cx="3980139" cy="2985104"/>
          </a:xfrm>
          <a:prstGeom prst="rect">
            <a:avLst/>
          </a:prstGeom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78AE4F-4C3E-4211-8E50-4A707C1BE1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8931" y="2438400"/>
                <a:ext cx="5616216" cy="3785419"/>
              </a:xfrm>
            </p:spPr>
            <p:txBody>
              <a:bodyPr>
                <a:normAutofit/>
              </a:bodyPr>
              <a:lstStyle/>
              <a:p>
                <a:r>
                  <a:rPr lang="en-US">
                    <a:solidFill>
                      <a:srgbClr val="FFFFFF"/>
                    </a:solidFill>
                  </a:rPr>
                  <a:t>Exactly one operation for one bit: Logical NOT</a:t>
                </a:r>
              </a:p>
              <a:p>
                <a:pPr lvl="1"/>
                <a:r>
                  <a:rPr lang="en-US">
                    <a:solidFill>
                      <a:srgbClr val="FFFFFF"/>
                    </a:solidFill>
                  </a:rPr>
                  <a:t>!0=1, !1=0</a:t>
                </a:r>
              </a:p>
              <a:p>
                <a:r>
                  <a:rPr lang="en-US">
                    <a:solidFill>
                      <a:srgbClr val="FFFFFF"/>
                    </a:solidFill>
                  </a:rPr>
                  <a:t>This makes sense given the restrictions of probabilities</a:t>
                </a:r>
              </a:p>
              <a:p>
                <a:r>
                  <a:rPr lang="en-US">
                    <a:solidFill>
                      <a:srgbClr val="FFFFFF"/>
                    </a:solidFill>
                  </a:rPr>
                  <a:t>If the only allowable options are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|0⟩</m:t>
                    </m:r>
                  </m:oMath>
                </a14:m>
                <a:r>
                  <a:rPr lang="en-US">
                    <a:solidFill>
                      <a:srgbClr val="FFFFFF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|1⟩</m:t>
                    </m:r>
                  </m:oMath>
                </a14:m>
                <a:r>
                  <a:rPr lang="en-US">
                    <a:solidFill>
                      <a:srgbClr val="FFFFFF"/>
                    </a:solidFill>
                  </a:rPr>
                  <a:t>, then the only thing you can do is move between them </a:t>
                </a:r>
              </a:p>
              <a:p>
                <a:pPr marL="0" indent="0">
                  <a:buNone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78AE4F-4C3E-4211-8E50-4A707C1BE1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8931" y="2438400"/>
                <a:ext cx="5616216" cy="3785419"/>
              </a:xfrm>
              <a:blipFill>
                <a:blip r:embed="rId4"/>
                <a:stretch>
                  <a:fillRect l="-434" t="-805" r="-2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91173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088ED-68CF-4BBE-8D1B-02B22699D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1-Qubit Quantum Gates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A3349A-61A1-42B7-B4BB-CF4D561247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Hadamard: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Puts a qubit into superposition</a:t>
                </a:r>
              </a:p>
              <a:p>
                <a:r>
                  <a:rPr lang="en-US" b="0" dirty="0"/>
                  <a:t>Pauli-X: X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Equivalent to Boolean NOT</a:t>
                </a:r>
              </a:p>
              <a:p>
                <a:r>
                  <a:rPr lang="en-US" b="0" dirty="0"/>
                  <a:t>Pauli-Y: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Pauli-Z: Z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Note: If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/>
                  <a:t> then nothing happens.</a:t>
                </a:r>
              </a:p>
              <a:p>
                <a:r>
                  <a:rPr lang="en-US" dirty="0"/>
                  <a:t>All 4 of these gates are rotations by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around an axis on the Bloch sphere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A3349A-61A1-42B7-B4BB-CF4D561247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4015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708D9-A2AC-4410-AB0C-3A5E1EA32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2-Qubit Quantum Gates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6808FB-4945-4DE9-9E7B-DE64C5D7FC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Operations on multiple qubits can be described by a tensor product</a:t>
                </a:r>
              </a:p>
              <a:p>
                <a:r>
                  <a:rPr lang="en-US" dirty="0"/>
                  <a:t>Ex: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⟩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Controlled-NOT: CNOT-Gate</a:t>
                </a:r>
              </a:p>
              <a:p>
                <a:pPr lvl="1"/>
                <a:r>
                  <a:rPr lang="en-US" dirty="0"/>
                  <a:t>If the control is 1, flip the target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6808FB-4945-4DE9-9E7B-DE64C5D7FC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41" t="-872" r="-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2635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C6806-C15C-4BDF-8B1C-EB67B77A6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5629222" cy="1400530"/>
          </a:xfrm>
        </p:spPr>
        <p:txBody>
          <a:bodyPr>
            <a:normAutofit/>
          </a:bodyPr>
          <a:lstStyle/>
          <a:p>
            <a:r>
              <a:rPr lang="en-US" dirty="0"/>
              <a:t>Quantum Circuitry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DF1A5A8-1F9D-41FB-9968-E8E141CC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2FF8A507-56A2-4FE4-8B7E-C1BC9DD86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2B8398-8245-4F09-B173-D4743762C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3742" y="1094659"/>
            <a:ext cx="3980139" cy="2348282"/>
          </a:xfrm>
          <a:prstGeom prst="rect">
            <a:avLst/>
          </a:prstGeom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CC54B50-93BD-4243-9020-11486472E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2C57C7-F43D-44B4-B688-CE6AD1C520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6112" y="2052918"/>
                <a:ext cx="5628635" cy="4195481"/>
              </a:xfrm>
            </p:spPr>
            <p:txBody>
              <a:bodyPr>
                <a:normAutofit/>
              </a:bodyPr>
              <a:lstStyle/>
              <a:p>
                <a:r>
                  <a:rPr lang="en-US" sz="1700" dirty="0"/>
                  <a:t>Classical circuits are drawn with combinations of inputs leading to gates</a:t>
                </a:r>
              </a:p>
              <a:p>
                <a:r>
                  <a:rPr lang="en-US" sz="1700" dirty="0"/>
                  <a:t>Quantum circuits must preserve inputs and outputs, so conventions are slightly different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7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7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7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7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700" dirty="0"/>
                  <a:t> represent quantum bits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1700" dirty="0"/>
                  <a:t> represents classical bits used for recording measured results</a:t>
                </a:r>
              </a:p>
              <a:p>
                <a:r>
                  <a:rPr lang="en-US" sz="1700" dirty="0"/>
                  <a:t>Here we see X gates and CNOT gates (and a CCNOT) performing the same operation as the classical circuit</a:t>
                </a:r>
              </a:p>
              <a:p>
                <a:r>
                  <a:rPr lang="en-US" sz="1700" dirty="0"/>
                  <a:t>The last two gates perform the measurements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2C57C7-F43D-44B4-B688-CE6AD1C520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6112" y="2052918"/>
                <a:ext cx="5628635" cy="4195481"/>
              </a:xfrm>
              <a:blipFill>
                <a:blip r:embed="rId4"/>
                <a:stretch>
                  <a:fillRect l="-217" t="-436" r="-13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8BCEAA7C-8F5B-43FD-8807-A505847CBE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3742" y="4167110"/>
            <a:ext cx="3980139" cy="200001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846487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6A915B-E6F2-41B5-AE5C-FB5BD6E0A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Credits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4B677-090D-4AED-B27C-35440B6AB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en-US" dirty="0">
                <a:hlinkClick r:id="rId5"/>
              </a:rPr>
              <a:t>https://qiskit.org/textbook/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368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D0B8F1-A122-43C1-AA02-8346CB0F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931" y="452718"/>
            <a:ext cx="4638903" cy="1400530"/>
          </a:xfrm>
        </p:spPr>
        <p:txBody>
          <a:bodyPr>
            <a:normAutofit/>
          </a:bodyPr>
          <a:lstStyle/>
          <a:p>
            <a:r>
              <a:rPr lang="en-US" dirty="0"/>
              <a:t>Classical Representations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8375" y="-1573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ront steps and columns of a majestic city building">
            <a:extLst>
              <a:ext uri="{FF2B5EF4-FFF2-40B4-BE49-F238E27FC236}">
                <a16:creationId xmlns:a16="http://schemas.microsoft.com/office/drawing/2014/main" id="{4A2730E7-05A3-4F15-8773-C5978B15DE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623" r="26972" b="-1"/>
          <a:stretch/>
        </p:blipFill>
        <p:spPr>
          <a:xfrm>
            <a:off x="3" y="10"/>
            <a:ext cx="4973099" cy="6857991"/>
          </a:xfrm>
          <a:custGeom>
            <a:avLst/>
            <a:gdLst/>
            <a:ahLst/>
            <a:cxnLst/>
            <a:rect l="l" t="t" r="r" b="b"/>
            <a:pathLst>
              <a:path w="4973099" h="6858001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7942" y="2318004"/>
                </a:lnTo>
                <a:lnTo>
                  <a:pt x="4733067" y="2467509"/>
                </a:lnTo>
                <a:lnTo>
                  <a:pt x="4728865" y="2617013"/>
                </a:lnTo>
                <a:lnTo>
                  <a:pt x="4724831" y="2765146"/>
                </a:lnTo>
                <a:lnTo>
                  <a:pt x="4722982" y="2911221"/>
                </a:lnTo>
                <a:lnTo>
                  <a:pt x="4720965" y="3057297"/>
                </a:lnTo>
                <a:lnTo>
                  <a:pt x="4719956" y="3201315"/>
                </a:lnTo>
                <a:lnTo>
                  <a:pt x="4720965" y="3343961"/>
                </a:lnTo>
                <a:lnTo>
                  <a:pt x="4720965" y="3485236"/>
                </a:lnTo>
                <a:lnTo>
                  <a:pt x="4722982" y="3625139"/>
                </a:lnTo>
                <a:lnTo>
                  <a:pt x="4726007" y="3762299"/>
                </a:lnTo>
                <a:lnTo>
                  <a:pt x="4728865" y="3898087"/>
                </a:lnTo>
                <a:lnTo>
                  <a:pt x="4732059" y="4031133"/>
                </a:lnTo>
                <a:lnTo>
                  <a:pt x="4736933" y="4163492"/>
                </a:lnTo>
                <a:lnTo>
                  <a:pt x="4742144" y="4293793"/>
                </a:lnTo>
                <a:lnTo>
                  <a:pt x="4746850" y="4421352"/>
                </a:lnTo>
                <a:lnTo>
                  <a:pt x="4760130" y="4670298"/>
                </a:lnTo>
                <a:lnTo>
                  <a:pt x="4774249" y="4908956"/>
                </a:lnTo>
                <a:lnTo>
                  <a:pt x="4789041" y="5138013"/>
                </a:lnTo>
                <a:lnTo>
                  <a:pt x="4805346" y="5354726"/>
                </a:lnTo>
                <a:lnTo>
                  <a:pt x="4822323" y="5561838"/>
                </a:lnTo>
                <a:lnTo>
                  <a:pt x="4840644" y="5753862"/>
                </a:lnTo>
                <a:lnTo>
                  <a:pt x="4858630" y="5934227"/>
                </a:lnTo>
                <a:lnTo>
                  <a:pt x="4876615" y="6100191"/>
                </a:lnTo>
                <a:lnTo>
                  <a:pt x="4893592" y="6252438"/>
                </a:lnTo>
                <a:lnTo>
                  <a:pt x="4909729" y="6387541"/>
                </a:lnTo>
                <a:lnTo>
                  <a:pt x="4925025" y="6509613"/>
                </a:lnTo>
                <a:lnTo>
                  <a:pt x="4937800" y="6612483"/>
                </a:lnTo>
                <a:lnTo>
                  <a:pt x="4949902" y="6698894"/>
                </a:lnTo>
                <a:lnTo>
                  <a:pt x="4967216" y="6817538"/>
                </a:lnTo>
                <a:lnTo>
                  <a:pt x="4973099" y="6858000"/>
                </a:lnTo>
                <a:lnTo>
                  <a:pt x="4075210" y="6858000"/>
                </a:lnTo>
                <a:lnTo>
                  <a:pt x="4075210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479DA4-0B27-4F58-B37B-9A30A46FA4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10950" y="2052918"/>
                <a:ext cx="4973099" cy="419548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Bits are either 0 or 1</a:t>
                </a:r>
              </a:p>
              <a:p>
                <a:r>
                  <a:rPr lang="en-US" dirty="0"/>
                  <a:t>P(0) = 0% or 100%, P(1) = 1-P(0)</a:t>
                </a:r>
              </a:p>
              <a:p>
                <a:r>
                  <a:rPr lang="en-US" dirty="0"/>
                  <a:t>Represented as vectors: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First element is P(0), second is P(1)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479DA4-0B27-4F58-B37B-9A30A46FA4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10950" y="2052918"/>
                <a:ext cx="4973099" cy="4195481"/>
              </a:xfrm>
              <a:blipFill>
                <a:blip r:embed="rId5"/>
                <a:stretch>
                  <a:fillRect l="-613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9887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4BA33-CBE9-44E7-B71A-495BFD4C4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Sidebar: Dirac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641110-56A5-4AEB-9B54-F5CFC862CB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“</a:t>
                </a:r>
                <a:r>
                  <a:rPr lang="en-US" dirty="0" err="1"/>
                  <a:t>ket</a:t>
                </a:r>
                <a:r>
                  <a:rPr lang="en-US" dirty="0"/>
                  <a:t>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describes a column vector</a:t>
                </a:r>
              </a:p>
              <a:p>
                <a:r>
                  <a:rPr lang="en-US" dirty="0"/>
                  <a:t>The “bra”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/>
                  <a:t> describes a row vector</a:t>
                </a:r>
              </a:p>
              <a:p>
                <a:r>
                  <a:rPr lang="en-US" dirty="0"/>
                  <a:t>The “bra-</a:t>
                </a:r>
                <a:r>
                  <a:rPr lang="en-US" dirty="0" err="1"/>
                  <a:t>ket</a:t>
                </a:r>
                <a:r>
                  <a:rPr lang="en-US" dirty="0"/>
                  <a:t>”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describes an inner product</a:t>
                </a:r>
              </a:p>
              <a:p>
                <a:r>
                  <a:rPr lang="en-US" dirty="0"/>
                  <a:t>Common symbols: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are common variable names for quantum states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641110-56A5-4AEB-9B54-F5CFC862CB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0823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254C48-34EB-438C-9D62-01FBBCD2E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Statevectors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423F76-2959-4B55-8E77-5CCB8AAA92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5861" y="804671"/>
                <a:ext cx="6399930" cy="5248657"/>
              </a:xfrm>
            </p:spPr>
            <p:txBody>
              <a:bodyPr anchor="ctr">
                <a:norm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|1⟩</m:t>
                    </m:r>
                  </m:oMath>
                </a14:m>
                <a:r>
                  <a:rPr lang="en-US" dirty="0"/>
                  <a:t> form an orthonormal basis</a:t>
                </a:r>
              </a:p>
              <a:p>
                <a:r>
                  <a:rPr lang="en-US" dirty="0"/>
                  <a:t>By ignoring the “all or nothing” restriction, we can expand into other values</a:t>
                </a:r>
              </a:p>
              <a:p>
                <a:r>
                  <a:rPr lang="en-US" dirty="0"/>
                  <a:t>Quantum bits are just linear combinations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|0⟩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|1⟩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423F76-2959-4B55-8E77-5CCB8AAA92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5861" y="804671"/>
                <a:ext cx="6399930" cy="5248657"/>
              </a:xfrm>
              <a:blipFill>
                <a:blip r:embed="rId5"/>
                <a:stretch>
                  <a:fillRect l="-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8026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C1159-4C6E-4F31-9BC8-23216D305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Meaning of Complex States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8DF73E-61A6-4B35-B2D5-EDA050EA34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P(0) and P(1) are no longer restricted, there needs to be a meaningful way of measuring</a:t>
                </a:r>
              </a:p>
              <a:p>
                <a:r>
                  <a:rPr lang="en-US" dirty="0"/>
                  <a:t>Because it’s a probability, the sum must always be 1</a:t>
                </a:r>
              </a:p>
              <a:p>
                <a:r>
                  <a:rPr lang="en-US" dirty="0"/>
                  <a:t>The probability of measuring a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in the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⟨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⟩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8DF73E-61A6-4B35-B2D5-EDA050EA34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5477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B860B3-FF4A-4431-8BBA-76D8CDAF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01AA14-9DEE-4D5F-9C8F-BEEEB2497B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5861" y="804671"/>
                <a:ext cx="6399930" cy="5248657"/>
              </a:xfrm>
            </p:spPr>
            <p:txBody>
              <a:bodyPr anchor="ctr">
                <a:normAutofit/>
              </a:bodyPr>
              <a:lstStyle/>
              <a:p>
                <a:r>
                  <a:rPr lang="en-US" b="0" dirty="0"/>
                  <a:t>Given state: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(|0⟩)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01AA14-9DEE-4D5F-9C8F-BEEEB2497B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5861" y="804671"/>
                <a:ext cx="6399930" cy="5248657"/>
              </a:xfrm>
              <a:blipFill>
                <a:blip r:embed="rId5"/>
                <a:stretch>
                  <a:fillRect l="-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9018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5230B-EA5C-4915-8504-00D8856A7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 Constraint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443486-C40B-47F3-85CF-82F271DE19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Amplitudes are directly related to probabilities</a:t>
                </a:r>
              </a:p>
              <a:p>
                <a:r>
                  <a:rPr lang="en-US" dirty="0" err="1"/>
                  <a:t>Statevectors</a:t>
                </a:r>
                <a:r>
                  <a:rPr lang="en-US" dirty="0"/>
                  <a:t> must always be normalized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443486-C40B-47F3-85CF-82F271DE19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3385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4A6F-7EED-486F-827B-24A4BE64D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Phase and Measurement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9B83F8-A057-4333-ADEA-F9E04BCFFF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Ex.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eqAr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|1⟩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d>
                                  <m:dPr>
                                    <m:endChr m:val="⟩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The global phase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disappears</a:t>
                </a:r>
              </a:p>
              <a:p>
                <a:r>
                  <a:rPr lang="en-US" dirty="0"/>
                  <a:t>Implications: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==</m:t>
                    </m:r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Measurement ignores global phase, so states that differ in global phase are physically indistinguishable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9B83F8-A057-4333-ADEA-F9E04BCFFF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0642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BB5052-C270-44CB-BF19-54DB3E909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Measurement is an Operation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B33996-E3DA-4DAE-B5DF-D012A5C5B2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8930" y="2438400"/>
                <a:ext cx="6188189" cy="3785419"/>
              </a:xfrm>
            </p:spPr>
            <p:txBody>
              <a:bodyPr>
                <a:normAutofit/>
              </a:bodyPr>
              <a:lstStyle/>
              <a:p>
                <a:r>
                  <a:rPr lang="en-US">
                    <a:solidFill>
                      <a:srgbClr val="FFFFFF"/>
                    </a:solidFill>
                  </a:rPr>
                  <a:t>What if Schrödinger’s box had a double slit?</a:t>
                </a:r>
              </a:p>
              <a:p>
                <a:r>
                  <a:rPr lang="en-US">
                    <a:solidFill>
                      <a:srgbClr val="FFFFFF"/>
                    </a:solidFill>
                  </a:rPr>
                  <a:t>Much like quantum physics, observing (measuring) the state of a qubit changes it</a:t>
                </a:r>
              </a:p>
              <a:p>
                <a:r>
                  <a:rPr lang="en-US">
                    <a:solidFill>
                      <a:srgbClr val="FFFFFF"/>
                    </a:solidFill>
                  </a:rPr>
                  <a:t>Often referred to as “collapsing” the state</a:t>
                </a:r>
              </a:p>
              <a:p>
                <a:r>
                  <a:rPr lang="en-US">
                    <a:solidFill>
                      <a:srgbClr val="FFFFFF"/>
                    </a:solidFill>
                  </a:rPr>
                  <a:t>Once a qubit is measured to be a state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>
                    <a:solidFill>
                      <a:srgbClr val="FFFFFF"/>
                    </a:solidFill>
                  </a:rPr>
                  <a:t>, its state IS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B33996-E3DA-4DAE-B5DF-D012A5C5B2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8930" y="2438400"/>
                <a:ext cx="6188189" cy="3785419"/>
              </a:xfrm>
              <a:blipFill>
                <a:blip r:embed="rId4"/>
                <a:stretch>
                  <a:fillRect l="-394" t="-805" r="-1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lose-up of wooden white and yellow ruler">
            <a:extLst>
              <a:ext uri="{FF2B5EF4-FFF2-40B4-BE49-F238E27FC236}">
                <a16:creationId xmlns:a16="http://schemas.microsoft.com/office/drawing/2014/main" id="{8DA63128-9971-4205-97CA-EE81E01DEB4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947" r="29774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740544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745</TotalTime>
  <Words>1160</Words>
  <Application>Microsoft Office PowerPoint</Application>
  <PresentationFormat>Widescreen</PresentationFormat>
  <Paragraphs>129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Cambria Math</vt:lpstr>
      <vt:lpstr>Century Gothic</vt:lpstr>
      <vt:lpstr>Wingdings 3</vt:lpstr>
      <vt:lpstr>Ion</vt:lpstr>
      <vt:lpstr>Quantum Computing</vt:lpstr>
      <vt:lpstr>Classical Representations</vt:lpstr>
      <vt:lpstr>Sidebar: Dirac Notation</vt:lpstr>
      <vt:lpstr>Statevectors</vt:lpstr>
      <vt:lpstr>Meaning of Complex States</vt:lpstr>
      <vt:lpstr>Example</vt:lpstr>
      <vt:lpstr>Normalization Constraint</vt:lpstr>
      <vt:lpstr>Global Phase and Measurement</vt:lpstr>
      <vt:lpstr>Measurement is an Operation</vt:lpstr>
      <vt:lpstr>The Bloch Sphere</vt:lpstr>
      <vt:lpstr>Example: |+⟩</vt:lpstr>
      <vt:lpstr>1-Bit Classical Operations (Gates)</vt:lpstr>
      <vt:lpstr>1-Qubit Quantum Gates</vt:lpstr>
      <vt:lpstr>2-Qubit Quantum Gates</vt:lpstr>
      <vt:lpstr>Quantum Circuitry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Needleman,Michael</dc:creator>
  <cp:lastModifiedBy>Needleman,Michael</cp:lastModifiedBy>
  <cp:revision>33</cp:revision>
  <dcterms:created xsi:type="dcterms:W3CDTF">2021-05-09T19:08:49Z</dcterms:created>
  <dcterms:modified xsi:type="dcterms:W3CDTF">2021-05-17T12:59:44Z</dcterms:modified>
</cp:coreProperties>
</file>