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9577" autoAdjust="0"/>
  </p:normalViewPr>
  <p:slideViewPr>
    <p:cSldViewPr snapToGrid="0">
      <p:cViewPr varScale="1">
        <p:scale>
          <a:sx n="68" d="100"/>
          <a:sy n="68" d="100"/>
        </p:scale>
        <p:origin x="21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873A3-5784-4B3A-8507-35E291A21E9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6CDE7-C615-497C-83D4-D09413CC7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80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fifth in a series of videos exploring modern cryptography and the effects that quantum computers will have.</a:t>
            </a:r>
          </a:p>
          <a:p>
            <a:r>
              <a:rPr lang="en-US" dirty="0"/>
              <a:t>In this video, we will be taking a look at Shor’s period finding algorithm and its applications for factoring numbers.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CDE7-C615-497C-83D4-D09413CC72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42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Shor’s algorithm is highly random, it’s work taking the time to consider how that randomness might affect the runtime.</a:t>
            </a:r>
          </a:p>
          <a:p>
            <a:r>
              <a:rPr lang="en-US" dirty="0"/>
              <a:t>Interestingly, it turns out that for N greater than 2 to 11</a:t>
            </a:r>
            <a:r>
              <a:rPr lang="en-US" baseline="30000" dirty="0"/>
              <a:t>th</a:t>
            </a:r>
            <a:r>
              <a:rPr lang="en-US" dirty="0"/>
              <a:t> power, the probability of a random a yielding usable factors is over 90%!</a:t>
            </a:r>
          </a:p>
          <a:p>
            <a:r>
              <a:rPr lang="en-US" dirty="0"/>
              <a:t>So the only thing stopping quantum computers from making RSA obsolete is the difficulty of working with large numbers of qubits and long circuits.</a:t>
            </a:r>
          </a:p>
          <a:p>
            <a:r>
              <a:rPr lang="en-US" dirty="0"/>
              <a:t>The largest number ever factored on a quantum computer is 35. RSA is safe</a:t>
            </a:r>
            <a:r>
              <a:rPr lang="en-US"/>
              <a:t>, for now.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CDE7-C615-497C-83D4-D09413CC72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72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discussed in the first video, RSA is based on taking large prime numbers and performing modular operations on them to generate encryption keys.</a:t>
            </a:r>
          </a:p>
          <a:p>
            <a:r>
              <a:rPr lang="en-US" dirty="0"/>
              <a:t>RSA is considered safe because factoring large numbers takes exponential time with classical computers.</a:t>
            </a:r>
          </a:p>
          <a:p>
            <a:r>
              <a:rPr lang="en-US" dirty="0"/>
              <a:t>While it’s not very useful to a classical computer, it can be shown that finding the period of the function a to the r mod N can be used to factor efficiently.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CDE7-C615-497C-83D4-D09413CC72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81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begin by building an intuition for how the period finding might work on a quantum computer.</a:t>
            </a:r>
          </a:p>
          <a:p>
            <a:r>
              <a:rPr lang="en-US" dirty="0"/>
              <a:t>We define a unitary operation U that performs a*y mod N for some a, y, and N</a:t>
            </a:r>
          </a:p>
          <a:p>
            <a:r>
              <a:rPr lang="en-US" dirty="0"/>
              <a:t>Each successive application of U, shown as U to some power, increases the power of a.</a:t>
            </a:r>
          </a:p>
          <a:p>
            <a:r>
              <a:rPr lang="en-US" dirty="0"/>
              <a:t>As U keeps being applied, eventually we hit 1, and then a. This demonstrates the periodic behavior of the function a to the x mod N, but it doesn’t help us quite yet.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CDE7-C615-497C-83D4-D09413CC72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85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Instead, let’s first put our inputs into superposition.</a:t>
            </a:r>
          </a:p>
          <a:p>
            <a:r>
              <a:rPr lang="en-US" dirty="0"/>
              <a:t>Repeating the process, we still get the same results, with an eigenstate of U and an eigenvalue of 1.</a:t>
            </a:r>
          </a:p>
          <a:p>
            <a:endParaRPr lang="en-US" dirty="0"/>
          </a:p>
          <a:p>
            <a:r>
              <a:rPr lang="en-US" dirty="0"/>
              <a:t>This time, after applying a superposition, we’ll spin each qubit proportionally to k. </a:t>
            </a:r>
          </a:p>
          <a:p>
            <a:r>
              <a:rPr lang="en-US" dirty="0"/>
              <a:t>This results in a relative phase proportional to one over the period!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CDE7-C615-497C-83D4-D09413CC72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64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multiplying by a phase difference s, we see several new behaviors emerge. </a:t>
            </a:r>
          </a:p>
          <a:p>
            <a:r>
              <a:rPr lang="en-US" dirty="0"/>
              <a:t>This achieves a unique eigenstate for each integer value of s, and summation collapses the state to 1.</a:t>
            </a:r>
          </a:p>
          <a:p>
            <a:r>
              <a:rPr lang="en-US" dirty="0"/>
              <a:t>Because 1 is a superposition of eigenstates, we can recover the phase using quantum phase estimation. </a:t>
            </a:r>
          </a:p>
          <a:p>
            <a:r>
              <a:rPr lang="en-US" dirty="0"/>
              <a:t>It’s worth noting that phi is s over r, but we can use the continued fractions algorithm to recover 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CDE7-C615-497C-83D4-D09413CC72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54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Quantum Period Finding in a nutshell is simply </a:t>
            </a:r>
          </a:p>
          <a:p>
            <a:r>
              <a:rPr lang="en-US" dirty="0"/>
              <a:t>- taking a state in superposition, </a:t>
            </a:r>
          </a:p>
          <a:p>
            <a:pPr marL="171450" indent="-171450">
              <a:buFontTx/>
              <a:buChar char="-"/>
            </a:pPr>
            <a:r>
              <a:rPr lang="en-US" dirty="0"/>
              <a:t>applying a controlled rotation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then converting back from the Fourier basis to a computation basis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The last part of the code is just finding r from the fraction s over 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CDE7-C615-497C-83D4-D09413CC72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29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we have the tools to find the period, let’s talk about how we can use it.</a:t>
            </a:r>
          </a:p>
          <a:p>
            <a:r>
              <a:rPr lang="en-US" dirty="0"/>
              <a:t>We know that a to the r mod N equals 1, therefore subtracting one takes us to zero.</a:t>
            </a:r>
          </a:p>
          <a:p>
            <a:r>
              <a:rPr lang="en-US" dirty="0"/>
              <a:t>Because N divides a to the r minus one, we can calculate two numbers who share common factors with 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CDE7-C615-497C-83D4-D09413CC72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67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take a to be 3 and N to be 35. This graph shows marks the integer values of function a to the x mod N. </a:t>
            </a:r>
          </a:p>
          <a:p>
            <a:r>
              <a:rPr lang="en-US" dirty="0"/>
              <a:t>From the lowest points, it’s obvious that the result of the function is 12.</a:t>
            </a:r>
          </a:p>
          <a:p>
            <a:r>
              <a:rPr lang="en-US" dirty="0"/>
              <a:t>We then take calculate a to the r divided by 2 minus one, and apply the </a:t>
            </a:r>
            <a:r>
              <a:rPr lang="en-US" dirty="0" err="1"/>
              <a:t>gcd</a:t>
            </a:r>
            <a:r>
              <a:rPr lang="en-US" dirty="0"/>
              <a:t> function with 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CDE7-C615-497C-83D4-D09413CC72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74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that if we can find r, we can get the factors of N.</a:t>
            </a:r>
          </a:p>
          <a:p>
            <a:r>
              <a:rPr lang="en-US" dirty="0"/>
              <a:t>AND we know if we can pick a good value for a, we can get r.</a:t>
            </a:r>
          </a:p>
          <a:p>
            <a:r>
              <a:rPr lang="en-US" dirty="0"/>
              <a:t>But it turns out that not every number works.</a:t>
            </a:r>
          </a:p>
          <a:p>
            <a:endParaRPr lang="en-US" dirty="0"/>
          </a:p>
          <a:p>
            <a:r>
              <a:rPr lang="en-US" dirty="0"/>
              <a:t>If r is odd, we can’t get an integer value for a to the r divided by 2 reliably.</a:t>
            </a:r>
          </a:p>
          <a:p>
            <a:r>
              <a:rPr lang="en-US" dirty="0"/>
              <a:t>And if half period a to the r over 2 is congruent to -1 mod N, we’re also in trouble.</a:t>
            </a:r>
          </a:p>
          <a:p>
            <a:endParaRPr lang="en-US" dirty="0"/>
          </a:p>
          <a:p>
            <a:r>
              <a:rPr lang="en-US" dirty="0"/>
              <a:t>Which means that, starting from a, it’s hard to know whether we’ll succeed.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CDE7-C615-497C-83D4-D09413CC72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0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BA9E-89BC-4498-A7CB-57E086B7E1C2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5DE7-8C81-42ED-BD66-C5C72665D66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59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BA9E-89BC-4498-A7CB-57E086B7E1C2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5DE7-8C81-42ED-BD66-C5C72665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2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BA9E-89BC-4498-A7CB-57E086B7E1C2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5DE7-8C81-42ED-BD66-C5C72665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48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BA9E-89BC-4498-A7CB-57E086B7E1C2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5DE7-8C81-42ED-BD66-C5C72665D66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3885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BA9E-89BC-4498-A7CB-57E086B7E1C2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5DE7-8C81-42ED-BD66-C5C72665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41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BA9E-89BC-4498-A7CB-57E086B7E1C2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5DE7-8C81-42ED-BD66-C5C72665D6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94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BA9E-89BC-4498-A7CB-57E086B7E1C2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5DE7-8C81-42ED-BD66-C5C72665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12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BA9E-89BC-4498-A7CB-57E086B7E1C2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5DE7-8C81-42ED-BD66-C5C72665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03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BA9E-89BC-4498-A7CB-57E086B7E1C2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5DE7-8C81-42ED-BD66-C5C72665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6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BA9E-89BC-4498-A7CB-57E086B7E1C2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5DE7-8C81-42ED-BD66-C5C72665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6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BA9E-89BC-4498-A7CB-57E086B7E1C2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5DE7-8C81-42ED-BD66-C5C72665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6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BA9E-89BC-4498-A7CB-57E086B7E1C2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5DE7-8C81-42ED-BD66-C5C72665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3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BA9E-89BC-4498-A7CB-57E086B7E1C2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5DE7-8C81-42ED-BD66-C5C72665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4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BA9E-89BC-4498-A7CB-57E086B7E1C2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5DE7-8C81-42ED-BD66-C5C72665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BA9E-89BC-4498-A7CB-57E086B7E1C2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5DE7-8C81-42ED-BD66-C5C72665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8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BA9E-89BC-4498-A7CB-57E086B7E1C2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5DE7-8C81-42ED-BD66-C5C72665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BA9E-89BC-4498-A7CB-57E086B7E1C2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5DE7-8C81-42ED-BD66-C5C72665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8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611BA9E-89BC-4498-A7CB-57E086B7E1C2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0895DE7-8C81-42ED-BD66-C5C72665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71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quant-ph/0607148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149F-E150-4F51-A721-C4BA10032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2971801"/>
          </a:xfrm>
        </p:spPr>
        <p:txBody>
          <a:bodyPr>
            <a:normAutofit/>
          </a:bodyPr>
          <a:lstStyle/>
          <a:p>
            <a:r>
              <a:rPr lang="en-US" dirty="0"/>
              <a:t>Shor’s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7ACA3-7300-4E79-9FA2-8005D7F12F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By Michael Needleman</a:t>
            </a:r>
          </a:p>
        </p:txBody>
      </p:sp>
    </p:spTree>
    <p:extLst>
      <p:ext uri="{BB962C8B-B14F-4D97-AF65-F5344CB8AC3E}">
        <p14:creationId xmlns:p14="http://schemas.microsoft.com/office/powerpoint/2010/main" val="1538573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C14EED-5570-43ED-824F-1C9090EA7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799"/>
            <a:ext cx="842087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056B2-7367-414C-AC2F-01748DA4D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843867"/>
            <a:ext cx="6400800" cy="1947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https://arxiv.org/pdf/quant-ph/0607148.pdf</a:t>
            </a:r>
            <a:endParaRPr lang="en-US" sz="2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93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4979-53A6-4850-B470-2F3F47424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/>
              <a:t>Motivation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EC613E-F32A-4A04-AFAC-DE372E5BB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2" y="2068511"/>
                <a:ext cx="8534400" cy="361526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</a:rPr>
                  <a:t>Finding the factors of a number can be hard</a:t>
                </a: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The product of two primes is especially difficult to factor</a:t>
                </a: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If we know the period, then we can use it to determine the factors efficiently</a:t>
                </a:r>
              </a:p>
              <a:p>
                <a:endParaRPr lang="en-US" dirty="0">
                  <a:solidFill>
                    <a:schemeClr val="tx2"/>
                  </a:solidFill>
                </a:endParaRP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Goal: Find the period 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efficiently</a:t>
                </a:r>
              </a:p>
              <a:p>
                <a:pPr lvl="1"/>
                <a:r>
                  <a:rPr lang="en-US" dirty="0">
                    <a:solidFill>
                      <a:schemeClr val="tx2"/>
                    </a:solidFill>
                  </a:rPr>
                  <a:t>Restrictions: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b="0" i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lit/>
                      </m:rPr>
                      <a:rPr lang="en-US" b="0" i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b="0" i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b="0" i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EC613E-F32A-4A04-AFAC-DE372E5BB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2068511"/>
                <a:ext cx="8534400" cy="3615267"/>
              </a:xfrm>
              <a:blipFill>
                <a:blip r:embed="rId4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79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B3EF-7CEF-4F22-A6CF-F09BA9DB2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Phase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02D151-AD42-4E25-8AD5-3B540A87B3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98" y="685800"/>
                <a:ext cx="4819653" cy="3615267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Define: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𝑎𝑦</m:t>
                        </m:r>
                        <m:r>
                          <a:rPr lang="en-US" sz="24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4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2400" dirty="0">
                  <a:solidFill>
                    <a:schemeClr val="tx2"/>
                  </a:solidFill>
                </a:endParaRPr>
              </a:p>
              <a:p>
                <a:r>
                  <a:rPr lang="en-US" sz="2400" dirty="0">
                    <a:solidFill>
                      <a:schemeClr val="tx2"/>
                    </a:solidFill>
                  </a:rPr>
                  <a:t>Ex: </a:t>
                </a:r>
                <a:r>
                  <a:rPr lang="en-US" dirty="0">
                    <a:solidFill>
                      <a:schemeClr val="tx2"/>
                    </a:solidFill>
                  </a:rPr>
                  <a:t>a=3, N=35:</a:t>
                </a: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These gates are successive applications of U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02D151-AD42-4E25-8AD5-3B540A87B3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8" y="685800"/>
                <a:ext cx="4819653" cy="3615267"/>
              </a:xfrm>
              <a:blipFill>
                <a:blip r:embed="rId4"/>
                <a:stretch>
                  <a:fillRect l="-1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02860E9-1D14-4D92-8DF9-F60D77B58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8029" y="1107591"/>
            <a:ext cx="3368095" cy="431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09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8701-6C32-4073-95F0-C21778541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Phase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9C37EE-CBB4-4DC8-BB1A-3F04006E46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2" y="2068511"/>
                <a:ext cx="8534400" cy="361526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chemeClr val="tx2"/>
                    </a:solidFill>
                  </a:rPr>
                  <a:t>A superposition of the states in the cycle create an eigenstate of U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nary>
                  </m:oMath>
                </a14:m>
                <a:endParaRPr lang="en-US" b="0" dirty="0">
                  <a:solidFill>
                    <a:schemeClr val="tx2"/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solidFill>
                      <a:schemeClr val="tx2"/>
                    </a:solidFill>
                  </a:rPr>
                  <a:t>Applying U results in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b="0" i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, eigenvalue of 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chemeClr val="tx2"/>
                    </a:solidFill>
                  </a:rPr>
                  <a:t>Instead let’s spin each qubit so the phase of the kth state is proportional to k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num>
                              <m:den>
                                <m:r>
                                  <a:rPr lang="en-US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sup>
                        </m:sSup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nary>
                  </m:oMath>
                </a14:m>
                <a:endParaRPr lang="en-US" b="0" dirty="0">
                  <a:solidFill>
                    <a:schemeClr val="tx2"/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|"/>
                        <m:endChr m:val="⟩"/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sup>
                    </m:sSup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b="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9C37EE-CBB4-4DC8-BB1A-3F04006E46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2068511"/>
                <a:ext cx="8534400" cy="3615267"/>
              </a:xfrm>
              <a:blipFill>
                <a:blip r:embed="rId4"/>
                <a:stretch>
                  <a:fillRect l="-286" r="-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021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0FD01-C9FD-41B7-951D-BEB33E503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Generalizing to a Useful Eigenstate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050958-0547-4EBA-9CBD-8C40D3A956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2" y="2068511"/>
                <a:ext cx="8534400" cy="361526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chemeClr val="tx2"/>
                    </a:solidFill>
                  </a:rPr>
                  <a:t>Multiply phase difference by s: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𝑖𝑠𝑘</m:t>
                                </m:r>
                              </m:num>
                              <m:den>
                                <m:r>
                                  <a:rPr lang="en-US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sup>
                        </m:sSup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nary>
                  </m:oMath>
                </a14:m>
                <a:endParaRPr lang="en-US" b="0" dirty="0">
                  <a:solidFill>
                    <a:schemeClr val="tx2"/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|"/>
                        <m:endChr m:val="⟩"/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𝑖𝑠</m:t>
                            </m:r>
                          </m:num>
                          <m:den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sup>
                    </m:sSup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b="0" dirty="0">
                  <a:solidFill>
                    <a:schemeClr val="tx2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chemeClr val="tx2"/>
                    </a:solidFill>
                  </a:rPr>
                  <a:t>Unique eigenstate for each integer value of s where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chemeClr val="tx2"/>
                    </a:solidFill>
                  </a:rPr>
                  <a:t>Summation cancels out different phases except for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chemeClr val="tx2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is a superposition of the eigenstates, QPE on U using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results in a measured phase: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050958-0547-4EBA-9CBD-8C40D3A956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2068511"/>
                <a:ext cx="8534400" cy="3615267"/>
              </a:xfrm>
              <a:blipFill>
                <a:blip r:embed="rId4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829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733B-DAF1-45B9-A4CF-A1F6AAC7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Quantum Period Finding 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D0A83B-1193-47D2-94C3-34896527B3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32710" y="1822449"/>
                <a:ext cx="3479419" cy="2922591"/>
              </a:xfrm>
            </p:spPr>
            <p:txBody>
              <a:bodyPr anchor="t"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1200" dirty="0">
                    <a:solidFill>
                      <a:schemeClr val="tx2"/>
                    </a:solidFill>
                  </a:rPr>
                  <a:t>Initialize circuit with size=counting qubits + aux register for U</a:t>
                </a:r>
              </a:p>
              <a:p>
                <a:pPr marL="457200" indent="-457200">
                  <a:buAutoNum type="arabicPeriod"/>
                </a:pPr>
                <a:r>
                  <a:rPr lang="en-US" sz="1200" dirty="0">
                    <a:solidFill>
                      <a:schemeClr val="tx2"/>
                    </a:solidFill>
                  </a:rPr>
                  <a:t>Initialize counting qubits to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|+⟩</m:t>
                    </m:r>
                  </m:oMath>
                </a14:m>
                <a:endParaRPr lang="en-US" sz="1200" dirty="0">
                  <a:solidFill>
                    <a:schemeClr val="tx2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en-US" sz="1200" dirty="0">
                    <a:solidFill>
                      <a:schemeClr val="tx2"/>
                    </a:solidFill>
                  </a:rPr>
                  <a:t>Initialize aux register to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endParaRPr lang="en-US" sz="1200" dirty="0">
                  <a:solidFill>
                    <a:schemeClr val="tx2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en-US" sz="1200" dirty="0">
                    <a:solidFill>
                      <a:schemeClr val="tx2"/>
                    </a:solidFill>
                  </a:rPr>
                  <a:t>For each counting bit q from 0 to n-1, apply C-U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12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2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  <m:r>
                      <a:rPr lang="en-US" sz="12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2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1200" dirty="0">
                  <a:solidFill>
                    <a:schemeClr val="tx2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en-US" sz="1200" dirty="0">
                    <a:solidFill>
                      <a:schemeClr val="tx2"/>
                    </a:solidFill>
                  </a:rPr>
                  <a:t>Apply Inverse QFT and measure counting qubits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D0A83B-1193-47D2-94C3-34896527B3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32710" y="1822449"/>
                <a:ext cx="3479419" cy="2922591"/>
              </a:xfrm>
              <a:blipFill>
                <a:blip r:embed="rId4"/>
                <a:stretch>
                  <a:fillRect t="-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731D1ED-E448-4914-A1A8-849F0BCFFC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37" b="-2"/>
          <a:stretch/>
        </p:blipFill>
        <p:spPr>
          <a:xfrm>
            <a:off x="930724" y="870338"/>
            <a:ext cx="6082471" cy="482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27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27CC-D2DE-4CA0-B169-BDF49396A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Finding Factors of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F4086-EE79-4D8D-9972-931A6D7E16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2" y="2068511"/>
                <a:ext cx="8534400" cy="361526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2"/>
                    </a:solidFill>
                  </a:rPr>
                  <a:t>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N = 0</a:t>
                </a:r>
              </a:p>
              <a:p>
                <a:pPr lvl="1"/>
                <a:r>
                  <a:rPr lang="en-US" dirty="0">
                    <a:solidFill>
                      <a:schemeClr val="tx2"/>
                    </a:solidFill>
                  </a:rPr>
                  <a:t>N must divide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0" dirty="0">
                  <a:solidFill>
                    <a:schemeClr val="tx2"/>
                  </a:solidFill>
                </a:endParaRP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Assume r is even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−1=</m:t>
                    </m:r>
                    <m:d>
                      <m:dPr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2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2"/>
                    </a:solidFill>
                  </a:rPr>
                  <a:t>Results in two probable factors</a:t>
                </a:r>
                <a:endParaRPr lang="en-US" b="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F4086-EE79-4D8D-9972-931A6D7E1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2068511"/>
                <a:ext cx="8534400" cy="3615267"/>
              </a:xfrm>
              <a:blipFill>
                <a:blip r:embed="rId4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999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4061A7-A9EE-4D75-9553-B008284469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532710" y="620722"/>
                <a:ext cx="3518748" cy="1142462"/>
              </a:xfrm>
            </p:spPr>
            <p:txBody>
              <a:bodyPr anchor="b">
                <a:normAutofit/>
              </a:bodyPr>
              <a:lstStyle/>
              <a:p>
                <a:r>
                  <a:rPr lang="en-US" sz="2800"/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8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 35</m:t>
                    </m:r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4061A7-A9EE-4D75-9553-B00828446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532710" y="620722"/>
                <a:ext cx="3518748" cy="1142462"/>
              </a:xfrm>
              <a:blipFill>
                <a:blip r:embed="rId4"/>
                <a:stretch>
                  <a:fillRect l="-3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AA0447-9FD3-43C2-AF09-DB8219829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32710" y="1822449"/>
                <a:ext cx="3479419" cy="3070226"/>
              </a:xfrm>
            </p:spPr>
            <p:txBody>
              <a:bodyPr anchor="t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35</m:t>
                    </m:r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Found r=12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35=1</m:t>
                    </m:r>
                  </m:oMath>
                </a14:m>
                <a:endParaRPr lang="en-US" b="0" dirty="0">
                  <a:solidFill>
                    <a:schemeClr val="tx2"/>
                  </a:solidFill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−1,  35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b="0" dirty="0">
                  <a:solidFill>
                    <a:schemeClr val="tx2"/>
                  </a:solidFill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+1,  35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=5</m:t>
                        </m:r>
                      </m:e>
                    </m:func>
                  </m:oMath>
                </a14:m>
                <a:endParaRPr lang="en-US" b="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AA0447-9FD3-43C2-AF09-DB8219829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32710" y="1822449"/>
                <a:ext cx="3479419" cy="3070226"/>
              </a:xfrm>
              <a:blipFill>
                <a:blip r:embed="rId5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D950899-4342-490A-9B09-DA75884DEEA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416" r="3746" b="2"/>
          <a:stretch/>
        </p:blipFill>
        <p:spPr>
          <a:xfrm>
            <a:off x="77806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64494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C2D4-1CEC-4D8C-88A5-54BA4CB2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Shor’s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D0D43B-B9E0-437F-B511-DC74895583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2" y="2068511"/>
                <a:ext cx="8534400" cy="3615267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dirty="0">
                    <a:solidFill>
                      <a:schemeClr val="tx2"/>
                    </a:solidFill>
                  </a:rPr>
                  <a:t>Pick a random number a,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en-US" dirty="0">
                    <a:solidFill>
                      <a:schemeClr val="tx2"/>
                    </a:solidFill>
                  </a:rPr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func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, return a</a:t>
                </a:r>
              </a:p>
              <a:p>
                <a:pPr marL="457200" indent="-457200">
                  <a:buAutoNum type="arabicPeriod"/>
                </a:pPr>
                <a:r>
                  <a:rPr lang="en-US" dirty="0">
                    <a:solidFill>
                      <a:schemeClr val="tx2"/>
                    </a:solidFill>
                  </a:rPr>
                  <a:t>Use QPF to get r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≡</m:t>
                    </m:r>
                    <m:sSup>
                      <m:sSupPr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en-US" dirty="0">
                    <a:solidFill>
                      <a:schemeClr val="tx2"/>
                    </a:solidFill>
                  </a:rPr>
                  <a:t>If r is odd, restart</a:t>
                </a:r>
              </a:p>
              <a:p>
                <a:pPr marL="457200" indent="-457200">
                  <a:buAutoNum type="arabicPeriod"/>
                </a:pPr>
                <a:r>
                  <a:rPr lang="en-US" dirty="0">
                    <a:solidFill>
                      <a:schemeClr val="tx2"/>
                    </a:solidFill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≡−1 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, restart</a:t>
                </a:r>
              </a:p>
              <a:p>
                <a:pPr marL="457200" indent="-457200">
                  <a:buAutoNum type="arabicPeriod"/>
                </a:pPr>
                <a:r>
                  <a:rPr lang="en-US" dirty="0">
                    <a:solidFill>
                      <a:schemeClr val="tx2"/>
                    </a:solidFill>
                  </a:rPr>
                  <a:t>Otherwise return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b="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D0D43B-B9E0-437F-B511-DC74895583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2068511"/>
                <a:ext cx="8534400" cy="3615267"/>
              </a:xfrm>
              <a:blipFill>
                <a:blip r:embed="rId4"/>
                <a:stretch>
                  <a:fillRect l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332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2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3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4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5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6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7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8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9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1138</Words>
  <Application>Microsoft Office PowerPoint</Application>
  <PresentationFormat>Widescreen</PresentationFormat>
  <Paragraphs>108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Cambria Math</vt:lpstr>
      <vt:lpstr>Century Gothic</vt:lpstr>
      <vt:lpstr>Wingdings 3</vt:lpstr>
      <vt:lpstr>Slice</vt:lpstr>
      <vt:lpstr>Shor’s Algorithm</vt:lpstr>
      <vt:lpstr>Motivation</vt:lpstr>
      <vt:lpstr>Phase Estimation</vt:lpstr>
      <vt:lpstr>Phase Estimation</vt:lpstr>
      <vt:lpstr>Generalizing to a Useful Eigenstate</vt:lpstr>
      <vt:lpstr>Quantum Period Finding steps</vt:lpstr>
      <vt:lpstr>Finding Factors of N</vt:lpstr>
      <vt:lpstr>Example: 3^x  mod 35</vt:lpstr>
      <vt:lpstr>Shor’s algorithm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Needleman,Michael</dc:creator>
  <cp:lastModifiedBy>Needleman,Michael</cp:lastModifiedBy>
  <cp:revision>29</cp:revision>
  <dcterms:created xsi:type="dcterms:W3CDTF">2021-05-10T11:08:28Z</dcterms:created>
  <dcterms:modified xsi:type="dcterms:W3CDTF">2021-05-17T16:57:27Z</dcterms:modified>
</cp:coreProperties>
</file>