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65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6627" autoAdjust="0"/>
  </p:normalViewPr>
  <p:slideViewPr>
    <p:cSldViewPr snapToGrid="0">
      <p:cViewPr varScale="1">
        <p:scale>
          <a:sx n="76" d="100"/>
          <a:sy n="76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59B53-3023-4515-9E37-0D8552ECFC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94E3F-D016-4945-8C49-2E92F4B8FBDC}">
      <dgm:prSet/>
      <dgm:spPr/>
      <dgm:t>
        <a:bodyPr/>
        <a:lstStyle/>
        <a:p>
          <a:r>
            <a:rPr lang="en-US" dirty="0"/>
            <a:t>Goal: A function that is easy to compute, but hard to invert</a:t>
          </a:r>
        </a:p>
      </dgm:t>
    </dgm:pt>
    <dgm:pt modelId="{97A2A696-7838-4692-BE54-CD90138ADDCF}" type="parTrans" cxnId="{635B13B0-3AB5-4684-AA2E-94017FE589FF}">
      <dgm:prSet/>
      <dgm:spPr/>
      <dgm:t>
        <a:bodyPr/>
        <a:lstStyle/>
        <a:p>
          <a:endParaRPr lang="en-US"/>
        </a:p>
      </dgm:t>
    </dgm:pt>
    <dgm:pt modelId="{3943651D-BBBD-40E6-869D-A145ABD893BA}" type="sibTrans" cxnId="{635B13B0-3AB5-4684-AA2E-94017FE589FF}">
      <dgm:prSet/>
      <dgm:spPr/>
      <dgm:t>
        <a:bodyPr/>
        <a:lstStyle/>
        <a:p>
          <a:endParaRPr lang="en-US"/>
        </a:p>
      </dgm:t>
    </dgm:pt>
    <dgm:pt modelId="{62C7D2C4-1A95-4FBC-8B85-D8115D7C6CFA}">
      <dgm:prSet/>
      <dgm:spPr/>
      <dgm:t>
        <a:bodyPr/>
        <a:lstStyle/>
        <a:p>
          <a:r>
            <a:rPr lang="en-US"/>
            <a:t>Given the correct information about the problem, it should be easy to recover the original inputs</a:t>
          </a:r>
        </a:p>
      </dgm:t>
    </dgm:pt>
    <dgm:pt modelId="{FF2CFAEF-8A94-4F6C-96A0-7E886B92841A}" type="parTrans" cxnId="{F55B8A59-EF2A-4FBF-97F6-DD762DF4638D}">
      <dgm:prSet/>
      <dgm:spPr/>
      <dgm:t>
        <a:bodyPr/>
        <a:lstStyle/>
        <a:p>
          <a:endParaRPr lang="en-US"/>
        </a:p>
      </dgm:t>
    </dgm:pt>
    <dgm:pt modelId="{92EC0B6C-1B5A-473C-A710-6405AC9F5F24}" type="sibTrans" cxnId="{F55B8A59-EF2A-4FBF-97F6-DD762DF4638D}">
      <dgm:prSet/>
      <dgm:spPr/>
      <dgm:t>
        <a:bodyPr/>
        <a:lstStyle/>
        <a:p>
          <a:endParaRPr lang="en-US"/>
        </a:p>
      </dgm:t>
    </dgm:pt>
    <dgm:pt modelId="{04AB7021-AAEC-4D12-8CB6-E9421AED2414}" type="pres">
      <dgm:prSet presAssocID="{55B59B53-3023-4515-9E37-0D8552ECFCDB}" presName="linear" presStyleCnt="0">
        <dgm:presLayoutVars>
          <dgm:animLvl val="lvl"/>
          <dgm:resizeHandles val="exact"/>
        </dgm:presLayoutVars>
      </dgm:prSet>
      <dgm:spPr/>
    </dgm:pt>
    <dgm:pt modelId="{A643B4EC-0CA3-4B49-A218-E90F44F44DE2}" type="pres">
      <dgm:prSet presAssocID="{99B94E3F-D016-4945-8C49-2E92F4B8FB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1C0E5E-B38E-43DF-8904-22E9F9EB0898}" type="pres">
      <dgm:prSet presAssocID="{3943651D-BBBD-40E6-869D-A145ABD893BA}" presName="spacer" presStyleCnt="0"/>
      <dgm:spPr/>
    </dgm:pt>
    <dgm:pt modelId="{8C054136-4812-4950-8E83-E5376F19974B}" type="pres">
      <dgm:prSet presAssocID="{62C7D2C4-1A95-4FBC-8B85-D8115D7C6C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5B8A59-EF2A-4FBF-97F6-DD762DF4638D}" srcId="{55B59B53-3023-4515-9E37-0D8552ECFCDB}" destId="{62C7D2C4-1A95-4FBC-8B85-D8115D7C6CFA}" srcOrd="1" destOrd="0" parTransId="{FF2CFAEF-8A94-4F6C-96A0-7E886B92841A}" sibTransId="{92EC0B6C-1B5A-473C-A710-6405AC9F5F24}"/>
    <dgm:cxn modelId="{AF40248F-5A2B-42DB-AD71-D02474065519}" type="presOf" srcId="{55B59B53-3023-4515-9E37-0D8552ECFCDB}" destId="{04AB7021-AAEC-4D12-8CB6-E9421AED2414}" srcOrd="0" destOrd="0" presId="urn:microsoft.com/office/officeart/2005/8/layout/vList2"/>
    <dgm:cxn modelId="{635B13B0-3AB5-4684-AA2E-94017FE589FF}" srcId="{55B59B53-3023-4515-9E37-0D8552ECFCDB}" destId="{99B94E3F-D016-4945-8C49-2E92F4B8FBDC}" srcOrd="0" destOrd="0" parTransId="{97A2A696-7838-4692-BE54-CD90138ADDCF}" sibTransId="{3943651D-BBBD-40E6-869D-A145ABD893BA}"/>
    <dgm:cxn modelId="{E69EC3D4-6C8D-40C6-B1B7-DC21CFE2472E}" type="presOf" srcId="{99B94E3F-D016-4945-8C49-2E92F4B8FBDC}" destId="{A643B4EC-0CA3-4B49-A218-E90F44F44DE2}" srcOrd="0" destOrd="0" presId="urn:microsoft.com/office/officeart/2005/8/layout/vList2"/>
    <dgm:cxn modelId="{D5F8D1FD-335B-4057-A91E-7C9FD9E9F241}" type="presOf" srcId="{62C7D2C4-1A95-4FBC-8B85-D8115D7C6CFA}" destId="{8C054136-4812-4950-8E83-E5376F19974B}" srcOrd="0" destOrd="0" presId="urn:microsoft.com/office/officeart/2005/8/layout/vList2"/>
    <dgm:cxn modelId="{8BF496AF-9781-446E-B6AC-0F95090848B0}" type="presParOf" srcId="{04AB7021-AAEC-4D12-8CB6-E9421AED2414}" destId="{A643B4EC-0CA3-4B49-A218-E90F44F44DE2}" srcOrd="0" destOrd="0" presId="urn:microsoft.com/office/officeart/2005/8/layout/vList2"/>
    <dgm:cxn modelId="{CB3D904F-AB04-490B-B041-33CF438A1B10}" type="presParOf" srcId="{04AB7021-AAEC-4D12-8CB6-E9421AED2414}" destId="{A91C0E5E-B38E-43DF-8904-22E9F9EB0898}" srcOrd="1" destOrd="0" presId="urn:microsoft.com/office/officeart/2005/8/layout/vList2"/>
    <dgm:cxn modelId="{FD74EB96-FF29-406C-BF54-39189B88C53B}" type="presParOf" srcId="{04AB7021-AAEC-4D12-8CB6-E9421AED2414}" destId="{8C054136-4812-4950-8E83-E5376F1997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48CBC-7908-49B0-AA2D-8560E65528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7A1F00-50A9-4D28-871F-D4D275B74BA5}">
      <dgm:prSet/>
      <dgm:spPr/>
      <dgm:t>
        <a:bodyPr/>
        <a:lstStyle/>
        <a:p>
          <a:pPr>
            <a:defRPr cap="all"/>
          </a:pPr>
          <a:r>
            <a:rPr lang="en-US"/>
            <a:t>Based on modular exponentiation</a:t>
          </a:r>
        </a:p>
      </dgm:t>
    </dgm:pt>
    <dgm:pt modelId="{4D5CED57-FC17-479F-8328-B4E1F3B01C67}" type="parTrans" cxnId="{9EE1B424-2E3A-4F35-85A0-E8715B3E3474}">
      <dgm:prSet/>
      <dgm:spPr/>
      <dgm:t>
        <a:bodyPr/>
        <a:lstStyle/>
        <a:p>
          <a:endParaRPr lang="en-US"/>
        </a:p>
      </dgm:t>
    </dgm:pt>
    <dgm:pt modelId="{3FB3CF8B-75C6-4924-A23B-C4A1548AE043}" type="sibTrans" cxnId="{9EE1B424-2E3A-4F35-85A0-E8715B3E3474}">
      <dgm:prSet/>
      <dgm:spPr/>
      <dgm:t>
        <a:bodyPr/>
        <a:lstStyle/>
        <a:p>
          <a:endParaRPr lang="en-US"/>
        </a:p>
      </dgm:t>
    </dgm:pt>
    <dgm:pt modelId="{D598ABA5-0A71-4C58-96F3-4FD620AB8993}">
      <dgm:prSet/>
      <dgm:spPr/>
      <dgm:t>
        <a:bodyPr/>
        <a:lstStyle/>
        <a:p>
          <a:pPr>
            <a:defRPr cap="all"/>
          </a:pPr>
          <a:r>
            <a:rPr lang="en-US" dirty="0"/>
            <a:t>Shor’s algorithm can theoretically break RSA very quickly</a:t>
          </a:r>
        </a:p>
      </dgm:t>
    </dgm:pt>
    <dgm:pt modelId="{98049744-C50C-4FCE-BDF4-75EF317FB7BB}" type="parTrans" cxnId="{79D7DF30-A2DE-4244-8E30-DC0ADA892124}">
      <dgm:prSet/>
      <dgm:spPr/>
      <dgm:t>
        <a:bodyPr/>
        <a:lstStyle/>
        <a:p>
          <a:endParaRPr lang="en-US"/>
        </a:p>
      </dgm:t>
    </dgm:pt>
    <dgm:pt modelId="{D04514A5-CF47-4FE6-8CEB-C2C487F54F45}" type="sibTrans" cxnId="{79D7DF30-A2DE-4244-8E30-DC0ADA892124}">
      <dgm:prSet/>
      <dgm:spPr/>
      <dgm:t>
        <a:bodyPr/>
        <a:lstStyle/>
        <a:p>
          <a:endParaRPr lang="en-US"/>
        </a:p>
      </dgm:t>
    </dgm:pt>
    <dgm:pt modelId="{7D837355-B797-43FC-A54F-ED028ED2E41C}" type="pres">
      <dgm:prSet presAssocID="{95348CBC-7908-49B0-AA2D-8560E6552892}" presName="root" presStyleCnt="0">
        <dgm:presLayoutVars>
          <dgm:dir/>
          <dgm:resizeHandles val="exact"/>
        </dgm:presLayoutVars>
      </dgm:prSet>
      <dgm:spPr/>
    </dgm:pt>
    <dgm:pt modelId="{6B100D4E-4068-4FEC-9302-8E9600B37022}" type="pres">
      <dgm:prSet presAssocID="{8E7A1F00-50A9-4D28-871F-D4D275B74BA5}" presName="compNode" presStyleCnt="0"/>
      <dgm:spPr/>
    </dgm:pt>
    <dgm:pt modelId="{B2F643A9-F021-40FE-9CBB-A5AC1A62C4C7}" type="pres">
      <dgm:prSet presAssocID="{8E7A1F00-50A9-4D28-871F-D4D275B74BA5}" presName="iconBgRect" presStyleLbl="bgShp" presStyleIdx="0" presStyleCnt="2"/>
      <dgm:spPr/>
    </dgm:pt>
    <dgm:pt modelId="{E2C5E1AA-5697-4625-8F17-A873F93E3AE9}" type="pres">
      <dgm:prSet presAssocID="{8E7A1F00-50A9-4D28-871F-D4D275B74B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3FAA3AC-D8BF-4B0C-B65F-FD53D3764127}" type="pres">
      <dgm:prSet presAssocID="{8E7A1F00-50A9-4D28-871F-D4D275B74BA5}" presName="spaceRect" presStyleCnt="0"/>
      <dgm:spPr/>
    </dgm:pt>
    <dgm:pt modelId="{133166FE-2885-4C32-81A0-7B0081EFD5C0}" type="pres">
      <dgm:prSet presAssocID="{8E7A1F00-50A9-4D28-871F-D4D275B74BA5}" presName="textRect" presStyleLbl="revTx" presStyleIdx="0" presStyleCnt="2">
        <dgm:presLayoutVars>
          <dgm:chMax val="1"/>
          <dgm:chPref val="1"/>
        </dgm:presLayoutVars>
      </dgm:prSet>
      <dgm:spPr/>
    </dgm:pt>
    <dgm:pt modelId="{D149C8CF-7F5C-4536-BC61-009ADAA6126F}" type="pres">
      <dgm:prSet presAssocID="{3FB3CF8B-75C6-4924-A23B-C4A1548AE043}" presName="sibTrans" presStyleCnt="0"/>
      <dgm:spPr/>
    </dgm:pt>
    <dgm:pt modelId="{49DC1147-FA17-4DD8-BD3E-4A0C2BFDBACD}" type="pres">
      <dgm:prSet presAssocID="{D598ABA5-0A71-4C58-96F3-4FD620AB8993}" presName="compNode" presStyleCnt="0"/>
      <dgm:spPr/>
    </dgm:pt>
    <dgm:pt modelId="{1B205D27-5876-4EF2-AF54-B8E44303E341}" type="pres">
      <dgm:prSet presAssocID="{D598ABA5-0A71-4C58-96F3-4FD620AB8993}" presName="iconBgRect" presStyleLbl="bgShp" presStyleIdx="1" presStyleCnt="2"/>
      <dgm:spPr/>
    </dgm:pt>
    <dgm:pt modelId="{696DDF79-72CA-4609-A5B0-9E49DBEC5086}" type="pres">
      <dgm:prSet presAssocID="{D598ABA5-0A71-4C58-96F3-4FD620AB89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CBED8FC2-4619-430A-845B-DC20CC0F68BD}" type="pres">
      <dgm:prSet presAssocID="{D598ABA5-0A71-4C58-96F3-4FD620AB8993}" presName="spaceRect" presStyleCnt="0"/>
      <dgm:spPr/>
    </dgm:pt>
    <dgm:pt modelId="{DE5733A7-95E6-4A29-B6C8-2DD6B7B14CED}" type="pres">
      <dgm:prSet presAssocID="{D598ABA5-0A71-4C58-96F3-4FD620AB89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E1B424-2E3A-4F35-85A0-E8715B3E3474}" srcId="{95348CBC-7908-49B0-AA2D-8560E6552892}" destId="{8E7A1F00-50A9-4D28-871F-D4D275B74BA5}" srcOrd="0" destOrd="0" parTransId="{4D5CED57-FC17-479F-8328-B4E1F3B01C67}" sibTransId="{3FB3CF8B-75C6-4924-A23B-C4A1548AE043}"/>
    <dgm:cxn modelId="{79D7DF30-A2DE-4244-8E30-DC0ADA892124}" srcId="{95348CBC-7908-49B0-AA2D-8560E6552892}" destId="{D598ABA5-0A71-4C58-96F3-4FD620AB8993}" srcOrd="1" destOrd="0" parTransId="{98049744-C50C-4FCE-BDF4-75EF317FB7BB}" sibTransId="{D04514A5-CF47-4FE6-8CEB-C2C487F54F45}"/>
    <dgm:cxn modelId="{26FAED40-EAA5-403D-B0CE-2CF6ED713383}" type="presOf" srcId="{8E7A1F00-50A9-4D28-871F-D4D275B74BA5}" destId="{133166FE-2885-4C32-81A0-7B0081EFD5C0}" srcOrd="0" destOrd="0" presId="urn:microsoft.com/office/officeart/2018/5/layout/IconCircleLabelList"/>
    <dgm:cxn modelId="{13BD484E-8B54-4166-9286-F4B570E9400B}" type="presOf" srcId="{D598ABA5-0A71-4C58-96F3-4FD620AB8993}" destId="{DE5733A7-95E6-4A29-B6C8-2DD6B7B14CED}" srcOrd="0" destOrd="0" presId="urn:microsoft.com/office/officeart/2018/5/layout/IconCircleLabelList"/>
    <dgm:cxn modelId="{F8C1B080-8079-4485-8E6F-DC398CBE9E08}" type="presOf" srcId="{95348CBC-7908-49B0-AA2D-8560E6552892}" destId="{7D837355-B797-43FC-A54F-ED028ED2E41C}" srcOrd="0" destOrd="0" presId="urn:microsoft.com/office/officeart/2018/5/layout/IconCircleLabelList"/>
    <dgm:cxn modelId="{CE80A63F-26BF-4784-88EB-67BFFB29594E}" type="presParOf" srcId="{7D837355-B797-43FC-A54F-ED028ED2E41C}" destId="{6B100D4E-4068-4FEC-9302-8E9600B37022}" srcOrd="0" destOrd="0" presId="urn:microsoft.com/office/officeart/2018/5/layout/IconCircleLabelList"/>
    <dgm:cxn modelId="{F05ABA0C-C39E-4F85-9A63-4172FFBE9260}" type="presParOf" srcId="{6B100D4E-4068-4FEC-9302-8E9600B37022}" destId="{B2F643A9-F021-40FE-9CBB-A5AC1A62C4C7}" srcOrd="0" destOrd="0" presId="urn:microsoft.com/office/officeart/2018/5/layout/IconCircleLabelList"/>
    <dgm:cxn modelId="{D45F07F8-720B-4FCA-A406-E35DDAB4BEE5}" type="presParOf" srcId="{6B100D4E-4068-4FEC-9302-8E9600B37022}" destId="{E2C5E1AA-5697-4625-8F17-A873F93E3AE9}" srcOrd="1" destOrd="0" presId="urn:microsoft.com/office/officeart/2018/5/layout/IconCircleLabelList"/>
    <dgm:cxn modelId="{555C9B57-1BCF-4F63-A026-489282ACEF14}" type="presParOf" srcId="{6B100D4E-4068-4FEC-9302-8E9600B37022}" destId="{03FAA3AC-D8BF-4B0C-B65F-FD53D3764127}" srcOrd="2" destOrd="0" presId="urn:microsoft.com/office/officeart/2018/5/layout/IconCircleLabelList"/>
    <dgm:cxn modelId="{742ED08B-8F83-41F8-A0A5-A36D76CB812B}" type="presParOf" srcId="{6B100D4E-4068-4FEC-9302-8E9600B37022}" destId="{133166FE-2885-4C32-81A0-7B0081EFD5C0}" srcOrd="3" destOrd="0" presId="urn:microsoft.com/office/officeart/2018/5/layout/IconCircleLabelList"/>
    <dgm:cxn modelId="{2EEC811C-4364-4D90-ACD7-5B179902124A}" type="presParOf" srcId="{7D837355-B797-43FC-A54F-ED028ED2E41C}" destId="{D149C8CF-7F5C-4536-BC61-009ADAA6126F}" srcOrd="1" destOrd="0" presId="urn:microsoft.com/office/officeart/2018/5/layout/IconCircleLabelList"/>
    <dgm:cxn modelId="{ACA95960-4137-47F7-A59A-20382147F70C}" type="presParOf" srcId="{7D837355-B797-43FC-A54F-ED028ED2E41C}" destId="{49DC1147-FA17-4DD8-BD3E-4A0C2BFDBACD}" srcOrd="2" destOrd="0" presId="urn:microsoft.com/office/officeart/2018/5/layout/IconCircleLabelList"/>
    <dgm:cxn modelId="{A94B5E22-BF41-408B-AEEC-E0DAE4F09633}" type="presParOf" srcId="{49DC1147-FA17-4DD8-BD3E-4A0C2BFDBACD}" destId="{1B205D27-5876-4EF2-AF54-B8E44303E341}" srcOrd="0" destOrd="0" presId="urn:microsoft.com/office/officeart/2018/5/layout/IconCircleLabelList"/>
    <dgm:cxn modelId="{3C57AAE9-887A-45BB-A800-0FFA8C5F060F}" type="presParOf" srcId="{49DC1147-FA17-4DD8-BD3E-4A0C2BFDBACD}" destId="{696DDF79-72CA-4609-A5B0-9E49DBEC5086}" srcOrd="1" destOrd="0" presId="urn:microsoft.com/office/officeart/2018/5/layout/IconCircleLabelList"/>
    <dgm:cxn modelId="{D9829448-42D9-4252-BC04-8CB67B201F1B}" type="presParOf" srcId="{49DC1147-FA17-4DD8-BD3E-4A0C2BFDBACD}" destId="{CBED8FC2-4619-430A-845B-DC20CC0F68BD}" srcOrd="2" destOrd="0" presId="urn:microsoft.com/office/officeart/2018/5/layout/IconCircleLabelList"/>
    <dgm:cxn modelId="{E090F613-ACC4-4F02-90FE-49FC61644BBF}" type="presParOf" srcId="{49DC1147-FA17-4DD8-BD3E-4A0C2BFDBACD}" destId="{DE5733A7-95E6-4A29-B6C8-2DD6B7B14C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3B4EC-0CA3-4B49-A218-E90F44F44DE2}">
      <dsp:nvSpPr>
        <dsp:cNvPr id="0" name=""/>
        <dsp:cNvSpPr/>
      </dsp:nvSpPr>
      <dsp:spPr>
        <a:xfrm>
          <a:off x="0" y="45345"/>
          <a:ext cx="6656769" cy="23648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Goal: A function that is easy to compute, but hard to invert</a:t>
          </a:r>
        </a:p>
      </dsp:txBody>
      <dsp:txXfrm>
        <a:off x="115443" y="160788"/>
        <a:ext cx="6425883" cy="2133976"/>
      </dsp:txXfrm>
    </dsp:sp>
    <dsp:sp modelId="{8C054136-4812-4950-8E83-E5376F19974B}">
      <dsp:nvSpPr>
        <dsp:cNvPr id="0" name=""/>
        <dsp:cNvSpPr/>
      </dsp:nvSpPr>
      <dsp:spPr>
        <a:xfrm>
          <a:off x="0" y="2511007"/>
          <a:ext cx="6656769" cy="236486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Given the correct information about the problem, it should be easy to recover the original inputs</a:t>
          </a:r>
        </a:p>
      </dsp:txBody>
      <dsp:txXfrm>
        <a:off x="115443" y="2626450"/>
        <a:ext cx="6425883" cy="213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43A9-F021-40FE-9CBB-A5AC1A62C4C7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E1AA-5697-4625-8F17-A873F93E3AE9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166FE-2885-4C32-81A0-7B0081EFD5C0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Based on modular exponentiation</a:t>
          </a:r>
        </a:p>
      </dsp:txBody>
      <dsp:txXfrm>
        <a:off x="894066" y="3126741"/>
        <a:ext cx="3600000" cy="720000"/>
      </dsp:txXfrm>
    </dsp:sp>
    <dsp:sp modelId="{1B205D27-5876-4EF2-AF54-B8E44303E341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DDF79-72CA-4609-A5B0-9E49DBEC5086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33A7-95E6-4A29-B6C8-2DD6B7B14CED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Shor’s algorithm can theoretically break RSA very quickly</a:t>
          </a:r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E759-F03D-443C-B109-59F13C50575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0C191-ADE7-43E5-A01B-3FEED535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6</a:t>
            </a:r>
            <a:r>
              <a:rPr lang="en-US" baseline="30000" dirty="0"/>
              <a:t>th</a:t>
            </a:r>
            <a:r>
              <a:rPr lang="en-US" dirty="0"/>
              <a:t> in a series of videos exploring the effect that quantum computers will have on modern cryptography.</a:t>
            </a:r>
          </a:p>
          <a:p>
            <a:r>
              <a:rPr lang="en-US" dirty="0"/>
              <a:t>In this video, I will be going over lattice cryptography, the GGH algorithm, and briefly discussing why GGH is considered to be “quantum resistant”.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have the private key, we just need to modify it to create the public key.</a:t>
            </a:r>
          </a:p>
          <a:p>
            <a:r>
              <a:rPr lang="en-US" dirty="0"/>
              <a:t>By using elementary row operations, we ensure that the public key is still comprised of basis vectors that generate the exact same lattice.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same private key from earlier, and 4 randomly chosen row operations, the public key is generated.</a:t>
            </a:r>
          </a:p>
          <a:p>
            <a:r>
              <a:rPr lang="en-US" dirty="0"/>
              <a:t>As you can see, the orthogonality defect is drastically higher than the private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Side-by-side, it becomes clear how the two keys 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adding an error vector to the mix, we ensure that the resulting values are not directly on the lattice, but instead are very close.</a:t>
            </a:r>
          </a:p>
          <a:p>
            <a:r>
              <a:rPr lang="en-US" dirty="0"/>
              <a:t>This error needs to be small, relative to the distance between points in the lattice. Otherwise, decryption will result in incorrect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4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keys are generated, encryption and decryption are quick and simple. The public key is applied to the message, and the error vector is added in.</a:t>
            </a:r>
          </a:p>
          <a:p>
            <a:r>
              <a:rPr lang="en-US" dirty="0"/>
              <a:t>Then recovery is as simple as applying the inverse and rounding.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the same keys we generated earlier, along with their inverses, are used to encrypt and decrypt an example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always, there is no real encryption without an encoding strategy. For this algorithm, I chose to split in the message into vectors the same size as my lattice dimensions.</a:t>
            </a:r>
          </a:p>
          <a:p>
            <a:r>
              <a:rPr lang="en-US" dirty="0"/>
              <a:t>With this method, there are some small steps that need to be taken to prepare the message, such as padding and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more popular metaphors for cryptography is the trapdoor.</a:t>
            </a:r>
          </a:p>
          <a:p>
            <a:r>
              <a:rPr lang="en-US" dirty="0"/>
              <a:t>Ultimately, the goal is to create a function that will be easy to compute, or “fall through”, but difficult to undo.</a:t>
            </a:r>
          </a:p>
          <a:p>
            <a:r>
              <a:rPr lang="en-US" dirty="0"/>
              <a:t>Without some key information, it should be very difficult to get back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explored in my previous videos, Shor’s algorithm presents an existential threat to RSA cryptography.</a:t>
            </a:r>
          </a:p>
          <a:p>
            <a:r>
              <a:rPr lang="en-US" dirty="0"/>
              <a:t>Because Shor’s algorithm can theoretically factor numbers much faster than classical algorithms,  it’s only a matter of time before RSA be unable to protect information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RSA, and all similar methods, aren’t sufficient, there’s a need to explore new kinds of trapdoors.</a:t>
            </a:r>
          </a:p>
          <a:p>
            <a:r>
              <a:rPr lang="en-US" dirty="0"/>
              <a:t>One such trapdoor function is based on the problems related to lattices.</a:t>
            </a:r>
          </a:p>
          <a:p>
            <a:r>
              <a:rPr lang="en-US" dirty="0"/>
              <a:t>A lattice is defined as an infinite set of repeating points, where each point is representable by a linear combination of basis vectors.</a:t>
            </a:r>
          </a:p>
          <a:p>
            <a:r>
              <a:rPr lang="en-US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more important attributes of these basis vectors is the orthogonality defect.</a:t>
            </a:r>
          </a:p>
          <a:p>
            <a:r>
              <a:rPr lang="en-US" dirty="0"/>
              <a:t>As you can see on the top left, the two basis vectors are highly orthogonal, and therefore have a low defect.</a:t>
            </a:r>
          </a:p>
          <a:p>
            <a:r>
              <a:rPr lang="en-US" dirty="0"/>
              <a:t>On the other hand, the bottom left shows two vectors that have a very high defect.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any point in the lattice is defined by a linear combination of the basis vectors, with integer coefficients, there are several problems that become very difficult to solve.</a:t>
            </a:r>
          </a:p>
          <a:p>
            <a:r>
              <a:rPr lang="en-US" dirty="0"/>
              <a:t>These will act as the trapdoor for this new, quantum resistant encryption scheme. </a:t>
            </a:r>
          </a:p>
          <a:p>
            <a:r>
              <a:rPr lang="en-US" dirty="0"/>
              <a:t>Though these three problems differ, it can be shown that by solving one, the other two become much simpler.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GGH is a lattice-based cryptography scheme where both the public and private keys are sets of basis vectors for the same lattice.</a:t>
            </a:r>
          </a:p>
          <a:p>
            <a:r>
              <a:rPr lang="en-US" dirty="0"/>
              <a:t>What makes GGH effective is that the public key has a high orthogonality defect, which makes solving the Closest Vector Problem very expensive.</a:t>
            </a:r>
          </a:p>
          <a:p>
            <a:r>
              <a:rPr lang="en-US" dirty="0"/>
              <a:t>GGH works by encoding the message as a point in the lattice using the public key, with some built-in error.</a:t>
            </a:r>
          </a:p>
          <a:p>
            <a:r>
              <a:rPr lang="en-US" dirty="0"/>
              <a:t>Then the private key is used to solve the CVP very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encryption scheme, key generation is the vital.</a:t>
            </a:r>
          </a:p>
          <a:p>
            <a:r>
              <a:rPr lang="en-US" dirty="0"/>
              <a:t>GGH has recommended generation parameters of alpha, beta, gamma, and sigma.</a:t>
            </a:r>
          </a:p>
          <a:p>
            <a:r>
              <a:rPr lang="en-US" dirty="0"/>
              <a:t>Then the private key is built using random elements that follow the parameters.</a:t>
            </a:r>
          </a:p>
          <a:p>
            <a:r>
              <a:rPr lang="en-US" dirty="0"/>
              <a:t>One key point is that the resulting matrix has diagonal elements that are much higher than the non-diagonal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the recommended parameters can produce a set of basis vectors that have a very low orthogonality defect.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0C191-ADE7-43E5-A01B-3FEED5350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23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1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5810-7E15-4FD1-96D0-9EB4FD239CE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11499A-1863-4C26-BBD1-09E98717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4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1FE3-57E7-4FBA-A7A8-54C7E2079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GGH and Lattice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6DE2-94E4-4F84-9E00-7178D83D6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Needleman</a:t>
            </a:r>
          </a:p>
        </p:txBody>
      </p:sp>
    </p:spTree>
    <p:extLst>
      <p:ext uri="{BB962C8B-B14F-4D97-AF65-F5344CB8AC3E}">
        <p14:creationId xmlns:p14="http://schemas.microsoft.com/office/powerpoint/2010/main" val="426534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BB59A9-FB68-4929-8E3B-6F864CB1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Public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B602-7A1D-4DCE-A767-76A0E088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Take R and apply multiple random elementary row operations (recommended 2n)</a:t>
            </a:r>
          </a:p>
          <a:p>
            <a:r>
              <a:rPr lang="en-US" dirty="0"/>
              <a:t>That way the public key, B, and R will be bases of the same lattice</a:t>
            </a:r>
          </a:p>
          <a:p>
            <a:pPr lvl="1"/>
            <a:r>
              <a:rPr lang="en-US" dirty="0"/>
              <a:t>L(R) = L(B)</a:t>
            </a:r>
          </a:p>
          <a:p>
            <a:r>
              <a:rPr lang="en-US" dirty="0"/>
              <a:t>Goal is to increase the orthogonality defect of B greatly</a:t>
            </a:r>
          </a:p>
          <a:p>
            <a:pPr lvl="1"/>
            <a:r>
              <a:rPr lang="en-US" dirty="0"/>
              <a:t>D(R) = D(B)</a:t>
            </a:r>
          </a:p>
        </p:txBody>
      </p:sp>
    </p:spTree>
    <p:extLst>
      <p:ext uri="{BB962C8B-B14F-4D97-AF65-F5344CB8AC3E}">
        <p14:creationId xmlns:p14="http://schemas.microsoft.com/office/powerpoint/2010/main" val="28931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9CEE-0509-47F1-B36E-62B741E5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Public Key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882EE-970D-4DF6-8D81-3AE0BFF93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0" y="2160589"/>
                <a:ext cx="3176589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After 4 row operations,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882EE-970D-4DF6-8D81-3AE0BFF93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0" y="2160589"/>
                <a:ext cx="3176589" cy="3880773"/>
              </a:xfrm>
              <a:blipFill>
                <a:blip r:embed="rId3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6889C3-8691-4213-882D-2FBEFA9A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537" y="804672"/>
            <a:ext cx="2489547" cy="5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46F3-5522-413A-B02C-7735E119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Comparing Key Orthogonality Defect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88DB0-B4EA-43C8-9481-49EB3D4E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2" r="3" b="3"/>
          <a:stretch/>
        </p:blipFill>
        <p:spPr>
          <a:xfrm>
            <a:off x="1570672" y="609600"/>
            <a:ext cx="3634483" cy="2601747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4BBDDFF-B34F-411D-B734-929CBB79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Above: The basis vectors of the private key R</a:t>
            </a:r>
          </a:p>
          <a:p>
            <a:r>
              <a:rPr lang="en-US" dirty="0"/>
              <a:t>Below: The basis vectors of the public key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EE365-8283-452B-BA61-9A8E188C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71" y="3439020"/>
            <a:ext cx="1237087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02BF-3816-4E3E-AF9A-9D2F055A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Error Vector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E42BC-1DB9-414B-814D-CCCFD9B95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Needs to be smaller than the nearest point to allow for a separate instance of the CVP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E42BC-1DB9-414B-814D-CCCFD9B95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3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76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CFA8A-3AE4-4875-9018-B6FB393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09C2-DA6D-4C4D-AB68-CA848D201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Vector x is encrypted as a lattice point, plus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Inverse of the private key is used with rounding to recover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009C2-DA6D-4C4D-AB68-CA848D201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3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63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E9AE-5077-4D7A-8A5B-5FA66EC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BB830-40DE-4C57-8AF9-A0A29F02BF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Public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		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		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990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990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198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1272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Error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35,64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BB830-40DE-4C57-8AF9-A0A29F02B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217159-9AB0-48C1-867F-C936F4DDB81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089968" y="2160588"/>
                <a:ext cx="4184034" cy="3880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Encryption: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20329, 82037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Decryption: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cB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35,64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217159-9AB0-48C1-867F-C936F4DDB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89968" y="2160588"/>
                <a:ext cx="4184034" cy="3880773"/>
              </a:xfrm>
              <a:blipFill>
                <a:blip r:embed="rId4"/>
                <a:stretch>
                  <a:fillRect l="-292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6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E74F-65E6-48DF-B993-67BC8EB4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Bringing It All Together: Encoding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249AD-6966-4AA5-BEA6-21BEEA00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Many strategies for converting text to integer vectors and back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Need to consider how to convert large encrypted values to ascii values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Strategy: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Pad odd-length strings with null character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Encode in base 64 and encrypt ascii values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Split encrypted values into set number of digits in base 256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Convert to string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DF47D-BD3C-407B-A7ED-93478E0C7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37" b="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icrophone with stage lights">
            <a:extLst>
              <a:ext uri="{FF2B5EF4-FFF2-40B4-BE49-F238E27FC236}">
                <a16:creationId xmlns:a16="http://schemas.microsoft.com/office/drawing/2014/main" id="{87A016D0-1DA8-4F20-A315-D80CDEEBB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4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BCD36-9A60-435A-B6D9-DB3DDA6F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72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9E55-1A74-4314-AA61-6E396366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Cryptography as a “Trapdoor”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85F30-675F-4574-97ED-D3A7B0D2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24359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0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6307D-AE6D-4C02-B8C2-1F1DF098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RSA in a Post-Quantum World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3FEB2-ED89-474C-AD33-E69364BA1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501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6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397-E25A-4320-85E9-3803F896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Introducing Lattices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04113-B619-47CB-90E2-D6C1E8F5D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9563" y="2160589"/>
                <a:ext cx="4064439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An infinite set of repeating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Every lattice point in the grid is a linear combination of basic vectors with integer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04113-B619-47CB-90E2-D6C1E8F5D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9563" y="2160589"/>
                <a:ext cx="4064439" cy="3880773"/>
              </a:xfrm>
              <a:blipFill>
                <a:blip r:embed="rId4"/>
                <a:stretch>
                  <a:fillRect l="-450" t="-942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A0B0E55-45AE-4713-A5E9-24B69E9181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1" r="19260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03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37D-9981-4BBF-BF27-F83F3FC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Orthogonality Defect Matters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1CC6-E105-4A4A-AB36-A07E7B35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91" y="609600"/>
            <a:ext cx="4336245" cy="2601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A6F7D-474B-4EE6-BB4B-8EB80759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3484" y="2160589"/>
                <a:ext cx="293051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Orthogonality defect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Figure 1 (above): A low orthogonality defect lattice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Figure 2 (below) : A high orthogonality defect lattice defined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=[3,5]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A6F7D-474B-4EE6-BB4B-8EB80759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3484" y="2160589"/>
                <a:ext cx="2930517" cy="3880773"/>
              </a:xfrm>
              <a:blipFill>
                <a:blip r:embed="rId5"/>
                <a:stretch>
                  <a:fillRect l="-625" t="-942" r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E4C96E-A81E-4106-8B50-B95E13FE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508" y="3439020"/>
            <a:ext cx="201681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B6B4-2617-435D-899E-10960B68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Hard Lattice Problems</a:t>
            </a:r>
          </a:p>
        </p:txBody>
      </p:sp>
      <p:pic>
        <p:nvPicPr>
          <p:cNvPr id="1026" name="Picture 2" descr="Lattice problem - Wikipedia">
            <a:extLst>
              <a:ext uri="{FF2B5EF4-FFF2-40B4-BE49-F238E27FC236}">
                <a16:creationId xmlns:a16="http://schemas.microsoft.com/office/drawing/2014/main" id="{86CED313-809F-49CD-9D16-1161F294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27" y="609600"/>
            <a:ext cx="5110574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8922-B887-40F5-995C-77BF7EA4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Shortest Vector Problem (SVP)</a:t>
            </a:r>
          </a:p>
          <a:p>
            <a:pPr lvl="1"/>
            <a:r>
              <a:rPr lang="en-US" dirty="0"/>
              <a:t>Given a lattice L, find the shortest vector in L (i.e. closest to the origin)</a:t>
            </a:r>
          </a:p>
          <a:p>
            <a:r>
              <a:rPr lang="en-US" dirty="0"/>
              <a:t>Closest Vector Problem (CVP)</a:t>
            </a:r>
          </a:p>
          <a:p>
            <a:pPr lvl="1"/>
            <a:r>
              <a:rPr lang="en-US" dirty="0"/>
              <a:t>Given a lattice L and a point p, find the vector in L closest to p.</a:t>
            </a:r>
          </a:p>
          <a:p>
            <a:r>
              <a:rPr lang="en-US" dirty="0"/>
              <a:t>Basis Reduction</a:t>
            </a:r>
          </a:p>
          <a:p>
            <a:pPr lvl="1"/>
            <a:r>
              <a:rPr lang="en-US" dirty="0"/>
              <a:t>Given a lattice L, compute a basis with low orthogonality defect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48A8BB-4487-458C-B4D4-9C60BBE1B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4" t="17857" r="19479" b="25555"/>
          <a:stretch/>
        </p:blipFill>
        <p:spPr>
          <a:xfrm>
            <a:off x="1386630" y="3439020"/>
            <a:ext cx="400256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C434-CC91-4088-A5E3-E323B3AD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GGH Cryptosystem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F674-5623-4C2E-8A72-7F983A1B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CVP acts as a trapdoor</a:t>
            </a:r>
          </a:p>
          <a:p>
            <a:r>
              <a:rPr lang="en-US" dirty="0"/>
              <a:t>Private key is a low orthogonality defect integer lattice basis</a:t>
            </a:r>
          </a:p>
          <a:p>
            <a:r>
              <a:rPr lang="en-US" dirty="0"/>
              <a:t>Public key is a high orthogonality defect integer basis of the same lattice</a:t>
            </a:r>
          </a:p>
          <a:p>
            <a:r>
              <a:rPr lang="en-US" dirty="0"/>
              <a:t>Encryption:</a:t>
            </a:r>
          </a:p>
          <a:p>
            <a:pPr lvl="1"/>
            <a:r>
              <a:rPr lang="en-US" dirty="0"/>
              <a:t>1. Encode as lattice vector</a:t>
            </a:r>
          </a:p>
          <a:p>
            <a:pPr lvl="1"/>
            <a:r>
              <a:rPr lang="en-US" dirty="0"/>
              <a:t>2. Add small error vector</a:t>
            </a:r>
          </a:p>
          <a:p>
            <a:r>
              <a:rPr lang="en-US" dirty="0"/>
              <a:t>Decryption:</a:t>
            </a:r>
          </a:p>
          <a:p>
            <a:pPr lvl="1"/>
            <a:r>
              <a:rPr lang="en-US" dirty="0"/>
              <a:t>1. Find CVP (efficient with private key)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17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7EC6B2-C6DC-4DF1-883E-DB3AB1E9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Private Key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A0319-599A-4B3D-88F1-1A9E5DC51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Generation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Recommended: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Matrix P has random, integer elements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Private key is just 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added to the diagonal entries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A0319-599A-4B3D-88F1-1A9E5DC51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3"/>
                <a:stretch>
                  <a:fillRect l="-264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8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876-B495-4D2C-A2A0-D09F9AD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Private Key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84A20-C565-4BCE-8CDC-ADDD34465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287" y="2160589"/>
                <a:ext cx="2934714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=12,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/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84A20-C565-4BCE-8CDC-ADDD34465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287" y="2160589"/>
                <a:ext cx="2934714" cy="3880773"/>
              </a:xfrm>
              <a:blipFill>
                <a:blip r:embed="rId3"/>
                <a:stretch>
                  <a:fillRect l="-41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354DDD-F6F1-42A4-85BF-1AE373298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2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3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1445</Words>
  <Application>Microsoft Office PowerPoint</Application>
  <PresentationFormat>Widescreen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GGH and Lattice Cryptography</vt:lpstr>
      <vt:lpstr>Cryptography as a “Trapdoor”</vt:lpstr>
      <vt:lpstr>RSA in a Post-Quantum World</vt:lpstr>
      <vt:lpstr>Introducing Lattices </vt:lpstr>
      <vt:lpstr>Orthogonality Defect Matters</vt:lpstr>
      <vt:lpstr>Hard Lattice Problems</vt:lpstr>
      <vt:lpstr>GGH Cryptosystem</vt:lpstr>
      <vt:lpstr>Private Key Generation</vt:lpstr>
      <vt:lpstr>Private Key Example</vt:lpstr>
      <vt:lpstr>Public Key Generation</vt:lpstr>
      <vt:lpstr>Public Key Example</vt:lpstr>
      <vt:lpstr>Comparing Key Orthogonality Defect</vt:lpstr>
      <vt:lpstr>Error Vector</vt:lpstr>
      <vt:lpstr>Encryption and Decryption</vt:lpstr>
      <vt:lpstr>Example</vt:lpstr>
      <vt:lpstr>Bringing It All Together: Encoding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Needleman,Michael</dc:creator>
  <cp:lastModifiedBy>Needleman,Michael</cp:lastModifiedBy>
  <cp:revision>31</cp:revision>
  <dcterms:created xsi:type="dcterms:W3CDTF">2021-05-28T13:04:42Z</dcterms:created>
  <dcterms:modified xsi:type="dcterms:W3CDTF">2021-06-04T19:13:46Z</dcterms:modified>
</cp:coreProperties>
</file>