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62" r:id="rId3"/>
    <p:sldId id="261" r:id="rId4"/>
    <p:sldId id="265" r:id="rId5"/>
    <p:sldId id="266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443" autoAdjust="0"/>
  </p:normalViewPr>
  <p:slideViewPr>
    <p:cSldViewPr snapToGrid="0">
      <p:cViewPr varScale="1">
        <p:scale>
          <a:sx n="84" d="100"/>
          <a:sy n="84" d="100"/>
        </p:scale>
        <p:origin x="84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F5F35-3ECB-46CF-9BCD-A555F1F50D9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83725-3CE4-4F7D-8B4E-4DAFDA8B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fourth in a series of videos exploring modern cryptography and the effects that quantum computers will have. </a:t>
            </a:r>
          </a:p>
          <a:p>
            <a:r>
              <a:rPr lang="en-US" dirty="0"/>
              <a:t>In this presentation we will look at the quantum version of the classical Fast Fourier Transform. </a:t>
            </a:r>
          </a:p>
          <a:p>
            <a:r>
              <a:rPr lang="en-US" dirty="0"/>
              <a:t>This is vital for understanding phase estimation, which is used in many quantum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3725-3CE4-4F7D-8B4E-4DAFDA8B5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By normalizing the FFT, we can convert it into a vector form. This allows us to apply it to qubit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3725-3CE4-4F7D-8B4E-4DAFDA8B5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TOP: Counting in binary</a:t>
            </a:r>
          </a:p>
          <a:p>
            <a:r>
              <a:rPr lang="en-US" dirty="0"/>
              <a:t>Bottom: Counting in Fourier basis</a:t>
            </a:r>
          </a:p>
          <a:p>
            <a:endParaRPr lang="en-US" dirty="0"/>
          </a:p>
          <a:p>
            <a:r>
              <a:rPr lang="en-US" dirty="0"/>
              <a:t>Note the frequency changes. Least significant qubit, qubit 0, has the smallest rotations and requires 16 rotations to complete a full circle. The most significant qubit, qubit 3, needs only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3725-3CE4-4F7D-8B4E-4DAFDA8B5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3 important gates that are used in the quantum FFT.</a:t>
            </a:r>
          </a:p>
          <a:p>
            <a:r>
              <a:rPr lang="en-US" dirty="0"/>
              <a:t>The </a:t>
            </a:r>
            <a:r>
              <a:rPr lang="en-US" dirty="0" err="1"/>
              <a:t>UROTk</a:t>
            </a:r>
            <a:r>
              <a:rPr lang="en-US" dirty="0"/>
              <a:t> and </a:t>
            </a:r>
            <a:r>
              <a:rPr lang="en-US" dirty="0" err="1"/>
              <a:t>CROTk</a:t>
            </a:r>
            <a:r>
              <a:rPr lang="en-US" dirty="0"/>
              <a:t> gates perform the rotations necessary for each of k complex kth roots of units.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3725-3CE4-4F7D-8B4E-4DAFDA8B5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quantum computer, the Fast Fourier Transform can be described in relatively few steps.</a:t>
            </a:r>
          </a:p>
          <a:p>
            <a:r>
              <a:rPr lang="en-US" dirty="0"/>
              <a:t>One of the major features of the quantum FFT is that the reversed circuit performs the inverse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3725-3CE4-4F7D-8B4E-4DAFDA8B5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7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phase estimation is key to many quantum algorithms. It takes advantage of phase kickback, where performing controlled rotations in superposition applies a phase relative to the size of the rotation.</a:t>
            </a:r>
          </a:p>
          <a:p>
            <a:r>
              <a:rPr lang="en-US" dirty="0"/>
              <a:t>Because this phase is in the Fourier basis, the inverse QFT converts it back to a computational basis. This is akin to estimating the value of theta.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3725-3CE4-4F7D-8B4E-4DAFDA8B5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the building blocks described earlier, the phase estimation algorithm takes just a handful of steps.</a:t>
            </a:r>
          </a:p>
          <a:p>
            <a:r>
              <a:rPr lang="en-US" dirty="0"/>
              <a:t>First we apply the input,</a:t>
            </a:r>
          </a:p>
          <a:p>
            <a:r>
              <a:rPr lang="en-US" dirty="0"/>
              <a:t>Then we put the inputs in superposition.</a:t>
            </a:r>
          </a:p>
          <a:p>
            <a:r>
              <a:rPr lang="en-US" dirty="0"/>
              <a:t>Then, after applying a series of controlled rotations to the auxiliary registers, the inverse QFT is applied to the counting registers and the phase is measured.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3725-3CE4-4F7D-8B4E-4DAFDA8B5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3725-3CE4-4F7D-8B4E-4DAFDA8B5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0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0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6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7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4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May 17,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4341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3D black and red cube illustration">
            <a:extLst>
              <a:ext uri="{FF2B5EF4-FFF2-40B4-BE49-F238E27FC236}">
                <a16:creationId xmlns:a16="http://schemas.microsoft.com/office/drawing/2014/main" id="{09DB8991-7FC1-4039-A274-336D1943D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2" r="18691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EC14C-7652-4CF0-B11F-49FF60999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93" y="2912795"/>
            <a:ext cx="3471676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Quantum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Fast Fourier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6F517-2DE1-4A2B-BAE8-8EC8A1995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By </a:t>
            </a:r>
            <a:r>
              <a:rPr lang="en-US" sz="1200" dirty="0" err="1">
                <a:solidFill>
                  <a:schemeClr val="bg1"/>
                </a:solidFill>
              </a:rPr>
              <a:t>MiCHAEL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nEEDLEMAN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7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091A-BECC-4746-8EF4-FAC25620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35A43-57D9-4272-82EC-7211B0DC5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In </a:t>
                </a:r>
                <a:r>
                  <a:rPr lang="en-US" dirty="0" err="1"/>
                  <a:t>vecto</a:t>
                </a:r>
                <a:r>
                  <a:rPr lang="en-US" dirty="0"/>
                  <a:t>r 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Applied to a qubit: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other words: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𝐶𝑜𝑚𝑝𝑢𝑡𝑎𝑡𝑖𝑜𝑛𝑎𝑙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𝐵𝑎𝑠𝑖𝑠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𝐹𝑜𝑢𝑟𝑖𝑒𝑟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𝐵𝑎𝑠𝑖𝑠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35A43-57D9-4272-82EC-7211B0DC5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47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C2EDD57-A6AF-4C75-9E04-0F8F4D565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A7FE-02D8-4A32-8A5D-F26FBEEE1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C111FC-6A33-43DC-B98B-D3D341F4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567" y="116580"/>
            <a:ext cx="6346209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3DE73B-0A74-4051-8584-9A228FCC3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09586" y="2471590"/>
            <a:ext cx="2659780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9E83F3-34D7-4570-A7FD-15F66C3A3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53DE-87CE-4AE4-A7D9-90FAB831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929" y="968188"/>
            <a:ext cx="4506259" cy="2976491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Counting in the Fourier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80FAD7B-75FC-4BBA-BD90-5DDEB0C09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3929" y="4374775"/>
                <a:ext cx="4506259" cy="1597145"/>
              </a:xfrm>
            </p:spPr>
            <p:txBody>
              <a:bodyPr vert="horz" lIns="0" tIns="0" rIns="0" bIns="0" rtlCol="0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cap="all" spc="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𝑄𝐹𝑇</m:t>
                      </m:r>
                      <m:r>
                        <a:rPr lang="en-US" sz="2800" b="1" i="1" cap="all" spc="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800" b="1" i="1" cap="all" spc="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cap="all" spc="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1" i="1" cap="all" spc="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800" b="1" i="1" cap="all" spc="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800" b="1" i="1" cap="all" spc="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cap="all" spc="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1" cap="all" spc="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80FAD7B-75FC-4BBA-BD90-5DDEB0C09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3929" y="4374775"/>
                <a:ext cx="4506259" cy="15971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picture containing diagram&#10;&#10;Description automatically generated">
            <a:extLst>
              <a:ext uri="{FF2B5EF4-FFF2-40B4-BE49-F238E27FC236}">
                <a16:creationId xmlns:a16="http://schemas.microsoft.com/office/drawing/2014/main" id="{C4C1F33D-7AB3-4B38-8371-CE0331AEC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64" y="3602736"/>
            <a:ext cx="4194824" cy="1064430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349FB41-33E9-4C20-86BA-0861810D4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64" y="2221992"/>
            <a:ext cx="4194824" cy="10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9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5BC8-AD94-44CA-B805-CFB4BD7C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5364B-7965-431B-AC8D-694B08959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𝑈𝑅𝑂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𝐶𝑅𝑂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𝑈𝑅𝑂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𝐶𝑅𝑂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𝐶𝑅𝑂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5364B-7965-431B-AC8D-694B08959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4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37D33-9039-4037-8CE3-38468D83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49" y="457199"/>
            <a:ext cx="5524143" cy="15567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QFT Implementation in qiskit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D76C-F03B-42E9-8FBC-E0398615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150" y="2384714"/>
            <a:ext cx="5476045" cy="35992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Each qubit needs to be rotated to the correct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pairs of least and most significant qubits need to be swapped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Because all quantum circuits are invertible, the inverse of the </a:t>
            </a:r>
            <a:r>
              <a:rPr lang="en-US" sz="1600" dirty="0" err="1"/>
              <a:t>qft</a:t>
            </a:r>
            <a:r>
              <a:rPr lang="en-US" sz="1600" dirty="0"/>
              <a:t> is as simple as ```</a:t>
            </a:r>
            <a:r>
              <a:rPr lang="en-US" sz="1600" dirty="0" err="1"/>
              <a:t>qc.inverse</a:t>
            </a:r>
            <a:r>
              <a:rPr lang="en-US" sz="1600" dirty="0"/>
              <a:t>()```</a:t>
            </a:r>
          </a:p>
          <a:p>
            <a:r>
              <a:rPr lang="en-US" sz="1600" dirty="0"/>
              <a:t>The complex conjugate transpose of any given gate is its own inverse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04507-AB81-4697-B233-6352E56B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776" y="1002720"/>
            <a:ext cx="4165023" cy="2030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6B36C-C37F-484D-9A66-D7AFD7838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776" y="3360776"/>
            <a:ext cx="4165023" cy="8225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1418A-8F9D-4CDE-A717-B3C7D9DD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r>
              <a:rPr lang="en-US" sz="3700"/>
              <a:t>Quantum phase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E7EB6-EDD3-4113-B7F4-8B9FD27A4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1" y="1887968"/>
                <a:ext cx="9448800" cy="381274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Vital to many important quantum algorithms</a:t>
                </a:r>
              </a:p>
              <a:p>
                <a:r>
                  <a:rPr lang="en-US" sz="1800" dirty="0"/>
                  <a:t>Given the unary operator U, estimates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⟩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sz="18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1800" dirty="0"/>
                  <a:t> is an eigenvector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1800" dirty="0"/>
                  <a:t> is the corresponding eigenvalue</a:t>
                </a:r>
              </a:p>
              <a:p>
                <a:r>
                  <a:rPr lang="en-US" sz="1800" dirty="0"/>
                  <a:t>Uses phase kickback to write the phase in the Fourier basis, then the inverse QFT to convert to a computational basis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E7EB6-EDD3-4113-B7F4-8B9FD27A4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1" y="1887968"/>
                <a:ext cx="9448800" cy="3812746"/>
              </a:xfrm>
              <a:blipFill>
                <a:blip r:embed="rId3"/>
                <a:stretch>
                  <a:fillRect l="-135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0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5F5CC-F865-448A-BA47-E31EAEF0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/>
              <a:t>QPE Steps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F0B13-66DD-4971-9376-7BEEC204A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1" y="2345635"/>
                <a:ext cx="4911392" cy="35839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/>
                  <a:t>1.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1600"/>
                  <a:t> is the input set of qubit registers. Additional n counting qubits needed to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16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/>
                  <a:t>2.  Apply n-bit Hadamard on counting register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16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/>
                  <a:t>3. Controlled Unitary C-U applies U to target only if control bit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b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⟩⨂|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US" sz="16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/>
                  <a:t>4. Apply Inverse QFT and Measure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F0B13-66DD-4971-9376-7BEEC204A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1" y="2345635"/>
                <a:ext cx="4911392" cy="3583940"/>
              </a:xfrm>
              <a:blipFill>
                <a:blip r:embed="rId3"/>
                <a:stretch>
                  <a:fillRect l="-2481" t="-1701" r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586545-C987-4E04-B711-8BE5C418A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39" y="1749054"/>
            <a:ext cx="5090161" cy="28886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7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9635-AFA7-4E1C-B618-61BAB20E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T-gate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85E4D-42CF-4631-945D-D5A04DD46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85E4D-42CF-4631-945D-D5A04DD46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7982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8E2E3"/>
      </a:lt2>
      <a:accent1>
        <a:srgbClr val="80AAA0"/>
      </a:accent1>
      <a:accent2>
        <a:srgbClr val="75AC88"/>
      </a:accent2>
      <a:accent3>
        <a:srgbClr val="85AB82"/>
      </a:accent3>
      <a:accent4>
        <a:srgbClr val="8FAA74"/>
      </a:accent4>
      <a:accent5>
        <a:srgbClr val="A0A47C"/>
      </a:accent5>
      <a:accent6>
        <a:srgbClr val="B19F79"/>
      </a:accent6>
      <a:hlink>
        <a:srgbClr val="AE697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617</Words>
  <Application>Microsoft Office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Cambria Math</vt:lpstr>
      <vt:lpstr>GradientRiseVTI</vt:lpstr>
      <vt:lpstr>Quantum Fast Fourier Transform</vt:lpstr>
      <vt:lpstr>FFT Overview</vt:lpstr>
      <vt:lpstr>Counting in the Fourier Basis</vt:lpstr>
      <vt:lpstr>Implementation Gates</vt:lpstr>
      <vt:lpstr>QFT Implementation in qiskit</vt:lpstr>
      <vt:lpstr>Quantum phase estimation</vt:lpstr>
      <vt:lpstr>QPE Steps</vt:lpstr>
      <vt:lpstr>Example: T-gate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Needleman,Michael</dc:creator>
  <cp:lastModifiedBy>Needleman,Michael</cp:lastModifiedBy>
  <cp:revision>36</cp:revision>
  <dcterms:created xsi:type="dcterms:W3CDTF">2021-05-01T15:53:27Z</dcterms:created>
  <dcterms:modified xsi:type="dcterms:W3CDTF">2021-05-17T14:14:07Z</dcterms:modified>
</cp:coreProperties>
</file>