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381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5754B-DC89-42DA-A188-16E4270268F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C3C719-4BE2-42EF-919B-766E221E2F32}">
      <dgm:prSet/>
      <dgm:spPr/>
      <dgm:t>
        <a:bodyPr/>
        <a:lstStyle/>
        <a:p>
          <a:r>
            <a:rPr lang="en-US"/>
            <a:t>Key size</a:t>
          </a:r>
        </a:p>
      </dgm:t>
    </dgm:pt>
    <dgm:pt modelId="{F9FF56F6-BF82-4F64-A39A-93F1FE055842}" type="parTrans" cxnId="{3207C6C2-E932-4F6D-A0DB-DD44382DD71A}">
      <dgm:prSet/>
      <dgm:spPr/>
      <dgm:t>
        <a:bodyPr/>
        <a:lstStyle/>
        <a:p>
          <a:endParaRPr lang="en-US"/>
        </a:p>
      </dgm:t>
    </dgm:pt>
    <dgm:pt modelId="{0D464580-9717-493F-8E27-9CE9A11D04A4}" type="sibTrans" cxnId="{3207C6C2-E932-4F6D-A0DB-DD44382DD71A}">
      <dgm:prSet/>
      <dgm:spPr/>
      <dgm:t>
        <a:bodyPr/>
        <a:lstStyle/>
        <a:p>
          <a:endParaRPr lang="en-US"/>
        </a:p>
      </dgm:t>
    </dgm:pt>
    <dgm:pt modelId="{1E33E331-6276-4F69-9033-2C062B6BD4EC}">
      <dgm:prSet/>
      <dgm:spPr/>
      <dgm:t>
        <a:bodyPr/>
        <a:lstStyle/>
        <a:p>
          <a:r>
            <a:rPr lang="en-US" dirty="0"/>
            <a:t>For a given text size n, how large is the key?</a:t>
          </a:r>
        </a:p>
      </dgm:t>
    </dgm:pt>
    <dgm:pt modelId="{58268CFB-D01C-453F-A1B7-7202F332BF75}" type="parTrans" cxnId="{AF871BC7-0869-44D3-82F1-F783953CC1AB}">
      <dgm:prSet/>
      <dgm:spPr/>
      <dgm:t>
        <a:bodyPr/>
        <a:lstStyle/>
        <a:p>
          <a:endParaRPr lang="en-US"/>
        </a:p>
      </dgm:t>
    </dgm:pt>
    <dgm:pt modelId="{02AA199B-AF3A-4537-87E1-CA48C293594A}" type="sibTrans" cxnId="{AF871BC7-0869-44D3-82F1-F783953CC1AB}">
      <dgm:prSet/>
      <dgm:spPr/>
      <dgm:t>
        <a:bodyPr/>
        <a:lstStyle/>
        <a:p>
          <a:endParaRPr lang="en-US"/>
        </a:p>
      </dgm:t>
    </dgm:pt>
    <dgm:pt modelId="{E7338270-FE95-405C-919F-9D0075334102}">
      <dgm:prSet/>
      <dgm:spPr/>
      <dgm:t>
        <a:bodyPr/>
        <a:lstStyle/>
        <a:p>
          <a:r>
            <a:rPr lang="en-US"/>
            <a:t>Vulnerability to known attacks</a:t>
          </a:r>
        </a:p>
      </dgm:t>
    </dgm:pt>
    <dgm:pt modelId="{00C2F127-EE70-412E-9730-08DACDDE60E6}" type="parTrans" cxnId="{6E8A98D3-271F-4406-8DEC-577DB28E2D68}">
      <dgm:prSet/>
      <dgm:spPr/>
      <dgm:t>
        <a:bodyPr/>
        <a:lstStyle/>
        <a:p>
          <a:endParaRPr lang="en-US"/>
        </a:p>
      </dgm:t>
    </dgm:pt>
    <dgm:pt modelId="{B8AC46C8-8EB4-4335-A729-F50BF1CF3244}" type="sibTrans" cxnId="{6E8A98D3-271F-4406-8DEC-577DB28E2D68}">
      <dgm:prSet/>
      <dgm:spPr/>
      <dgm:t>
        <a:bodyPr/>
        <a:lstStyle/>
        <a:p>
          <a:endParaRPr lang="en-US"/>
        </a:p>
      </dgm:t>
    </dgm:pt>
    <dgm:pt modelId="{BAD3B666-BEC4-44BF-B935-47FFFDCBDE69}">
      <dgm:prSet/>
      <dgm:spPr/>
      <dgm:t>
        <a:bodyPr/>
        <a:lstStyle/>
        <a:p>
          <a:r>
            <a:rPr lang="en-US"/>
            <a:t>How expensive is it to break the system?</a:t>
          </a:r>
        </a:p>
      </dgm:t>
    </dgm:pt>
    <dgm:pt modelId="{3D44E60B-B52D-4CF5-841A-6E0EBDE84DE2}" type="parTrans" cxnId="{367FB7A7-9296-4E2E-AF03-6D5E5EB7746E}">
      <dgm:prSet/>
      <dgm:spPr/>
      <dgm:t>
        <a:bodyPr/>
        <a:lstStyle/>
        <a:p>
          <a:endParaRPr lang="en-US"/>
        </a:p>
      </dgm:t>
    </dgm:pt>
    <dgm:pt modelId="{D5327E06-41A2-441A-B695-147B71B781E1}" type="sibTrans" cxnId="{367FB7A7-9296-4E2E-AF03-6D5E5EB7746E}">
      <dgm:prSet/>
      <dgm:spPr/>
      <dgm:t>
        <a:bodyPr/>
        <a:lstStyle/>
        <a:p>
          <a:endParaRPr lang="en-US"/>
        </a:p>
      </dgm:t>
    </dgm:pt>
    <dgm:pt modelId="{DE41919B-BB44-48AA-B4F9-F5E748FF0F87}">
      <dgm:prSet/>
      <dgm:spPr/>
      <dgm:t>
        <a:bodyPr/>
        <a:lstStyle/>
        <a:p>
          <a:r>
            <a:rPr lang="en-US"/>
            <a:t>Computation time</a:t>
          </a:r>
        </a:p>
      </dgm:t>
    </dgm:pt>
    <dgm:pt modelId="{40394B96-528C-495D-A831-FC1EB0FD7905}" type="parTrans" cxnId="{65C8BC17-9F22-45CA-A67F-626A5FD16867}">
      <dgm:prSet/>
      <dgm:spPr/>
      <dgm:t>
        <a:bodyPr/>
        <a:lstStyle/>
        <a:p>
          <a:endParaRPr lang="en-US"/>
        </a:p>
      </dgm:t>
    </dgm:pt>
    <dgm:pt modelId="{DEDBC094-251A-4BAF-B39F-1BF9BEF68D31}" type="sibTrans" cxnId="{65C8BC17-9F22-45CA-A67F-626A5FD16867}">
      <dgm:prSet/>
      <dgm:spPr/>
      <dgm:t>
        <a:bodyPr/>
        <a:lstStyle/>
        <a:p>
          <a:endParaRPr lang="en-US"/>
        </a:p>
      </dgm:t>
    </dgm:pt>
    <dgm:pt modelId="{D236FC75-3837-4338-B332-63219FA289F5}">
      <dgm:prSet/>
      <dgm:spPr/>
      <dgm:t>
        <a:bodyPr/>
        <a:lstStyle/>
        <a:p>
          <a:r>
            <a:rPr lang="en-US"/>
            <a:t>How long does it take to generate the key(s) and encrypt/decrypt?</a:t>
          </a:r>
        </a:p>
      </dgm:t>
    </dgm:pt>
    <dgm:pt modelId="{AE0D228F-6D38-473E-80D3-6A2A6DE95BB9}" type="parTrans" cxnId="{E3D888DB-BA40-4878-BD41-45C8E9A9677B}">
      <dgm:prSet/>
      <dgm:spPr/>
      <dgm:t>
        <a:bodyPr/>
        <a:lstStyle/>
        <a:p>
          <a:endParaRPr lang="en-US"/>
        </a:p>
      </dgm:t>
    </dgm:pt>
    <dgm:pt modelId="{8C97905B-915E-41DC-BCAE-9C0221FE2DDA}" type="sibTrans" cxnId="{E3D888DB-BA40-4878-BD41-45C8E9A9677B}">
      <dgm:prSet/>
      <dgm:spPr/>
      <dgm:t>
        <a:bodyPr/>
        <a:lstStyle/>
        <a:p>
          <a:endParaRPr lang="en-US"/>
        </a:p>
      </dgm:t>
    </dgm:pt>
    <dgm:pt modelId="{CAFBC6ED-661C-4927-A3FD-04A6651CE3DF}">
      <dgm:prSet/>
      <dgm:spPr/>
      <dgm:t>
        <a:bodyPr/>
        <a:lstStyle/>
        <a:p>
          <a:r>
            <a:rPr lang="en-US"/>
            <a:t>Flexibility</a:t>
          </a:r>
        </a:p>
      </dgm:t>
    </dgm:pt>
    <dgm:pt modelId="{DB5F967F-075B-424A-B594-B434C3A1DC0A}" type="parTrans" cxnId="{0E5EF08D-E130-4B06-9BA1-50B2BE2F8ADA}">
      <dgm:prSet/>
      <dgm:spPr/>
      <dgm:t>
        <a:bodyPr/>
        <a:lstStyle/>
        <a:p>
          <a:endParaRPr lang="en-US"/>
        </a:p>
      </dgm:t>
    </dgm:pt>
    <dgm:pt modelId="{AAEEE41B-D548-45A6-BDD2-CD49594A187A}" type="sibTrans" cxnId="{0E5EF08D-E130-4B06-9BA1-50B2BE2F8ADA}">
      <dgm:prSet/>
      <dgm:spPr/>
      <dgm:t>
        <a:bodyPr/>
        <a:lstStyle/>
        <a:p>
          <a:endParaRPr lang="en-US"/>
        </a:p>
      </dgm:t>
    </dgm:pt>
    <dgm:pt modelId="{CE35175E-CECA-437C-8EC0-FB2B1ECC7024}">
      <dgm:prSet/>
      <dgm:spPr/>
      <dgm:t>
        <a:bodyPr/>
        <a:lstStyle/>
        <a:p>
          <a:r>
            <a:rPr lang="en-US"/>
            <a:t>What kinds of data can the system work with?</a:t>
          </a:r>
        </a:p>
      </dgm:t>
    </dgm:pt>
    <dgm:pt modelId="{83C92471-63C4-436A-9FD0-DA2496B2E6AD}" type="parTrans" cxnId="{9C69EABF-64F6-407B-ABAF-CA203EBE5E1D}">
      <dgm:prSet/>
      <dgm:spPr/>
      <dgm:t>
        <a:bodyPr/>
        <a:lstStyle/>
        <a:p>
          <a:endParaRPr lang="en-US"/>
        </a:p>
      </dgm:t>
    </dgm:pt>
    <dgm:pt modelId="{CB485C20-C42B-4923-8BC1-D327AA3C4430}" type="sibTrans" cxnId="{9C69EABF-64F6-407B-ABAF-CA203EBE5E1D}">
      <dgm:prSet/>
      <dgm:spPr/>
      <dgm:t>
        <a:bodyPr/>
        <a:lstStyle/>
        <a:p>
          <a:endParaRPr lang="en-US"/>
        </a:p>
      </dgm:t>
    </dgm:pt>
    <dgm:pt modelId="{FFB4EC2B-82D9-424B-9CEE-59CBFAC5479E}" type="pres">
      <dgm:prSet presAssocID="{4FF5754B-DC89-42DA-A188-16E4270268F3}" presName="Name0" presStyleCnt="0">
        <dgm:presLayoutVars>
          <dgm:dir/>
          <dgm:animLvl val="lvl"/>
          <dgm:resizeHandles val="exact"/>
        </dgm:presLayoutVars>
      </dgm:prSet>
      <dgm:spPr/>
    </dgm:pt>
    <dgm:pt modelId="{D398E4DB-FDBA-491B-A419-A05B9453CA20}" type="pres">
      <dgm:prSet presAssocID="{28C3C719-4BE2-42EF-919B-766E221E2F32}" presName="composite" presStyleCnt="0"/>
      <dgm:spPr/>
    </dgm:pt>
    <dgm:pt modelId="{9367428D-F547-47FF-82B1-4C3E0843EAAA}" type="pres">
      <dgm:prSet presAssocID="{28C3C719-4BE2-42EF-919B-766E221E2F3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C0E346E-DF87-418D-9E71-108DA7FBE66D}" type="pres">
      <dgm:prSet presAssocID="{28C3C719-4BE2-42EF-919B-766E221E2F32}" presName="desTx" presStyleLbl="alignAccFollowNode1" presStyleIdx="0" presStyleCnt="4">
        <dgm:presLayoutVars>
          <dgm:bulletEnabled val="1"/>
        </dgm:presLayoutVars>
      </dgm:prSet>
      <dgm:spPr/>
    </dgm:pt>
    <dgm:pt modelId="{8450CB51-4A37-4853-8C9E-DE102072BEBB}" type="pres">
      <dgm:prSet presAssocID="{0D464580-9717-493F-8E27-9CE9A11D04A4}" presName="space" presStyleCnt="0"/>
      <dgm:spPr/>
    </dgm:pt>
    <dgm:pt modelId="{ADDC05B6-05F7-4886-874F-F83A9797D48B}" type="pres">
      <dgm:prSet presAssocID="{E7338270-FE95-405C-919F-9D0075334102}" presName="composite" presStyleCnt="0"/>
      <dgm:spPr/>
    </dgm:pt>
    <dgm:pt modelId="{7D19DCDA-5A38-46ED-A488-21FED7EFCE07}" type="pres">
      <dgm:prSet presAssocID="{E7338270-FE95-405C-919F-9D007533410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34D67AE-D770-41C9-9BB0-311889C87857}" type="pres">
      <dgm:prSet presAssocID="{E7338270-FE95-405C-919F-9D0075334102}" presName="desTx" presStyleLbl="alignAccFollowNode1" presStyleIdx="1" presStyleCnt="4">
        <dgm:presLayoutVars>
          <dgm:bulletEnabled val="1"/>
        </dgm:presLayoutVars>
      </dgm:prSet>
      <dgm:spPr/>
    </dgm:pt>
    <dgm:pt modelId="{D124C4B2-5595-4B5F-B8D4-F4284F27A787}" type="pres">
      <dgm:prSet presAssocID="{B8AC46C8-8EB4-4335-A729-F50BF1CF3244}" presName="space" presStyleCnt="0"/>
      <dgm:spPr/>
    </dgm:pt>
    <dgm:pt modelId="{BBCC066F-BD0D-4FE1-978B-A99D9163D910}" type="pres">
      <dgm:prSet presAssocID="{DE41919B-BB44-48AA-B4F9-F5E748FF0F87}" presName="composite" presStyleCnt="0"/>
      <dgm:spPr/>
    </dgm:pt>
    <dgm:pt modelId="{6C599634-C3B3-42FF-9264-7F61AF6F8E78}" type="pres">
      <dgm:prSet presAssocID="{DE41919B-BB44-48AA-B4F9-F5E748FF0F8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50A67CA-DDD7-4C72-8305-7A92BFFDE4E3}" type="pres">
      <dgm:prSet presAssocID="{DE41919B-BB44-48AA-B4F9-F5E748FF0F87}" presName="desTx" presStyleLbl="alignAccFollowNode1" presStyleIdx="2" presStyleCnt="4">
        <dgm:presLayoutVars>
          <dgm:bulletEnabled val="1"/>
        </dgm:presLayoutVars>
      </dgm:prSet>
      <dgm:spPr/>
    </dgm:pt>
    <dgm:pt modelId="{99F1DF96-4E1D-4241-B58E-73AE092EB0A0}" type="pres">
      <dgm:prSet presAssocID="{DEDBC094-251A-4BAF-B39F-1BF9BEF68D31}" presName="space" presStyleCnt="0"/>
      <dgm:spPr/>
    </dgm:pt>
    <dgm:pt modelId="{C813E86C-954E-4662-B2C9-0BA89B3D399B}" type="pres">
      <dgm:prSet presAssocID="{CAFBC6ED-661C-4927-A3FD-04A6651CE3DF}" presName="composite" presStyleCnt="0"/>
      <dgm:spPr/>
    </dgm:pt>
    <dgm:pt modelId="{DD564ED0-9016-49DA-9CA4-FB12E55EA747}" type="pres">
      <dgm:prSet presAssocID="{CAFBC6ED-661C-4927-A3FD-04A6651CE3D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87A2406-7AFB-4243-BB19-DC2F2250D90A}" type="pres">
      <dgm:prSet presAssocID="{CAFBC6ED-661C-4927-A3FD-04A6651CE3D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5C8BC17-9F22-45CA-A67F-626A5FD16867}" srcId="{4FF5754B-DC89-42DA-A188-16E4270268F3}" destId="{DE41919B-BB44-48AA-B4F9-F5E748FF0F87}" srcOrd="2" destOrd="0" parTransId="{40394B96-528C-495D-A831-FC1EB0FD7905}" sibTransId="{DEDBC094-251A-4BAF-B39F-1BF9BEF68D31}"/>
    <dgm:cxn modelId="{4FFAC320-4E5B-4958-B95E-6390B1C94E85}" type="presOf" srcId="{BAD3B666-BEC4-44BF-B935-47FFFDCBDE69}" destId="{834D67AE-D770-41C9-9BB0-311889C87857}" srcOrd="0" destOrd="0" presId="urn:microsoft.com/office/officeart/2005/8/layout/hList1"/>
    <dgm:cxn modelId="{0E5EF08D-E130-4B06-9BA1-50B2BE2F8ADA}" srcId="{4FF5754B-DC89-42DA-A188-16E4270268F3}" destId="{CAFBC6ED-661C-4927-A3FD-04A6651CE3DF}" srcOrd="3" destOrd="0" parTransId="{DB5F967F-075B-424A-B594-B434C3A1DC0A}" sibTransId="{AAEEE41B-D548-45A6-BDD2-CD49594A187A}"/>
    <dgm:cxn modelId="{3DD9DC92-E1B0-44A4-8346-BEBEF95C9B4C}" type="presOf" srcId="{28C3C719-4BE2-42EF-919B-766E221E2F32}" destId="{9367428D-F547-47FF-82B1-4C3E0843EAAA}" srcOrd="0" destOrd="0" presId="urn:microsoft.com/office/officeart/2005/8/layout/hList1"/>
    <dgm:cxn modelId="{D76DB998-4BD9-48BF-83B0-94A2B47A66BB}" type="presOf" srcId="{CE35175E-CECA-437C-8EC0-FB2B1ECC7024}" destId="{287A2406-7AFB-4243-BB19-DC2F2250D90A}" srcOrd="0" destOrd="0" presId="urn:microsoft.com/office/officeart/2005/8/layout/hList1"/>
    <dgm:cxn modelId="{C38691A3-98BC-4E54-98AD-0295DA4BF735}" type="presOf" srcId="{D236FC75-3837-4338-B332-63219FA289F5}" destId="{350A67CA-DDD7-4C72-8305-7A92BFFDE4E3}" srcOrd="0" destOrd="0" presId="urn:microsoft.com/office/officeart/2005/8/layout/hList1"/>
    <dgm:cxn modelId="{6FF019A4-3C76-448F-82C4-8FFFDDD24149}" type="presOf" srcId="{DE41919B-BB44-48AA-B4F9-F5E748FF0F87}" destId="{6C599634-C3B3-42FF-9264-7F61AF6F8E78}" srcOrd="0" destOrd="0" presId="urn:microsoft.com/office/officeart/2005/8/layout/hList1"/>
    <dgm:cxn modelId="{367FB7A7-9296-4E2E-AF03-6D5E5EB7746E}" srcId="{E7338270-FE95-405C-919F-9D0075334102}" destId="{BAD3B666-BEC4-44BF-B935-47FFFDCBDE69}" srcOrd="0" destOrd="0" parTransId="{3D44E60B-B52D-4CF5-841A-6E0EBDE84DE2}" sibTransId="{D5327E06-41A2-441A-B695-147B71B781E1}"/>
    <dgm:cxn modelId="{ED8720B8-FE97-4141-A2E8-AAA461CAAF5A}" type="presOf" srcId="{CAFBC6ED-661C-4927-A3FD-04A6651CE3DF}" destId="{DD564ED0-9016-49DA-9CA4-FB12E55EA747}" srcOrd="0" destOrd="0" presId="urn:microsoft.com/office/officeart/2005/8/layout/hList1"/>
    <dgm:cxn modelId="{9C69EABF-64F6-407B-ABAF-CA203EBE5E1D}" srcId="{CAFBC6ED-661C-4927-A3FD-04A6651CE3DF}" destId="{CE35175E-CECA-437C-8EC0-FB2B1ECC7024}" srcOrd="0" destOrd="0" parTransId="{83C92471-63C4-436A-9FD0-DA2496B2E6AD}" sibTransId="{CB485C20-C42B-4923-8BC1-D327AA3C4430}"/>
    <dgm:cxn modelId="{3207C6C2-E932-4F6D-A0DB-DD44382DD71A}" srcId="{4FF5754B-DC89-42DA-A188-16E4270268F3}" destId="{28C3C719-4BE2-42EF-919B-766E221E2F32}" srcOrd="0" destOrd="0" parTransId="{F9FF56F6-BF82-4F64-A39A-93F1FE055842}" sibTransId="{0D464580-9717-493F-8E27-9CE9A11D04A4}"/>
    <dgm:cxn modelId="{AF871BC7-0869-44D3-82F1-F783953CC1AB}" srcId="{28C3C719-4BE2-42EF-919B-766E221E2F32}" destId="{1E33E331-6276-4F69-9033-2C062B6BD4EC}" srcOrd="0" destOrd="0" parTransId="{58268CFB-D01C-453F-A1B7-7202F332BF75}" sibTransId="{02AA199B-AF3A-4537-87E1-CA48C293594A}"/>
    <dgm:cxn modelId="{6E8A98D3-271F-4406-8DEC-577DB28E2D68}" srcId="{4FF5754B-DC89-42DA-A188-16E4270268F3}" destId="{E7338270-FE95-405C-919F-9D0075334102}" srcOrd="1" destOrd="0" parTransId="{00C2F127-EE70-412E-9730-08DACDDE60E6}" sibTransId="{B8AC46C8-8EB4-4335-A729-F50BF1CF3244}"/>
    <dgm:cxn modelId="{E3D888DB-BA40-4878-BD41-45C8E9A9677B}" srcId="{DE41919B-BB44-48AA-B4F9-F5E748FF0F87}" destId="{D236FC75-3837-4338-B332-63219FA289F5}" srcOrd="0" destOrd="0" parTransId="{AE0D228F-6D38-473E-80D3-6A2A6DE95BB9}" sibTransId="{8C97905B-915E-41DC-BCAE-9C0221FE2DDA}"/>
    <dgm:cxn modelId="{2A3F67E8-0B9B-44B9-ABF5-2AECA2F95C20}" type="presOf" srcId="{E7338270-FE95-405C-919F-9D0075334102}" destId="{7D19DCDA-5A38-46ED-A488-21FED7EFCE07}" srcOrd="0" destOrd="0" presId="urn:microsoft.com/office/officeart/2005/8/layout/hList1"/>
    <dgm:cxn modelId="{3C5F1CED-9859-4081-8FB9-233FE0AF3BDC}" type="presOf" srcId="{4FF5754B-DC89-42DA-A188-16E4270268F3}" destId="{FFB4EC2B-82D9-424B-9CEE-59CBFAC5479E}" srcOrd="0" destOrd="0" presId="urn:microsoft.com/office/officeart/2005/8/layout/hList1"/>
    <dgm:cxn modelId="{78EE20F6-B7AF-4186-B089-3448F4023588}" type="presOf" srcId="{1E33E331-6276-4F69-9033-2C062B6BD4EC}" destId="{9C0E346E-DF87-418D-9E71-108DA7FBE66D}" srcOrd="0" destOrd="0" presId="urn:microsoft.com/office/officeart/2005/8/layout/hList1"/>
    <dgm:cxn modelId="{CCD282AA-F058-4D7B-B0EC-238DE642E28B}" type="presParOf" srcId="{FFB4EC2B-82D9-424B-9CEE-59CBFAC5479E}" destId="{D398E4DB-FDBA-491B-A419-A05B9453CA20}" srcOrd="0" destOrd="0" presId="urn:microsoft.com/office/officeart/2005/8/layout/hList1"/>
    <dgm:cxn modelId="{23F2F77B-724B-4AE7-A38F-B567A3D1DC69}" type="presParOf" srcId="{D398E4DB-FDBA-491B-A419-A05B9453CA20}" destId="{9367428D-F547-47FF-82B1-4C3E0843EAAA}" srcOrd="0" destOrd="0" presId="urn:microsoft.com/office/officeart/2005/8/layout/hList1"/>
    <dgm:cxn modelId="{7ACB9DB5-2643-412B-9251-CCFEDABC9BD5}" type="presParOf" srcId="{D398E4DB-FDBA-491B-A419-A05B9453CA20}" destId="{9C0E346E-DF87-418D-9E71-108DA7FBE66D}" srcOrd="1" destOrd="0" presId="urn:microsoft.com/office/officeart/2005/8/layout/hList1"/>
    <dgm:cxn modelId="{4ED9EA5F-EF3C-46B3-84D5-44D2E6313F3D}" type="presParOf" srcId="{FFB4EC2B-82D9-424B-9CEE-59CBFAC5479E}" destId="{8450CB51-4A37-4853-8C9E-DE102072BEBB}" srcOrd="1" destOrd="0" presId="urn:microsoft.com/office/officeart/2005/8/layout/hList1"/>
    <dgm:cxn modelId="{7AAA658F-FB45-4C42-91D1-4613AEC207A6}" type="presParOf" srcId="{FFB4EC2B-82D9-424B-9CEE-59CBFAC5479E}" destId="{ADDC05B6-05F7-4886-874F-F83A9797D48B}" srcOrd="2" destOrd="0" presId="urn:microsoft.com/office/officeart/2005/8/layout/hList1"/>
    <dgm:cxn modelId="{B1B4BB40-2B84-43A9-BF09-82726875D781}" type="presParOf" srcId="{ADDC05B6-05F7-4886-874F-F83A9797D48B}" destId="{7D19DCDA-5A38-46ED-A488-21FED7EFCE07}" srcOrd="0" destOrd="0" presId="urn:microsoft.com/office/officeart/2005/8/layout/hList1"/>
    <dgm:cxn modelId="{E3D45525-C838-4F86-A340-F0F684121FC4}" type="presParOf" srcId="{ADDC05B6-05F7-4886-874F-F83A9797D48B}" destId="{834D67AE-D770-41C9-9BB0-311889C87857}" srcOrd="1" destOrd="0" presId="urn:microsoft.com/office/officeart/2005/8/layout/hList1"/>
    <dgm:cxn modelId="{DED05671-1FF2-449B-881E-142F2EF5CFAC}" type="presParOf" srcId="{FFB4EC2B-82D9-424B-9CEE-59CBFAC5479E}" destId="{D124C4B2-5595-4B5F-B8D4-F4284F27A787}" srcOrd="3" destOrd="0" presId="urn:microsoft.com/office/officeart/2005/8/layout/hList1"/>
    <dgm:cxn modelId="{610DA79E-B6C8-4A3F-8AE9-178ED65B69C4}" type="presParOf" srcId="{FFB4EC2B-82D9-424B-9CEE-59CBFAC5479E}" destId="{BBCC066F-BD0D-4FE1-978B-A99D9163D910}" srcOrd="4" destOrd="0" presId="urn:microsoft.com/office/officeart/2005/8/layout/hList1"/>
    <dgm:cxn modelId="{FFB5423C-F2FF-4CF7-AD93-4F98D12348B1}" type="presParOf" srcId="{BBCC066F-BD0D-4FE1-978B-A99D9163D910}" destId="{6C599634-C3B3-42FF-9264-7F61AF6F8E78}" srcOrd="0" destOrd="0" presId="urn:microsoft.com/office/officeart/2005/8/layout/hList1"/>
    <dgm:cxn modelId="{7A5E2F84-2F3D-410B-8515-096149856891}" type="presParOf" srcId="{BBCC066F-BD0D-4FE1-978B-A99D9163D910}" destId="{350A67CA-DDD7-4C72-8305-7A92BFFDE4E3}" srcOrd="1" destOrd="0" presId="urn:microsoft.com/office/officeart/2005/8/layout/hList1"/>
    <dgm:cxn modelId="{35F6C514-9036-4E9A-908F-973063FF7C34}" type="presParOf" srcId="{FFB4EC2B-82D9-424B-9CEE-59CBFAC5479E}" destId="{99F1DF96-4E1D-4241-B58E-73AE092EB0A0}" srcOrd="5" destOrd="0" presId="urn:microsoft.com/office/officeart/2005/8/layout/hList1"/>
    <dgm:cxn modelId="{30A64252-0CC4-4518-B887-2103790F01F7}" type="presParOf" srcId="{FFB4EC2B-82D9-424B-9CEE-59CBFAC5479E}" destId="{C813E86C-954E-4662-B2C9-0BA89B3D399B}" srcOrd="6" destOrd="0" presId="urn:microsoft.com/office/officeart/2005/8/layout/hList1"/>
    <dgm:cxn modelId="{3D4E1D38-1421-44E6-B7B7-E93B1758DDED}" type="presParOf" srcId="{C813E86C-954E-4662-B2C9-0BA89B3D399B}" destId="{DD564ED0-9016-49DA-9CA4-FB12E55EA747}" srcOrd="0" destOrd="0" presId="urn:microsoft.com/office/officeart/2005/8/layout/hList1"/>
    <dgm:cxn modelId="{A36B255B-422F-4F05-B12F-8B3BABB4E539}" type="presParOf" srcId="{C813E86C-954E-4662-B2C9-0BA89B3D399B}" destId="{287A2406-7AFB-4243-BB19-DC2F2250D9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7428D-F547-47FF-82B1-4C3E0843EAAA}">
      <dsp:nvSpPr>
        <dsp:cNvPr id="0" name=""/>
        <dsp:cNvSpPr/>
      </dsp:nvSpPr>
      <dsp:spPr>
        <a:xfrm>
          <a:off x="3809" y="626578"/>
          <a:ext cx="2290453" cy="7248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size</a:t>
          </a:r>
        </a:p>
      </dsp:txBody>
      <dsp:txXfrm>
        <a:off x="3809" y="626578"/>
        <a:ext cx="2290453" cy="724829"/>
      </dsp:txXfrm>
    </dsp:sp>
    <dsp:sp modelId="{9C0E346E-DF87-418D-9E71-108DA7FBE66D}">
      <dsp:nvSpPr>
        <dsp:cNvPr id="0" name=""/>
        <dsp:cNvSpPr/>
      </dsp:nvSpPr>
      <dsp:spPr>
        <a:xfrm>
          <a:off x="3809" y="1351407"/>
          <a:ext cx="2290453" cy="14068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For a given text size n, how large is the key?</a:t>
          </a:r>
        </a:p>
      </dsp:txBody>
      <dsp:txXfrm>
        <a:off x="3809" y="1351407"/>
        <a:ext cx="2290453" cy="1406812"/>
      </dsp:txXfrm>
    </dsp:sp>
    <dsp:sp modelId="{7D19DCDA-5A38-46ED-A488-21FED7EFCE07}">
      <dsp:nvSpPr>
        <dsp:cNvPr id="0" name=""/>
        <dsp:cNvSpPr/>
      </dsp:nvSpPr>
      <dsp:spPr>
        <a:xfrm>
          <a:off x="2614926" y="626578"/>
          <a:ext cx="2290453" cy="7248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Vulnerability to known attacks</a:t>
          </a:r>
        </a:p>
      </dsp:txBody>
      <dsp:txXfrm>
        <a:off x="2614926" y="626578"/>
        <a:ext cx="2290453" cy="724829"/>
      </dsp:txXfrm>
    </dsp:sp>
    <dsp:sp modelId="{834D67AE-D770-41C9-9BB0-311889C87857}">
      <dsp:nvSpPr>
        <dsp:cNvPr id="0" name=""/>
        <dsp:cNvSpPr/>
      </dsp:nvSpPr>
      <dsp:spPr>
        <a:xfrm>
          <a:off x="2614926" y="1351407"/>
          <a:ext cx="2290453" cy="14068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How expensive is it to break the system?</a:t>
          </a:r>
        </a:p>
      </dsp:txBody>
      <dsp:txXfrm>
        <a:off x="2614926" y="1351407"/>
        <a:ext cx="2290453" cy="1406812"/>
      </dsp:txXfrm>
    </dsp:sp>
    <dsp:sp modelId="{6C599634-C3B3-42FF-9264-7F61AF6F8E78}">
      <dsp:nvSpPr>
        <dsp:cNvPr id="0" name=""/>
        <dsp:cNvSpPr/>
      </dsp:nvSpPr>
      <dsp:spPr>
        <a:xfrm>
          <a:off x="5226044" y="626578"/>
          <a:ext cx="2290453" cy="7248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Computation time</a:t>
          </a:r>
        </a:p>
      </dsp:txBody>
      <dsp:txXfrm>
        <a:off x="5226044" y="626578"/>
        <a:ext cx="2290453" cy="724829"/>
      </dsp:txXfrm>
    </dsp:sp>
    <dsp:sp modelId="{350A67CA-DDD7-4C72-8305-7A92BFFDE4E3}">
      <dsp:nvSpPr>
        <dsp:cNvPr id="0" name=""/>
        <dsp:cNvSpPr/>
      </dsp:nvSpPr>
      <dsp:spPr>
        <a:xfrm>
          <a:off x="5226044" y="1351407"/>
          <a:ext cx="2290453" cy="14068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How long does it take to generate the key(s) and encrypt/decrypt?</a:t>
          </a:r>
        </a:p>
      </dsp:txBody>
      <dsp:txXfrm>
        <a:off x="5226044" y="1351407"/>
        <a:ext cx="2290453" cy="1406812"/>
      </dsp:txXfrm>
    </dsp:sp>
    <dsp:sp modelId="{DD564ED0-9016-49DA-9CA4-FB12E55EA747}">
      <dsp:nvSpPr>
        <dsp:cNvPr id="0" name=""/>
        <dsp:cNvSpPr/>
      </dsp:nvSpPr>
      <dsp:spPr>
        <a:xfrm>
          <a:off x="7837161" y="626578"/>
          <a:ext cx="2290453" cy="7248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Flexibility</a:t>
          </a:r>
        </a:p>
      </dsp:txBody>
      <dsp:txXfrm>
        <a:off x="7837161" y="626578"/>
        <a:ext cx="2290453" cy="724829"/>
      </dsp:txXfrm>
    </dsp:sp>
    <dsp:sp modelId="{287A2406-7AFB-4243-BB19-DC2F2250D90A}">
      <dsp:nvSpPr>
        <dsp:cNvPr id="0" name=""/>
        <dsp:cNvSpPr/>
      </dsp:nvSpPr>
      <dsp:spPr>
        <a:xfrm>
          <a:off x="7837161" y="1351407"/>
          <a:ext cx="2290453" cy="14068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What kinds of data can the system work with?</a:t>
          </a:r>
        </a:p>
      </dsp:txBody>
      <dsp:txXfrm>
        <a:off x="7837161" y="1351407"/>
        <a:ext cx="2290453" cy="1406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B4522-6847-4FF1-9818-6131CEC1E77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E457D-A6AD-45D5-A572-DEC71BC8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0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First of several</a:t>
            </a:r>
          </a:p>
          <a:p>
            <a:pPr marL="171450" indent="-171450">
              <a:buFontTx/>
              <a:buChar char="-"/>
            </a:pPr>
            <a:r>
              <a:rPr lang="en-US" dirty="0"/>
              <a:t>Talking about the basic principles of cryptography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RSA and why does it 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is it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E457D-A6AD-45D5-A572-DEC71BC8D5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- 4 principles that define cryptography</a:t>
            </a:r>
          </a:p>
          <a:p>
            <a:r>
              <a:rPr lang="en-US" dirty="0"/>
              <a:t>- As we’ll see later on, steps 2 and 3 are where quantum attacks are focused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E457D-A6AD-45D5-A572-DEC71BC8D5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0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How do we evaluate a cryptosystem?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E457D-A6AD-45D5-A572-DEC71BC8D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4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 a public key cryptosystem, RSA generates both a public and secret key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encrypt using either the public or the secret key. If you use public to encrypt, then use secret to decrypt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E457D-A6AD-45D5-A572-DEC71BC8D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4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3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7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6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3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4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1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3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39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6800-11AE-44ED-8DC7-FC9CB92F0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58ABC-4B1A-45E9-AA46-789B99D77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Needleman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5499B43-B4C8-425C-B069-1133A3837C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9683799"/>
                  </p:ext>
                </p:extLst>
              </p:nvPr>
            </p:nvGraphicFramePr>
            <p:xfrm>
              <a:off x="-928245" y="970432"/>
              <a:ext cx="3048000" cy="1714500"/>
            </p:xfrm>
            <a:graphic>
              <a:graphicData uri="http://schemas.microsoft.com/office/powerpoint/2016/slidezoom">
                <pslz:sldZm>
                  <pslz:sldZmObj sldId="256" cId="1365298897">
                    <pslz:zmPr id="{DFD4F474-5D3E-4D89-A106-D61AC2F8537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5499B43-B4C8-425C-B069-1133A3837C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28245" y="97043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29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A554-043C-4ABF-8531-3D0BA1DC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Implementation Aids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07B3-0313-46AB-A793-94E80C4C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2400" dirty="0"/>
              <a:t>ASCII values range from 0 to 256</a:t>
            </a:r>
          </a:p>
          <a:p>
            <a:r>
              <a:rPr lang="en-US" sz="2400" dirty="0"/>
              <a:t>Encrypted ASCII values will be MUCH bigger, so we need to encode them as evenly sized 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2800C-D659-46D1-8458-0FC9EA1F6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2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8D59-A1CA-4D6A-8BA2-10FB17AC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B7EB0-4233-4031-865A-5E4758A99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1. Pick two primes as inputs to the key generation</a:t>
            </a:r>
          </a:p>
          <a:p>
            <a:r>
              <a:rPr lang="en-US" sz="2400" dirty="0"/>
              <a:t>2. Key generation verifies, then performs the RSA keygen algorithm to find a P, S, and N such that</a:t>
            </a:r>
          </a:p>
          <a:p>
            <a:pPr lvl="1"/>
            <a:r>
              <a:rPr lang="en-US" sz="2000" dirty="0"/>
              <a:t>FP(</a:t>
            </a:r>
            <a:r>
              <a:rPr lang="en-US" sz="2000" dirty="0" err="1"/>
              <a:t>x,n</a:t>
            </a:r>
            <a:r>
              <a:rPr lang="en-US" sz="2000" dirty="0"/>
              <a:t>) = </a:t>
            </a:r>
            <a:r>
              <a:rPr lang="en-US" sz="2000" dirty="0" err="1"/>
              <a:t>x^P</a:t>
            </a:r>
            <a:r>
              <a:rPr lang="en-US" sz="2000" dirty="0"/>
              <a:t> mod n</a:t>
            </a:r>
          </a:p>
          <a:p>
            <a:pPr lvl="1"/>
            <a:r>
              <a:rPr lang="en-US" sz="2000" dirty="0"/>
              <a:t>FS(</a:t>
            </a:r>
            <a:r>
              <a:rPr lang="en-US" sz="2000" dirty="0" err="1"/>
              <a:t>x,n</a:t>
            </a:r>
            <a:r>
              <a:rPr lang="en-US" sz="2000" dirty="0"/>
              <a:t>) = </a:t>
            </a:r>
            <a:r>
              <a:rPr lang="en-US" sz="2000" dirty="0" err="1"/>
              <a:t>x^S</a:t>
            </a:r>
            <a:r>
              <a:rPr lang="en-US" sz="2000" dirty="0"/>
              <a:t> mod n</a:t>
            </a:r>
          </a:p>
          <a:p>
            <a:pPr lvl="1"/>
            <a:r>
              <a:rPr lang="en-US" sz="2000" dirty="0"/>
              <a:t>FP( FS(</a:t>
            </a:r>
            <a:r>
              <a:rPr lang="en-US" sz="2000" dirty="0" err="1"/>
              <a:t>x,n</a:t>
            </a:r>
            <a:r>
              <a:rPr lang="en-US" sz="2000" dirty="0"/>
              <a:t>), n) = 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B82AE-39FE-426D-97E9-C671C9D76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10" y="796413"/>
            <a:ext cx="5546677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25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FF0F-1827-4DC0-ABAA-51FD4CF0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0164-3C67-4C99-8C76-F5D0C493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2400" dirty="0"/>
              <a:t>By opening the key files, we can see the current values of the public and secret keys</a:t>
            </a:r>
          </a:p>
          <a:p>
            <a:r>
              <a:rPr lang="en-US" sz="2400" dirty="0"/>
              <a:t>Both the public key and the secret key save the same value of 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147CA-2CB7-42B5-9CF8-6825606BA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191569"/>
            <a:ext cx="6095593" cy="431263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51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A7CD-E729-4FC0-9270-69D0BED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/>
              <a:t>Example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BE5B-BAA8-4483-B403-F3F57147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first block shows the contents of the sample file</a:t>
            </a:r>
          </a:p>
          <a:p>
            <a:r>
              <a:rPr lang="en-US" sz="2400" dirty="0"/>
              <a:t>The second shows the encrypted version</a:t>
            </a:r>
          </a:p>
          <a:p>
            <a:r>
              <a:rPr lang="en-US" sz="2400" dirty="0"/>
              <a:t>Results are much larger than the original</a:t>
            </a:r>
          </a:p>
          <a:p>
            <a:pPr lvl="1"/>
            <a:r>
              <a:rPr lang="en-US" sz="2000" dirty="0"/>
              <a:t>Text must be converted to ASCII (0-255)</a:t>
            </a:r>
          </a:p>
          <a:p>
            <a:pPr lvl="1"/>
            <a:r>
              <a:rPr lang="en-US" sz="2000" dirty="0"/>
              <a:t>Encrypted ASCII is well outside the range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72C24-0992-4146-900F-A53BC99A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991615"/>
            <a:ext cx="6095593" cy="27125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18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9F3E-5C2C-4EE3-958E-DF19CACC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CC99-CFE9-4346-9114-FEB730CB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2400" dirty="0"/>
              <a:t>Regardless of how garbled the resulting encrypted file is, decrypting yields the original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F3B9D-0D8B-42CF-B29F-434D207E3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555458"/>
            <a:ext cx="6095593" cy="158485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30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B850-EA84-4F5F-8725-E6D2FAFF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for cryptosystems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075B-6411-4D06-BA43-D2A59BC8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sz="2800" dirty="0"/>
              <a:t>Encryption</a:t>
            </a:r>
          </a:p>
          <a:p>
            <a:pPr lvl="1"/>
            <a:r>
              <a:rPr lang="en-US" sz="2400" dirty="0"/>
              <a:t>An encrypted body of text needs to be different from the original text</a:t>
            </a:r>
          </a:p>
          <a:p>
            <a:pPr marL="342900" indent="-342900">
              <a:buAutoNum type="arabicPeriod"/>
            </a:pPr>
            <a:r>
              <a:rPr lang="en-US" sz="2800" dirty="0"/>
              <a:t>Authentication</a:t>
            </a:r>
          </a:p>
          <a:p>
            <a:pPr lvl="1"/>
            <a:r>
              <a:rPr lang="en-US" sz="2400" dirty="0"/>
              <a:t>Authorship of a body of text must be provable</a:t>
            </a:r>
          </a:p>
          <a:p>
            <a:pPr marL="342900" indent="-342900">
              <a:buAutoNum type="arabicPeriod"/>
            </a:pPr>
            <a:r>
              <a:rPr lang="en-US" sz="2800" dirty="0"/>
              <a:t>Integrity</a:t>
            </a:r>
          </a:p>
          <a:p>
            <a:pPr lvl="1"/>
            <a:r>
              <a:rPr lang="en-US" sz="2600" dirty="0"/>
              <a:t>Given the correct information, the original text must be recoverable and unaltered</a:t>
            </a:r>
          </a:p>
          <a:p>
            <a:pPr marL="342900" indent="-342900">
              <a:buAutoNum type="arabicPeriod"/>
            </a:pPr>
            <a:r>
              <a:rPr lang="en-US" sz="2800" dirty="0"/>
              <a:t>Non-Repudiation</a:t>
            </a:r>
          </a:p>
          <a:p>
            <a:pPr lvl="1"/>
            <a:r>
              <a:rPr lang="en-US" sz="2600" dirty="0"/>
              <a:t>Authenticity must not be deniable</a:t>
            </a:r>
          </a:p>
        </p:txBody>
      </p:sp>
    </p:spTree>
    <p:extLst>
      <p:ext uri="{BB962C8B-B14F-4D97-AF65-F5344CB8AC3E}">
        <p14:creationId xmlns:p14="http://schemas.microsoft.com/office/powerpoint/2010/main" val="322865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EAB2-457C-4D2F-AB58-9D50B37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Evaluation of Cryptosystems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787D5-0A08-4867-AD5D-48F367E27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37997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645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D335-ECA3-49DD-B84F-2D6EAEDB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as a public key cryptosystem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57F0-7142-41CD-B288-423033E1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Inputs: 2 prime numbers</a:t>
            </a:r>
          </a:p>
          <a:p>
            <a:r>
              <a:rPr lang="en-US" sz="2800" dirty="0"/>
              <a:t>Outputs: public key P, secret key S, mod value n</a:t>
            </a:r>
          </a:p>
          <a:p>
            <a:r>
              <a:rPr lang="en-US" sz="2800" dirty="0"/>
              <a:t>Usage:</a:t>
            </a:r>
          </a:p>
          <a:p>
            <a:pPr lvl="1"/>
            <a:r>
              <a:rPr lang="en-US" sz="2400" dirty="0"/>
              <a:t>Encrypt: y = </a:t>
            </a:r>
            <a:r>
              <a:rPr lang="en-US" sz="2400" dirty="0" err="1"/>
              <a:t>x^P</a:t>
            </a:r>
            <a:r>
              <a:rPr lang="en-US" sz="2400" dirty="0"/>
              <a:t> mod n</a:t>
            </a:r>
          </a:p>
          <a:p>
            <a:pPr lvl="1"/>
            <a:r>
              <a:rPr lang="en-US" sz="2400" dirty="0"/>
              <a:t>Decrypt: x = </a:t>
            </a:r>
            <a:r>
              <a:rPr lang="en-US" sz="2400" dirty="0" err="1"/>
              <a:t>y^S</a:t>
            </a:r>
            <a:r>
              <a:rPr lang="en-US" sz="2400" dirty="0"/>
              <a:t> mod n</a:t>
            </a:r>
          </a:p>
        </p:txBody>
      </p:sp>
    </p:spTree>
    <p:extLst>
      <p:ext uri="{BB962C8B-B14F-4D97-AF65-F5344CB8AC3E}">
        <p14:creationId xmlns:p14="http://schemas.microsoft.com/office/powerpoint/2010/main" val="365668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7338-C088-4AEB-B37A-4E5E5F77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Why Prime number inputs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5623-E9B8-4790-9389-22575E5C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/>
              <a:t>Mod value n is composed of p and q</a:t>
            </a:r>
          </a:p>
          <a:p>
            <a:r>
              <a:rPr lang="en-US"/>
              <a:t>Integer factorization is very slow</a:t>
            </a:r>
          </a:p>
          <a:p>
            <a:r>
              <a:rPr lang="en-US"/>
              <a:t>For sufficiently large p and q, the time required is exponentially large</a:t>
            </a:r>
          </a:p>
        </p:txBody>
      </p:sp>
    </p:spTree>
    <p:extLst>
      <p:ext uri="{BB962C8B-B14F-4D97-AF65-F5344CB8AC3E}">
        <p14:creationId xmlns:p14="http://schemas.microsoft.com/office/powerpoint/2010/main" val="351804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2877B-7389-48BF-B5CC-C23C9FAE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How does RSA Measure up?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F95E7-9378-43EB-BD41-AFD5DD64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400" dirty="0"/>
              <a:t>Key Size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For a given p and q of equivalent size (Ex: 1024 bits), the resulting mod value n is 2x (Ex: 2048 bits)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size of the public and secret keys, P and S, can vary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400" dirty="0"/>
              <a:t>Vulnerability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Breaking RSA depends on factoring the semiprime mod value 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largest semiprime factored (RSA-250, a 829-bit number) took ~2700 core-years of computation time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Neither the existence nor absence of an algorithm that can factor a b-bit number n in O(</a:t>
            </a:r>
            <a:r>
              <a:rPr lang="en-US" sz="1400" dirty="0" err="1"/>
              <a:t>b^k</a:t>
            </a:r>
            <a:r>
              <a:rPr lang="en-US" sz="1400" dirty="0"/>
              <a:t>) for some constant k has been proved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Classed NP, but not NP-complete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400" dirty="0"/>
              <a:t>Computation  Time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Key generation takes O(</a:t>
            </a:r>
            <a:r>
              <a:rPr lang="en-US" sz="1400" dirty="0" err="1"/>
              <a:t>nlogn</a:t>
            </a:r>
            <a:r>
              <a:rPr lang="en-US" sz="14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Encryption takes O(n^2)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Most time spent on key generation and encoding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400" dirty="0"/>
              <a:t>Flexibility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Any data representable as integers</a:t>
            </a:r>
          </a:p>
        </p:txBody>
      </p:sp>
    </p:spTree>
    <p:extLst>
      <p:ext uri="{BB962C8B-B14F-4D97-AF65-F5344CB8AC3E}">
        <p14:creationId xmlns:p14="http://schemas.microsoft.com/office/powerpoint/2010/main" val="386563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8610-3D87-4A3D-937D-79BE0BCC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Implementation aids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6BF0-6212-4871-AF52-238161FF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2400" dirty="0"/>
              <a:t>We can use Euclid’s extended algorithm to look for relative primes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32C79-0A88-4B11-B016-F984B0FE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083049"/>
            <a:ext cx="6095593" cy="252967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10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BF2-34A1-4C68-80FB-7BB6AEFD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Implementation Aids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AD76-4755-42D8-AFC5-33ADC287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2400" dirty="0"/>
              <a:t>Exponentiation is very expensive for large numbers</a:t>
            </a:r>
          </a:p>
          <a:p>
            <a:r>
              <a:rPr lang="en-US" sz="2400" dirty="0"/>
              <a:t>We can take advantage of properties of modular arithmetic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80F28-81DD-4D72-B80B-F46D0F57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023940"/>
            <a:ext cx="6095593" cy="464788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17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BA24-DB4C-4DC9-BEE6-8AE379E4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Implementation Aids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11A2-EBC1-4D88-9010-9C28687F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sz="2400" dirty="0"/>
              <a:t>Top: the actual encryption step</a:t>
            </a:r>
          </a:p>
          <a:p>
            <a:r>
              <a:rPr lang="en-US" sz="2400" dirty="0"/>
              <a:t>Bottom: encoding each character in a body of text and encrypting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3CC05-41FD-45DB-9C54-C381A85F2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1732"/>
            <a:ext cx="5454122" cy="254980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AA43C-3A11-4074-B4DF-503803862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73723"/>
            <a:ext cx="5454122" cy="134117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519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459</TotalTime>
  <Words>685</Words>
  <Application>Microsoft Office PowerPoint</Application>
  <PresentationFormat>Widescreen</PresentationFormat>
  <Paragraphs>86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RSA Cryptography</vt:lpstr>
      <vt:lpstr>Principles for cryptosystems</vt:lpstr>
      <vt:lpstr>Evaluation of Cryptosystems</vt:lpstr>
      <vt:lpstr>Rsa as a public key cryptosystem</vt:lpstr>
      <vt:lpstr>Why Prime number inputs</vt:lpstr>
      <vt:lpstr>How does RSA Measure up?</vt:lpstr>
      <vt:lpstr>Implementation aids</vt:lpstr>
      <vt:lpstr>Implementation Aids (Cont’d)</vt:lpstr>
      <vt:lpstr>Implementation Aids (Cont’d)</vt:lpstr>
      <vt:lpstr>Implementation Aids (Cont’d)</vt:lpstr>
      <vt:lpstr>Example</vt:lpstr>
      <vt:lpstr>Example (Cont’d)</vt:lpstr>
      <vt:lpstr>Example (Cont’d)</vt:lpstr>
      <vt:lpstr>Example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Cryptography</dc:title>
  <dc:creator>Needleman,Michael</dc:creator>
  <cp:lastModifiedBy>Needleman,Michael</cp:lastModifiedBy>
  <cp:revision>36</cp:revision>
  <dcterms:created xsi:type="dcterms:W3CDTF">2021-04-05T15:32:45Z</dcterms:created>
  <dcterms:modified xsi:type="dcterms:W3CDTF">2021-04-11T17:45:19Z</dcterms:modified>
</cp:coreProperties>
</file>