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7" r:id="rId9"/>
    <p:sldId id="268" r:id="rId10"/>
    <p:sldId id="274" r:id="rId11"/>
    <p:sldId id="262" r:id="rId12"/>
    <p:sldId id="271" r:id="rId13"/>
    <p:sldId id="270" r:id="rId14"/>
    <p:sldId id="272" r:id="rId15"/>
    <p:sldId id="266" r:id="rId16"/>
    <p:sldId id="273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019" autoAdjust="0"/>
  </p:normalViewPr>
  <p:slideViewPr>
    <p:cSldViewPr snapToGrid="0">
      <p:cViewPr varScale="1">
        <p:scale>
          <a:sx n="96" d="100"/>
          <a:sy n="96" d="100"/>
        </p:scale>
        <p:origin x="10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y = 5 + 4x + 3x^2 + 2x^3 + x^4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Sheet1!$J$1</c:f>
              <c:strCache>
                <c:ptCount val="1"/>
                <c:pt idx="0">
                  <c:v>y=5 + 4x + 3x^2 + 2x^3 + x^4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Sheet1!$I$2:$I$11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Sheet1!$J$2:$J$11</c:f>
              <c:numCache>
                <c:formatCode>General</c:formatCode>
                <c:ptCount val="10"/>
                <c:pt idx="0">
                  <c:v>15</c:v>
                </c:pt>
                <c:pt idx="1">
                  <c:v>57</c:v>
                </c:pt>
                <c:pt idx="2">
                  <c:v>179</c:v>
                </c:pt>
                <c:pt idx="3">
                  <c:v>453</c:v>
                </c:pt>
                <c:pt idx="4">
                  <c:v>975</c:v>
                </c:pt>
                <c:pt idx="5">
                  <c:v>1865</c:v>
                </c:pt>
                <c:pt idx="6">
                  <c:v>3267</c:v>
                </c:pt>
                <c:pt idx="7">
                  <c:v>5349</c:v>
                </c:pt>
                <c:pt idx="8">
                  <c:v>8303</c:v>
                </c:pt>
                <c:pt idx="9">
                  <c:v>12345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16E-43E2-88D2-2BF86A63CF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3335736"/>
        <c:axId val="753334424"/>
      </c:scatterChart>
      <c:valAx>
        <c:axId val="753335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334424"/>
        <c:crosses val="autoZero"/>
        <c:crossBetween val="midCat"/>
      </c:valAx>
      <c:valAx>
        <c:axId val="753334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335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Sheet2!$E$1</c:f>
              <c:strCache>
                <c:ptCount val="1"/>
                <c:pt idx="0">
                  <c:v>y=x^4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Sheet2!$A$2:$A$12</c:f>
              <c:numCache>
                <c:formatCode>General</c:formatCode>
                <c:ptCount val="11"/>
                <c:pt idx="0">
                  <c:v>-5</c:v>
                </c:pt>
                <c:pt idx="1">
                  <c:v>-4</c:v>
                </c:pt>
                <c:pt idx="2">
                  <c:v>-3</c:v>
                </c:pt>
                <c:pt idx="3">
                  <c:v>-2</c:v>
                </c:pt>
                <c:pt idx="4">
                  <c:v>-1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</c:numCache>
            </c:numRef>
          </c:xVal>
          <c:yVal>
            <c:numRef>
              <c:f>Sheet2!$E$2:$E$12</c:f>
              <c:numCache>
                <c:formatCode>General</c:formatCode>
                <c:ptCount val="11"/>
                <c:pt idx="0">
                  <c:v>625</c:v>
                </c:pt>
                <c:pt idx="1">
                  <c:v>256</c:v>
                </c:pt>
                <c:pt idx="2">
                  <c:v>81</c:v>
                </c:pt>
                <c:pt idx="3">
                  <c:v>16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16</c:v>
                </c:pt>
                <c:pt idx="8">
                  <c:v>81</c:v>
                </c:pt>
                <c:pt idx="9">
                  <c:v>256</c:v>
                </c:pt>
                <c:pt idx="10">
                  <c:v>625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21-43B4-A8F8-B76C4FF6B8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3766600"/>
        <c:axId val="753763648"/>
      </c:scatterChart>
      <c:valAx>
        <c:axId val="75376660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53763648"/>
        <c:crosses val="autoZero"/>
        <c:crossBetween val="midCat"/>
      </c:valAx>
      <c:valAx>
        <c:axId val="7537636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53766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y=x^2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Sheet2!$A$2:$A$12</c:f>
              <c:numCache>
                <c:formatCode>General</c:formatCode>
                <c:ptCount val="11"/>
                <c:pt idx="0">
                  <c:v>-5</c:v>
                </c:pt>
                <c:pt idx="1">
                  <c:v>-4</c:v>
                </c:pt>
                <c:pt idx="2">
                  <c:v>-3</c:v>
                </c:pt>
                <c:pt idx="3">
                  <c:v>-2</c:v>
                </c:pt>
                <c:pt idx="4">
                  <c:v>-1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</c:numCache>
            </c:numRef>
          </c:xVal>
          <c:yVal>
            <c:numRef>
              <c:f>Sheet2!$C$2:$C$12</c:f>
              <c:numCache>
                <c:formatCode>General</c:formatCode>
                <c:ptCount val="11"/>
                <c:pt idx="0">
                  <c:v>25</c:v>
                </c:pt>
                <c:pt idx="1">
                  <c:v>16</c:v>
                </c:pt>
                <c:pt idx="2">
                  <c:v>9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4</c:v>
                </c:pt>
                <c:pt idx="8">
                  <c:v>9</c:v>
                </c:pt>
                <c:pt idx="9">
                  <c:v>16</c:v>
                </c:pt>
                <c:pt idx="10">
                  <c:v>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B2D-4756-8BF3-CF032A68AB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3313280"/>
        <c:axId val="753310328"/>
      </c:scatterChart>
      <c:valAx>
        <c:axId val="75331328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53310328"/>
        <c:crosses val="autoZero"/>
        <c:crossBetween val="midCat"/>
      </c:valAx>
      <c:valAx>
        <c:axId val="75331032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53313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y=x^3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Sheet2!$A$2:$A$12</c:f>
              <c:numCache>
                <c:formatCode>General</c:formatCode>
                <c:ptCount val="11"/>
                <c:pt idx="0">
                  <c:v>-5</c:v>
                </c:pt>
                <c:pt idx="1">
                  <c:v>-4</c:v>
                </c:pt>
                <c:pt idx="2">
                  <c:v>-3</c:v>
                </c:pt>
                <c:pt idx="3">
                  <c:v>-2</c:v>
                </c:pt>
                <c:pt idx="4">
                  <c:v>-1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</c:numCache>
            </c:numRef>
          </c:xVal>
          <c:yVal>
            <c:numRef>
              <c:f>Sheet2!$D$2:$D$12</c:f>
              <c:numCache>
                <c:formatCode>General</c:formatCode>
                <c:ptCount val="11"/>
                <c:pt idx="0">
                  <c:v>-125</c:v>
                </c:pt>
                <c:pt idx="1">
                  <c:v>-64</c:v>
                </c:pt>
                <c:pt idx="2">
                  <c:v>-27</c:v>
                </c:pt>
                <c:pt idx="3">
                  <c:v>-8</c:v>
                </c:pt>
                <c:pt idx="4">
                  <c:v>-1</c:v>
                </c:pt>
                <c:pt idx="5">
                  <c:v>0</c:v>
                </c:pt>
                <c:pt idx="6">
                  <c:v>1</c:v>
                </c:pt>
                <c:pt idx="7">
                  <c:v>8</c:v>
                </c:pt>
                <c:pt idx="8">
                  <c:v>27</c:v>
                </c:pt>
                <c:pt idx="9">
                  <c:v>64</c:v>
                </c:pt>
                <c:pt idx="10">
                  <c:v>125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30A-4BB8-87A4-9B6AE404FA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3816728"/>
        <c:axId val="753819352"/>
      </c:scatterChart>
      <c:valAx>
        <c:axId val="75381672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53819352"/>
        <c:crosses val="autoZero"/>
        <c:crossBetween val="midCat"/>
      </c:valAx>
      <c:valAx>
        <c:axId val="753819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53816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y=x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Sheet2!$A$2:$A$12</c:f>
              <c:numCache>
                <c:formatCode>General</c:formatCode>
                <c:ptCount val="11"/>
                <c:pt idx="0">
                  <c:v>-5</c:v>
                </c:pt>
                <c:pt idx="1">
                  <c:v>-4</c:v>
                </c:pt>
                <c:pt idx="2">
                  <c:v>-3</c:v>
                </c:pt>
                <c:pt idx="3">
                  <c:v>-2</c:v>
                </c:pt>
                <c:pt idx="4">
                  <c:v>-1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</c:numCache>
            </c:numRef>
          </c:xVal>
          <c:yVal>
            <c:numRef>
              <c:f>Sheet2!$B$2:$B$12</c:f>
              <c:numCache>
                <c:formatCode>General</c:formatCode>
                <c:ptCount val="11"/>
                <c:pt idx="0">
                  <c:v>-5</c:v>
                </c:pt>
                <c:pt idx="1">
                  <c:v>-4</c:v>
                </c:pt>
                <c:pt idx="2">
                  <c:v>-3</c:v>
                </c:pt>
                <c:pt idx="3">
                  <c:v>-2</c:v>
                </c:pt>
                <c:pt idx="4">
                  <c:v>-1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8F-42D4-869E-42F8221FD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0567384"/>
        <c:axId val="790564760"/>
      </c:scatterChart>
      <c:valAx>
        <c:axId val="79056738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90564760"/>
        <c:crosses val="autoZero"/>
        <c:crossBetween val="midCat"/>
      </c:valAx>
      <c:valAx>
        <c:axId val="7905647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90567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20.png"/><Relationship Id="rId9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FF960-8024-417B-ADEB-9ED0B8D241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D05F4D90-8397-4C4E-8B2C-3371FA2338CB}">
          <dgm:prSet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𝐴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 = {(</m:t>
                  </m:r>
                  <m:sSub>
                    <m:sSubPr>
                      <m:ctrlPr>
                        <a:rPr lang="en-US" b="0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lang="en-US" i="1" dirty="0" smtClean="0">
                      <a:latin typeface="Cambria Math" panose="02040503050406030204" pitchFamily="18" charset="0"/>
                    </a:rPr>
                    <m:t>,</m:t>
                  </m:r>
                  <m:sSub>
                    <m:sSubPr>
                      <m:ctrlPr>
                        <a:rPr lang="en-US" b="0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lang="en-US" i="1" dirty="0" smtClean="0">
                      <a:latin typeface="Cambria Math" panose="02040503050406030204" pitchFamily="18" charset="0"/>
                    </a:rPr>
                    <m:t>), (</m:t>
                  </m:r>
                  <m:sSub>
                    <m:sSubPr>
                      <m:ctrlPr>
                        <a:rPr lang="en-US" b="0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n-US" i="1" dirty="0" smtClean="0">
                      <a:latin typeface="Cambria Math" panose="02040503050406030204" pitchFamily="18" charset="0"/>
                    </a:rPr>
                    <m:t>,</m:t>
                  </m:r>
                  <m:sSub>
                    <m:sSubPr>
                      <m:ctrlPr>
                        <a:rPr lang="en-US" b="0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n-US" i="1" dirty="0" smtClean="0">
                      <a:latin typeface="Cambria Math" panose="02040503050406030204" pitchFamily="18" charset="0"/>
                    </a:rPr>
                    <m:t>), …, (</m:t>
                  </m:r>
                  <m:sSub>
                    <m:sSubPr>
                      <m:ctrlPr>
                        <a:rPr lang="en-US" b="0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sub>
                  </m:sSub>
                  <m:r>
                    <a:rPr lang="en-US" i="1" dirty="0" smtClean="0">
                      <a:latin typeface="Cambria Math" panose="02040503050406030204" pitchFamily="18" charset="0"/>
                    </a:rPr>
                    <m:t>, </m:t>
                  </m:r>
                  <m:sSub>
                    <m:sSubPr>
                      <m:ctrlPr>
                        <a:rPr lang="en-US" b="0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sub>
                  </m:sSub>
                  <m:r>
                    <a:rPr lang="en-US" i="1" dirty="0" smtClean="0">
                      <a:latin typeface="Cambria Math" panose="02040503050406030204" pitchFamily="18" charset="0"/>
                    </a:rPr>
                    <m:t>)}</m:t>
                  </m:r>
                </m:oMath>
              </a14:m>
              <a:r>
                <a:rPr lang="en-US" dirty="0"/>
                <a:t> </a:t>
              </a:r>
            </a:p>
          </dgm:t>
        </dgm:pt>
      </mc:Choice>
      <mc:Fallback>
        <dgm:pt modelId="{D05F4D90-8397-4C4E-8B2C-3371FA2338CB}">
          <dgm:prSet/>
          <dgm:spPr/>
          <dgm:t>
            <a:bodyPr/>
            <a:lstStyle/>
            <a:p>
              <a:r>
                <a:rPr lang="en-US" i="0" dirty="0">
                  <a:latin typeface="Cambria Math" panose="02040503050406030204" pitchFamily="18" charset="0"/>
                </a:rPr>
                <a:t>𝐴(𝑥) = {(𝑥</a:t>
              </a:r>
              <a:r>
                <a:rPr lang="en-US" b="0" i="0" dirty="0">
                  <a:latin typeface="Cambria Math" panose="02040503050406030204" pitchFamily="18" charset="0"/>
                </a:rPr>
                <a:t>_</a:t>
              </a:r>
              <a:r>
                <a:rPr lang="en-US" i="0" dirty="0">
                  <a:latin typeface="Cambria Math" panose="02040503050406030204" pitchFamily="18" charset="0"/>
                </a:rPr>
                <a:t>0,𝑦</a:t>
              </a:r>
              <a:r>
                <a:rPr lang="en-US" b="0" i="0" dirty="0">
                  <a:latin typeface="Cambria Math" panose="02040503050406030204" pitchFamily="18" charset="0"/>
                </a:rPr>
                <a:t>_</a:t>
              </a:r>
              <a:r>
                <a:rPr lang="en-US" i="0" dirty="0">
                  <a:latin typeface="Cambria Math" panose="02040503050406030204" pitchFamily="18" charset="0"/>
                </a:rPr>
                <a:t>0), (𝑥</a:t>
              </a:r>
              <a:r>
                <a:rPr lang="en-US" b="0" i="0" dirty="0">
                  <a:latin typeface="Cambria Math" panose="02040503050406030204" pitchFamily="18" charset="0"/>
                </a:rPr>
                <a:t>_</a:t>
              </a:r>
              <a:r>
                <a:rPr lang="en-US" i="0" dirty="0">
                  <a:latin typeface="Cambria Math" panose="02040503050406030204" pitchFamily="18" charset="0"/>
                </a:rPr>
                <a:t>1,𝑦</a:t>
              </a:r>
              <a:r>
                <a:rPr lang="en-US" b="0" i="0" dirty="0">
                  <a:latin typeface="Cambria Math" panose="02040503050406030204" pitchFamily="18" charset="0"/>
                </a:rPr>
                <a:t>_</a:t>
              </a:r>
              <a:r>
                <a:rPr lang="en-US" i="0" dirty="0">
                  <a:latin typeface="Cambria Math" panose="02040503050406030204" pitchFamily="18" charset="0"/>
                </a:rPr>
                <a:t>1), …, (𝑥</a:t>
              </a:r>
              <a:r>
                <a:rPr lang="en-US" b="0" i="0" dirty="0">
                  <a:latin typeface="Cambria Math" panose="02040503050406030204" pitchFamily="18" charset="0"/>
                </a:rPr>
                <a:t>_(</a:t>
              </a:r>
              <a:r>
                <a:rPr lang="en-US" i="0" dirty="0">
                  <a:latin typeface="Cambria Math" panose="02040503050406030204" pitchFamily="18" charset="0"/>
                </a:rPr>
                <a:t>𝑛</a:t>
              </a:r>
              <a:r>
                <a:rPr lang="en-US" b="0" i="0" dirty="0">
                  <a:latin typeface="Cambria Math" panose="02040503050406030204" pitchFamily="18" charset="0"/>
                </a:rPr>
                <a:t>−1)</a:t>
              </a:r>
              <a:r>
                <a:rPr lang="en-US" i="0" dirty="0">
                  <a:latin typeface="Cambria Math" panose="02040503050406030204" pitchFamily="18" charset="0"/>
                </a:rPr>
                <a:t>, 𝑦</a:t>
              </a:r>
              <a:r>
                <a:rPr lang="en-US" b="0" i="0" dirty="0">
                  <a:latin typeface="Cambria Math" panose="02040503050406030204" pitchFamily="18" charset="0"/>
                </a:rPr>
                <a:t>_(</a:t>
              </a:r>
              <a:r>
                <a:rPr lang="en-US" i="0" dirty="0">
                  <a:latin typeface="Cambria Math" panose="02040503050406030204" pitchFamily="18" charset="0"/>
                </a:rPr>
                <a:t>𝑛</a:t>
              </a:r>
              <a:r>
                <a:rPr lang="en-US" b="0" i="0" dirty="0">
                  <a:latin typeface="Cambria Math" panose="02040503050406030204" pitchFamily="18" charset="0"/>
                </a:rPr>
                <a:t>−1)</a:t>
              </a:r>
              <a:r>
                <a:rPr lang="en-US" i="0" dirty="0">
                  <a:latin typeface="Cambria Math" panose="02040503050406030204" pitchFamily="18" charset="0"/>
                </a:rPr>
                <a:t>)}</a:t>
              </a:r>
              <a:r>
                <a:rPr lang="en-US" dirty="0"/>
                <a:t> </a:t>
              </a:r>
            </a:p>
          </dgm:t>
        </dgm:pt>
      </mc:Fallback>
    </mc:AlternateContent>
    <dgm:pt modelId="{F4755567-B01C-41EC-BEC3-68201AA6ADFA}" type="parTrans" cxnId="{AFE23406-9C39-456D-A7DE-81636191D0C3}">
      <dgm:prSet/>
      <dgm:spPr/>
      <dgm:t>
        <a:bodyPr/>
        <a:lstStyle/>
        <a:p>
          <a:endParaRPr lang="en-US"/>
        </a:p>
      </dgm:t>
    </dgm:pt>
    <dgm:pt modelId="{D6A15945-D305-4D15-8789-7E7E2C6CBC5D}" type="sibTrans" cxnId="{AFE23406-9C39-456D-A7DE-81636191D0C3}">
      <dgm:prSet/>
      <dgm:spPr/>
      <dgm:t>
        <a:bodyPr/>
        <a:lstStyle/>
        <a:p>
          <a:endParaRPr lang="en-US"/>
        </a:p>
      </dgm:t>
    </dgm:pt>
    <dgm:pt modelId="{E160A2FF-AB40-4C09-A706-7A78794D8B95}">
      <dgm:prSet/>
      <dgm:spPr/>
      <dgm:t>
        <a:bodyPr/>
        <a:lstStyle/>
        <a:p>
          <a:r>
            <a:rPr lang="en-US"/>
            <a:t>such that:</a:t>
          </a:r>
        </a:p>
      </dgm:t>
    </dgm:pt>
    <dgm:pt modelId="{296A63BA-A6DC-4B5A-9E2B-D936F633FD76}" type="parTrans" cxnId="{6AE0DFFD-C0D8-43D4-A71E-4CFC091F82F7}">
      <dgm:prSet/>
      <dgm:spPr/>
      <dgm:t>
        <a:bodyPr/>
        <a:lstStyle/>
        <a:p>
          <a:endParaRPr lang="en-US"/>
        </a:p>
      </dgm:t>
    </dgm:pt>
    <dgm:pt modelId="{2A5DD401-D324-43B9-9AA8-61EE816D7912}" type="sibTrans" cxnId="{6AE0DFFD-C0D8-43D4-A71E-4CFC091F82F7}">
      <dgm:prSet/>
      <dgm:spPr/>
      <dgm:t>
        <a:bodyPr/>
        <a:lstStyle/>
        <a:p>
          <a:endParaRPr lang="en-US"/>
        </a:p>
      </dgm:t>
    </dgm:pt>
    <dgm:pt modelId="{D76BD3A1-3981-4C08-B223-A498443103D2}">
      <dgm:prSet/>
      <dgm:spPr/>
      <dgm:t>
        <a:bodyPr/>
        <a:lstStyle/>
        <a:p>
          <a:r>
            <a:rPr lang="en-US"/>
            <a:t>All x are distinct</a:t>
          </a:r>
        </a:p>
      </dgm:t>
    </dgm:pt>
    <dgm:pt modelId="{6A09E42E-68EB-481C-8EB9-D59F994B4701}" type="parTrans" cxnId="{2C97C256-B95F-47E6-BA6A-2564C940BE3A}">
      <dgm:prSet/>
      <dgm:spPr/>
      <dgm:t>
        <a:bodyPr/>
        <a:lstStyle/>
        <a:p>
          <a:endParaRPr lang="en-US"/>
        </a:p>
      </dgm:t>
    </dgm:pt>
    <dgm:pt modelId="{05393569-7BD0-4168-A103-60F340656AF4}" type="sibTrans" cxnId="{2C97C256-B95F-47E6-BA6A-2564C940BE3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1AA3345D-BECC-48D0-AC96-50D4B8D86A86}">
          <dgm:prSet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m:oMathPara>
              </a14:m>
              <a:endParaRPr lang="en-US" dirty="0"/>
            </a:p>
          </dgm:t>
        </dgm:pt>
      </mc:Choice>
      <mc:Fallback>
        <dgm:pt modelId="{1AA3345D-BECC-48D0-AC96-50D4B8D86A86}">
          <dgm:prSet/>
          <dgm:spPr/>
          <dgm:t>
            <a:bodyPr/>
            <a:lstStyle/>
            <a:p>
              <a:r>
                <a:rPr lang="en-US" i="0" dirty="0">
                  <a:latin typeface="Cambria Math" panose="02040503050406030204" pitchFamily="18" charset="0"/>
                </a:rPr>
                <a:t>𝑦</a:t>
              </a:r>
              <a:r>
                <a:rPr lang="en-US" b="0" i="0" dirty="0">
                  <a:latin typeface="Cambria Math" panose="02040503050406030204" pitchFamily="18" charset="0"/>
                </a:rPr>
                <a:t>_</a:t>
              </a:r>
              <a:r>
                <a:rPr lang="en-US" i="0" dirty="0">
                  <a:latin typeface="Cambria Math" panose="02040503050406030204" pitchFamily="18" charset="0"/>
                </a:rPr>
                <a:t>𝑘  = 𝐴(</a:t>
              </a:r>
              <a:r>
                <a:rPr lang="en-US" i="0" dirty="0" err="1">
                  <a:latin typeface="Cambria Math" panose="02040503050406030204" pitchFamily="18" charset="0"/>
                </a:rPr>
                <a:t>𝑥</a:t>
              </a:r>
              <a:r>
                <a:rPr lang="en-US" b="0" i="0" dirty="0">
                  <a:latin typeface="Cambria Math" panose="02040503050406030204" pitchFamily="18" charset="0"/>
                </a:rPr>
                <a:t>_</a:t>
              </a:r>
              <a:r>
                <a:rPr lang="en-US" i="0" dirty="0" err="1">
                  <a:latin typeface="Cambria Math" panose="02040503050406030204" pitchFamily="18" charset="0"/>
                </a:rPr>
                <a:t>𝑘</a:t>
              </a:r>
              <a:r>
                <a:rPr lang="en-US" i="0" dirty="0">
                  <a:latin typeface="Cambria Math" panose="02040503050406030204" pitchFamily="18" charset="0"/>
                </a:rPr>
                <a:t>) 𝑓𝑜𝑟 𝑘=0,1,…,𝑛−1</a:t>
              </a:r>
              <a:endParaRPr lang="en-US" dirty="0"/>
            </a:p>
          </dgm:t>
        </dgm:pt>
      </mc:Fallback>
    </mc:AlternateContent>
    <dgm:pt modelId="{A57C0616-659C-48EC-BB9A-4DB505A10F23}" type="parTrans" cxnId="{4E69B2AB-D118-4990-91B5-FA927BBDB5A0}">
      <dgm:prSet/>
      <dgm:spPr/>
      <dgm:t>
        <a:bodyPr/>
        <a:lstStyle/>
        <a:p>
          <a:endParaRPr lang="en-US"/>
        </a:p>
      </dgm:t>
    </dgm:pt>
    <dgm:pt modelId="{E772333A-3BE5-448F-B5AE-982F740927EA}" type="sibTrans" cxnId="{4E69B2AB-D118-4990-91B5-FA927BBDB5A0}">
      <dgm:prSet/>
      <dgm:spPr/>
      <dgm:t>
        <a:bodyPr/>
        <a:lstStyle/>
        <a:p>
          <a:endParaRPr lang="en-US"/>
        </a:p>
      </dgm:t>
    </dgm:pt>
    <dgm:pt modelId="{7168AEE4-24AD-4241-894C-A75BE8EE256E}">
      <dgm:prSet/>
      <dgm:spPr/>
      <dgm:t>
        <a:bodyPr/>
        <a:lstStyle/>
        <a:p>
          <a:r>
            <a:rPr lang="en-US"/>
            <a:t>Conversion from coefficient form to point-value is inexpensive</a:t>
          </a:r>
        </a:p>
      </dgm:t>
    </dgm:pt>
    <dgm:pt modelId="{0F2D99D1-7298-4EF1-A245-67EEF0621996}" type="parTrans" cxnId="{A4937476-3231-48D4-AEDE-F834E6F5003C}">
      <dgm:prSet/>
      <dgm:spPr/>
      <dgm:t>
        <a:bodyPr/>
        <a:lstStyle/>
        <a:p>
          <a:endParaRPr lang="en-US"/>
        </a:p>
      </dgm:t>
    </dgm:pt>
    <dgm:pt modelId="{21FC5848-1E21-462E-82C4-B066A2A3043E}" type="sibTrans" cxnId="{A4937476-3231-48D4-AEDE-F834E6F5003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4ECAC97C-19A6-4202-A1B9-E6CC876CAA8C}">
          <dgm:prSet/>
          <dgm:spPr/>
          <dgm:t>
            <a:bodyPr/>
            <a:lstStyle/>
            <a:p>
              <a:r>
                <a:rPr lang="en-US" dirty="0"/>
                <a:t>Choose n points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b="0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lang="en-US" i="1" dirty="0" smtClean="0">
                      <a:latin typeface="Cambria Math" panose="02040503050406030204" pitchFamily="18" charset="0"/>
                    </a:rPr>
                    <m:t>,</m:t>
                  </m:r>
                  <m:sSub>
                    <m:sSubPr>
                      <m:ctrlPr>
                        <a:rPr lang="en-US" b="0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n-US" i="1" dirty="0" smtClean="0">
                      <a:latin typeface="Cambria Math" panose="02040503050406030204" pitchFamily="18" charset="0"/>
                    </a:rPr>
                    <m:t>,…</m:t>
                  </m:r>
                  <m:sSub>
                    <m:sSubPr>
                      <m:ctrlPr>
                        <a:rPr lang="en-US" b="0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sub>
                  </m:sSub>
                  <m:r>
                    <a:rPr lang="en-US" i="1" dirty="0" smtClean="0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en-US" dirty="0"/>
                <a:t>then evaluate at 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𝐴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lang="en-US" b="0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  <m:r>
                    <a:rPr lang="en-US" i="1" dirty="0">
                      <a:latin typeface="Cambria Math" panose="02040503050406030204" pitchFamily="18" charset="0"/>
                    </a:rPr>
                    <m:t>) </m:t>
                  </m:r>
                  <m:r>
                    <a:rPr lang="en-US" i="1" dirty="0">
                      <a:latin typeface="Cambria Math" panose="02040503050406030204" pitchFamily="18" charset="0"/>
                    </a:rPr>
                    <m:t>𝑓𝑜𝑟</m:t>
                  </m:r>
                  <m:r>
                    <a:rPr lang="en-US" i="1" dirty="0">
                      <a:latin typeface="Cambria Math" panose="02040503050406030204" pitchFamily="18" charset="0"/>
                    </a:rPr>
                    <m:t> </m:t>
                  </m:r>
                  <m:r>
                    <a:rPr lang="en-US" i="1" dirty="0">
                      <a:latin typeface="Cambria Math" panose="02040503050406030204" pitchFamily="18" charset="0"/>
                    </a:rPr>
                    <m:t>𝑘</m:t>
                  </m:r>
                  <m:r>
                    <a:rPr lang="en-US" i="1" dirty="0">
                      <a:latin typeface="Cambria Math" panose="02040503050406030204" pitchFamily="18" charset="0"/>
                    </a:rPr>
                    <m:t>=0,1,…,</m:t>
                  </m:r>
                  <m:r>
                    <a:rPr lang="en-US" i="1" dirty="0">
                      <a:latin typeface="Cambria Math" panose="02040503050406030204" pitchFamily="18" charset="0"/>
                    </a:rPr>
                    <m:t>𝑛</m:t>
                  </m:r>
                  <m:r>
                    <a:rPr lang="en-US" i="1" dirty="0">
                      <a:latin typeface="Cambria Math" panose="02040503050406030204" pitchFamily="18" charset="0"/>
                    </a:rPr>
                    <m:t>−1</m:t>
                  </m:r>
                </m:oMath>
              </a14:m>
              <a:endParaRPr lang="en-US" dirty="0"/>
            </a:p>
          </dgm:t>
        </dgm:pt>
      </mc:Choice>
      <mc:Fallback>
        <dgm:pt modelId="{4ECAC97C-19A6-4202-A1B9-E6CC876CAA8C}">
          <dgm:prSet/>
          <dgm:spPr/>
          <dgm:t>
            <a:bodyPr/>
            <a:lstStyle/>
            <a:p>
              <a:r>
                <a:rPr lang="en-US" dirty="0"/>
                <a:t>Choose n points </a:t>
              </a:r>
              <a:r>
                <a:rPr lang="en-US" i="0" dirty="0">
                  <a:latin typeface="Cambria Math" panose="02040503050406030204" pitchFamily="18" charset="0"/>
                </a:rPr>
                <a:t>𝑥</a:t>
              </a:r>
              <a:r>
                <a:rPr lang="en-US" b="0" i="0" dirty="0">
                  <a:latin typeface="Cambria Math" panose="02040503050406030204" pitchFamily="18" charset="0"/>
                </a:rPr>
                <a:t>_</a:t>
              </a:r>
              <a:r>
                <a:rPr lang="en-US" i="0" dirty="0">
                  <a:latin typeface="Cambria Math" panose="02040503050406030204" pitchFamily="18" charset="0"/>
                </a:rPr>
                <a:t>0,𝑥</a:t>
              </a:r>
              <a:r>
                <a:rPr lang="en-US" b="0" i="0" dirty="0">
                  <a:latin typeface="Cambria Math" panose="02040503050406030204" pitchFamily="18" charset="0"/>
                </a:rPr>
                <a:t>_</a:t>
              </a:r>
              <a:r>
                <a:rPr lang="en-US" i="0" dirty="0">
                  <a:latin typeface="Cambria Math" panose="02040503050406030204" pitchFamily="18" charset="0"/>
                </a:rPr>
                <a:t>1,…𝑥</a:t>
              </a:r>
              <a:r>
                <a:rPr lang="en-US" b="0" i="0" dirty="0">
                  <a:latin typeface="Cambria Math" panose="02040503050406030204" pitchFamily="18" charset="0"/>
                </a:rPr>
                <a:t>_(</a:t>
              </a:r>
              <a:r>
                <a:rPr lang="en-US" i="0" dirty="0">
                  <a:latin typeface="Cambria Math" panose="02040503050406030204" pitchFamily="18" charset="0"/>
                </a:rPr>
                <a:t>𝑛</a:t>
              </a:r>
              <a:r>
                <a:rPr lang="en-US" b="0" i="0" dirty="0">
                  <a:latin typeface="Cambria Math" panose="02040503050406030204" pitchFamily="18" charset="0"/>
                </a:rPr>
                <a:t>−1) </a:t>
              </a:r>
              <a:r>
                <a:rPr lang="en-US" i="0" dirty="0">
                  <a:latin typeface="Cambria Math" panose="02040503050406030204" pitchFamily="18" charset="0"/>
                </a:rPr>
                <a:t> </a:t>
              </a:r>
              <a:r>
                <a:rPr lang="en-US" dirty="0"/>
                <a:t>then evaluate at </a:t>
              </a:r>
              <a:r>
                <a:rPr lang="en-US" i="0" dirty="0">
                  <a:latin typeface="Cambria Math" panose="02040503050406030204" pitchFamily="18" charset="0"/>
                </a:rPr>
                <a:t>𝐴(</a:t>
              </a:r>
              <a:r>
                <a:rPr lang="en-US" i="0" dirty="0" err="1">
                  <a:latin typeface="Cambria Math" panose="02040503050406030204" pitchFamily="18" charset="0"/>
                </a:rPr>
                <a:t>𝑥</a:t>
              </a:r>
              <a:r>
                <a:rPr lang="en-US" b="0" i="0" dirty="0">
                  <a:latin typeface="Cambria Math" panose="02040503050406030204" pitchFamily="18" charset="0"/>
                </a:rPr>
                <a:t>_</a:t>
              </a:r>
              <a:r>
                <a:rPr lang="en-US" i="0" dirty="0" err="1">
                  <a:latin typeface="Cambria Math" panose="02040503050406030204" pitchFamily="18" charset="0"/>
                </a:rPr>
                <a:t>𝑘</a:t>
              </a:r>
              <a:r>
                <a:rPr lang="en-US" i="0" dirty="0">
                  <a:latin typeface="Cambria Math" panose="02040503050406030204" pitchFamily="18" charset="0"/>
                </a:rPr>
                <a:t>) 𝑓𝑜𝑟 𝑘=0,1,…,𝑛−1</a:t>
              </a:r>
              <a:endParaRPr lang="en-US" dirty="0"/>
            </a:p>
          </dgm:t>
        </dgm:pt>
      </mc:Fallback>
    </mc:AlternateContent>
    <dgm:pt modelId="{4BECDCDA-112B-401A-BC6A-69CED3883F43}" type="parTrans" cxnId="{03A9AA0D-3F93-4998-A1CB-8A9A9711C64F}">
      <dgm:prSet/>
      <dgm:spPr/>
      <dgm:t>
        <a:bodyPr/>
        <a:lstStyle/>
        <a:p>
          <a:endParaRPr lang="en-US"/>
        </a:p>
      </dgm:t>
    </dgm:pt>
    <dgm:pt modelId="{414C0BF3-68FC-463A-ABCA-D343141484AA}" type="sibTrans" cxnId="{03A9AA0D-3F93-4998-A1CB-8A9A9711C64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8FB3F861-A9BD-4DDB-99DB-4D43C9D2DBF2}">
          <dgm:prSet/>
          <dgm:spPr/>
          <dgm:t>
            <a:bodyPr/>
            <a:lstStyle/>
            <a:p>
              <a:r>
                <a:rPr lang="en-US" dirty="0"/>
                <a:t>With Horner’s method, evaluation takes 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𝑂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sSup>
                    <m:sSupPr>
                      <m:ctrlPr>
                        <a:rPr lang="en-US" i="1" dirty="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e>
                    <m: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n-US" i="1" dirty="0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en-US" dirty="0"/>
            </a:p>
          </dgm:t>
        </dgm:pt>
      </mc:Choice>
      <mc:Fallback>
        <dgm:pt modelId="{8FB3F861-A9BD-4DDB-99DB-4D43C9D2DBF2}">
          <dgm:prSet/>
          <dgm:spPr/>
          <dgm:t>
            <a:bodyPr/>
            <a:lstStyle/>
            <a:p>
              <a:r>
                <a:rPr lang="en-US" dirty="0"/>
                <a:t>With Horner’s method, evaluation takes </a:t>
              </a:r>
              <a:r>
                <a:rPr lang="en-US" i="0" dirty="0">
                  <a:latin typeface="Cambria Math" panose="02040503050406030204" pitchFamily="18" charset="0"/>
                </a:rPr>
                <a:t>𝑂(𝑛^2)</a:t>
              </a:r>
              <a:endParaRPr lang="en-US" dirty="0"/>
            </a:p>
          </dgm:t>
        </dgm:pt>
      </mc:Fallback>
    </mc:AlternateContent>
    <dgm:pt modelId="{5E42D3ED-ED9F-4EE8-92C7-435B61875801}" type="parTrans" cxnId="{A34F7666-3B9D-4B96-86C9-77B676039E2A}">
      <dgm:prSet/>
      <dgm:spPr/>
      <dgm:t>
        <a:bodyPr/>
        <a:lstStyle/>
        <a:p>
          <a:endParaRPr lang="en-US"/>
        </a:p>
      </dgm:t>
    </dgm:pt>
    <dgm:pt modelId="{01014148-6F40-44D6-B09E-9F1A24A069A1}" type="sibTrans" cxnId="{A34F7666-3B9D-4B96-86C9-77B676039E2A}">
      <dgm:prSet/>
      <dgm:spPr/>
      <dgm:t>
        <a:bodyPr/>
        <a:lstStyle/>
        <a:p>
          <a:endParaRPr lang="en-US"/>
        </a:p>
      </dgm:t>
    </dgm:pt>
    <dgm:pt modelId="{9D1BB297-DD9D-4A83-8E99-B9144E328721}" type="pres">
      <dgm:prSet presAssocID="{EBFFF960-8024-417B-ADEB-9ED0B8D2411A}" presName="root" presStyleCnt="0">
        <dgm:presLayoutVars>
          <dgm:dir/>
          <dgm:resizeHandles val="exact"/>
        </dgm:presLayoutVars>
      </dgm:prSet>
      <dgm:spPr/>
    </dgm:pt>
    <dgm:pt modelId="{FFAB510B-3885-431A-A1C0-9B785B1B8023}" type="pres">
      <dgm:prSet presAssocID="{D05F4D90-8397-4C4E-8B2C-3371FA2338CB}" presName="compNode" presStyleCnt="0"/>
      <dgm:spPr/>
    </dgm:pt>
    <dgm:pt modelId="{1789F76B-725F-4343-8CFF-FA7CFCAD77F0}" type="pres">
      <dgm:prSet presAssocID="{D05F4D90-8397-4C4E-8B2C-3371FA2338CB}" presName="bgRect" presStyleLbl="bgShp" presStyleIdx="0" presStyleCnt="3"/>
      <dgm:spPr/>
    </dgm:pt>
    <dgm:pt modelId="{68F4761F-ECAB-44D2-A30A-81634B12E56E}" type="pres">
      <dgm:prSet presAssocID="{D05F4D90-8397-4C4E-8B2C-3371FA2338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with solid fill"/>
        </a:ext>
      </dgm:extLst>
    </dgm:pt>
    <dgm:pt modelId="{5AD6BAFE-97AE-4246-A739-9702949C03A9}" type="pres">
      <dgm:prSet presAssocID="{D05F4D90-8397-4C4E-8B2C-3371FA2338CB}" presName="spaceRect" presStyleCnt="0"/>
      <dgm:spPr/>
    </dgm:pt>
    <dgm:pt modelId="{176D16F7-9CC0-4714-9A9C-BE2F50D7921A}" type="pres">
      <dgm:prSet presAssocID="{D05F4D90-8397-4C4E-8B2C-3371FA2338CB}" presName="parTx" presStyleLbl="revTx" presStyleIdx="0" presStyleCnt="5">
        <dgm:presLayoutVars>
          <dgm:chMax val="0"/>
          <dgm:chPref val="0"/>
        </dgm:presLayoutVars>
      </dgm:prSet>
      <dgm:spPr/>
    </dgm:pt>
    <dgm:pt modelId="{D0BDDF9A-4960-4662-B32F-45CB6B0E06DF}" type="pres">
      <dgm:prSet presAssocID="{D05F4D90-8397-4C4E-8B2C-3371FA2338CB}" presName="desTx" presStyleLbl="revTx" presStyleIdx="1" presStyleCnt="5">
        <dgm:presLayoutVars/>
      </dgm:prSet>
      <dgm:spPr/>
    </dgm:pt>
    <dgm:pt modelId="{8219957F-52E9-42B1-802A-F6FE12EA393E}" type="pres">
      <dgm:prSet presAssocID="{D6A15945-D305-4D15-8789-7E7E2C6CBC5D}" presName="sibTrans" presStyleCnt="0"/>
      <dgm:spPr/>
    </dgm:pt>
    <dgm:pt modelId="{1A0A164A-9F6E-4A00-935F-DE3E20AFE20D}" type="pres">
      <dgm:prSet presAssocID="{7168AEE4-24AD-4241-894C-A75BE8EE256E}" presName="compNode" presStyleCnt="0"/>
      <dgm:spPr/>
    </dgm:pt>
    <dgm:pt modelId="{1BF7061F-271A-447B-BBCA-72A6813E104C}" type="pres">
      <dgm:prSet presAssocID="{7168AEE4-24AD-4241-894C-A75BE8EE256E}" presName="bgRect" presStyleLbl="bgShp" presStyleIdx="1" presStyleCnt="3"/>
      <dgm:spPr/>
    </dgm:pt>
    <dgm:pt modelId="{23753C18-32AD-441E-83B8-02AEB8F44EBD}" type="pres">
      <dgm:prSet presAssocID="{7168AEE4-24AD-4241-894C-A75BE8EE25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 with solid fill"/>
        </a:ext>
      </dgm:extLst>
    </dgm:pt>
    <dgm:pt modelId="{BCD08DA0-D496-4CB8-ADAB-7963D00F7369}" type="pres">
      <dgm:prSet presAssocID="{7168AEE4-24AD-4241-894C-A75BE8EE256E}" presName="spaceRect" presStyleCnt="0"/>
      <dgm:spPr/>
    </dgm:pt>
    <dgm:pt modelId="{352093DD-6617-4744-AB46-E6AB1DFAB170}" type="pres">
      <dgm:prSet presAssocID="{7168AEE4-24AD-4241-894C-A75BE8EE256E}" presName="parTx" presStyleLbl="revTx" presStyleIdx="2" presStyleCnt="5">
        <dgm:presLayoutVars>
          <dgm:chMax val="0"/>
          <dgm:chPref val="0"/>
        </dgm:presLayoutVars>
      </dgm:prSet>
      <dgm:spPr/>
    </dgm:pt>
    <dgm:pt modelId="{E9E18643-CE79-44A9-AF50-DFE2DE50E308}" type="pres">
      <dgm:prSet presAssocID="{7168AEE4-24AD-4241-894C-A75BE8EE256E}" presName="desTx" presStyleLbl="revTx" presStyleIdx="3" presStyleCnt="5">
        <dgm:presLayoutVars/>
      </dgm:prSet>
      <dgm:spPr/>
    </dgm:pt>
    <dgm:pt modelId="{7B99A2EA-1A72-40ED-AD88-DCF1F5F35062}" type="pres">
      <dgm:prSet presAssocID="{21FC5848-1E21-462E-82C4-B066A2A3043E}" presName="sibTrans" presStyleCnt="0"/>
      <dgm:spPr/>
    </dgm:pt>
    <dgm:pt modelId="{79E9D28A-5A4A-4CFA-939E-8DF4BCD711AB}" type="pres">
      <dgm:prSet presAssocID="{8FB3F861-A9BD-4DDB-99DB-4D43C9D2DBF2}" presName="compNode" presStyleCnt="0"/>
      <dgm:spPr/>
    </dgm:pt>
    <dgm:pt modelId="{9D0AD82F-B2A5-4228-9883-097DAB0D00D8}" type="pres">
      <dgm:prSet presAssocID="{8FB3F861-A9BD-4DDB-99DB-4D43C9D2DBF2}" presName="bgRect" presStyleLbl="bgShp" presStyleIdx="2" presStyleCnt="3"/>
      <dgm:spPr/>
    </dgm:pt>
    <dgm:pt modelId="{A63F9C81-75F3-486E-9539-67551CAF9B78}" type="pres">
      <dgm:prSet presAssocID="{8FB3F861-A9BD-4DDB-99DB-4D43C9D2DB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 with solid fill"/>
        </a:ext>
      </dgm:extLst>
    </dgm:pt>
    <dgm:pt modelId="{325E7255-C076-43F5-820C-47999D46BB79}" type="pres">
      <dgm:prSet presAssocID="{8FB3F861-A9BD-4DDB-99DB-4D43C9D2DBF2}" presName="spaceRect" presStyleCnt="0"/>
      <dgm:spPr/>
    </dgm:pt>
    <dgm:pt modelId="{0CC6D53A-395D-4D98-9C66-1618E529853E}" type="pres">
      <dgm:prSet presAssocID="{8FB3F861-A9BD-4DDB-99DB-4D43C9D2DBF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FE23406-9C39-456D-A7DE-81636191D0C3}" srcId="{EBFFF960-8024-417B-ADEB-9ED0B8D2411A}" destId="{D05F4D90-8397-4C4E-8B2C-3371FA2338CB}" srcOrd="0" destOrd="0" parTransId="{F4755567-B01C-41EC-BEC3-68201AA6ADFA}" sibTransId="{D6A15945-D305-4D15-8789-7E7E2C6CBC5D}"/>
    <dgm:cxn modelId="{03A9AA0D-3F93-4998-A1CB-8A9A9711C64F}" srcId="{7168AEE4-24AD-4241-894C-A75BE8EE256E}" destId="{4ECAC97C-19A6-4202-A1B9-E6CC876CAA8C}" srcOrd="0" destOrd="0" parTransId="{4BECDCDA-112B-401A-BC6A-69CED3883F43}" sibTransId="{414C0BF3-68FC-463A-ABCA-D343141484AA}"/>
    <dgm:cxn modelId="{DF3EBB11-FED6-4F5E-AB89-0E737A548AA0}" type="presOf" srcId="{EBFFF960-8024-417B-ADEB-9ED0B8D2411A}" destId="{9D1BB297-DD9D-4A83-8E99-B9144E328721}" srcOrd="0" destOrd="0" presId="urn:microsoft.com/office/officeart/2018/2/layout/IconVerticalSolidList"/>
    <dgm:cxn modelId="{A5C8DA18-A1F3-4172-B56D-92CC071CDC2C}" type="presOf" srcId="{8FB3F861-A9BD-4DDB-99DB-4D43C9D2DBF2}" destId="{0CC6D53A-395D-4D98-9C66-1618E529853E}" srcOrd="0" destOrd="0" presId="urn:microsoft.com/office/officeart/2018/2/layout/IconVerticalSolidList"/>
    <dgm:cxn modelId="{13FB3B26-F049-43BD-AD42-8CDB86147A46}" type="presOf" srcId="{1AA3345D-BECC-48D0-AC96-50D4B8D86A86}" destId="{D0BDDF9A-4960-4662-B32F-45CB6B0E06DF}" srcOrd="0" destOrd="2" presId="urn:microsoft.com/office/officeart/2018/2/layout/IconVerticalSolidList"/>
    <dgm:cxn modelId="{A34F7666-3B9D-4B96-86C9-77B676039E2A}" srcId="{EBFFF960-8024-417B-ADEB-9ED0B8D2411A}" destId="{8FB3F861-A9BD-4DDB-99DB-4D43C9D2DBF2}" srcOrd="2" destOrd="0" parTransId="{5E42D3ED-ED9F-4EE8-92C7-435B61875801}" sibTransId="{01014148-6F40-44D6-B09E-9F1A24A069A1}"/>
    <dgm:cxn modelId="{A4937476-3231-48D4-AEDE-F834E6F5003C}" srcId="{EBFFF960-8024-417B-ADEB-9ED0B8D2411A}" destId="{7168AEE4-24AD-4241-894C-A75BE8EE256E}" srcOrd="1" destOrd="0" parTransId="{0F2D99D1-7298-4EF1-A245-67EEF0621996}" sibTransId="{21FC5848-1E21-462E-82C4-B066A2A3043E}"/>
    <dgm:cxn modelId="{2C97C256-B95F-47E6-BA6A-2564C940BE3A}" srcId="{E160A2FF-AB40-4C09-A706-7A78794D8B95}" destId="{D76BD3A1-3981-4C08-B223-A498443103D2}" srcOrd="0" destOrd="0" parTransId="{6A09E42E-68EB-481C-8EB9-D59F994B4701}" sibTransId="{05393569-7BD0-4168-A103-60F340656AF4}"/>
    <dgm:cxn modelId="{6BBB577E-9250-47FB-AC32-C5BEEB7A5207}" type="presOf" srcId="{4ECAC97C-19A6-4202-A1B9-E6CC876CAA8C}" destId="{E9E18643-CE79-44A9-AF50-DFE2DE50E308}" srcOrd="0" destOrd="0" presId="urn:microsoft.com/office/officeart/2018/2/layout/IconVerticalSolidList"/>
    <dgm:cxn modelId="{C5F58C96-A308-48A8-8AD1-3583211F9BD3}" type="presOf" srcId="{E160A2FF-AB40-4C09-A706-7A78794D8B95}" destId="{D0BDDF9A-4960-4662-B32F-45CB6B0E06DF}" srcOrd="0" destOrd="0" presId="urn:microsoft.com/office/officeart/2018/2/layout/IconVerticalSolidList"/>
    <dgm:cxn modelId="{7BA476A5-D96B-49D5-A486-8C4211204619}" type="presOf" srcId="{D05F4D90-8397-4C4E-8B2C-3371FA2338CB}" destId="{176D16F7-9CC0-4714-9A9C-BE2F50D7921A}" srcOrd="0" destOrd="0" presId="urn:microsoft.com/office/officeart/2018/2/layout/IconVerticalSolidList"/>
    <dgm:cxn modelId="{FD2A50A6-7890-41A1-A612-FB21374DD7B0}" type="presOf" srcId="{7168AEE4-24AD-4241-894C-A75BE8EE256E}" destId="{352093DD-6617-4744-AB46-E6AB1DFAB170}" srcOrd="0" destOrd="0" presId="urn:microsoft.com/office/officeart/2018/2/layout/IconVerticalSolidList"/>
    <dgm:cxn modelId="{4E69B2AB-D118-4990-91B5-FA927BBDB5A0}" srcId="{E160A2FF-AB40-4C09-A706-7A78794D8B95}" destId="{1AA3345D-BECC-48D0-AC96-50D4B8D86A86}" srcOrd="1" destOrd="0" parTransId="{A57C0616-659C-48EC-BB9A-4DB505A10F23}" sibTransId="{E772333A-3BE5-448F-B5AE-982F740927EA}"/>
    <dgm:cxn modelId="{3EB80EFB-65AD-4BAD-8F12-AA758C688FA0}" type="presOf" srcId="{D76BD3A1-3981-4C08-B223-A498443103D2}" destId="{D0BDDF9A-4960-4662-B32F-45CB6B0E06DF}" srcOrd="0" destOrd="1" presId="urn:microsoft.com/office/officeart/2018/2/layout/IconVerticalSolidList"/>
    <dgm:cxn modelId="{6AE0DFFD-C0D8-43D4-A71E-4CFC091F82F7}" srcId="{D05F4D90-8397-4C4E-8B2C-3371FA2338CB}" destId="{E160A2FF-AB40-4C09-A706-7A78794D8B95}" srcOrd="0" destOrd="0" parTransId="{296A63BA-A6DC-4B5A-9E2B-D936F633FD76}" sibTransId="{2A5DD401-D324-43B9-9AA8-61EE816D7912}"/>
    <dgm:cxn modelId="{A8D17497-ADBC-4424-9BED-0B5571D24D51}" type="presParOf" srcId="{9D1BB297-DD9D-4A83-8E99-B9144E328721}" destId="{FFAB510B-3885-431A-A1C0-9B785B1B8023}" srcOrd="0" destOrd="0" presId="urn:microsoft.com/office/officeart/2018/2/layout/IconVerticalSolidList"/>
    <dgm:cxn modelId="{3C33CD71-17F5-4F24-9E68-3FC7FCD1091C}" type="presParOf" srcId="{FFAB510B-3885-431A-A1C0-9B785B1B8023}" destId="{1789F76B-725F-4343-8CFF-FA7CFCAD77F0}" srcOrd="0" destOrd="0" presId="urn:microsoft.com/office/officeart/2018/2/layout/IconVerticalSolidList"/>
    <dgm:cxn modelId="{1477D5C0-6EE5-457C-90AF-1B0D504B7454}" type="presParOf" srcId="{FFAB510B-3885-431A-A1C0-9B785B1B8023}" destId="{68F4761F-ECAB-44D2-A30A-81634B12E56E}" srcOrd="1" destOrd="0" presId="urn:microsoft.com/office/officeart/2018/2/layout/IconVerticalSolidList"/>
    <dgm:cxn modelId="{6C6BC84F-BEF3-43EE-AA6A-28028AC4F325}" type="presParOf" srcId="{FFAB510B-3885-431A-A1C0-9B785B1B8023}" destId="{5AD6BAFE-97AE-4246-A739-9702949C03A9}" srcOrd="2" destOrd="0" presId="urn:microsoft.com/office/officeart/2018/2/layout/IconVerticalSolidList"/>
    <dgm:cxn modelId="{6C47419D-BD30-45DF-BEEE-904647BB42F2}" type="presParOf" srcId="{FFAB510B-3885-431A-A1C0-9B785B1B8023}" destId="{176D16F7-9CC0-4714-9A9C-BE2F50D7921A}" srcOrd="3" destOrd="0" presId="urn:microsoft.com/office/officeart/2018/2/layout/IconVerticalSolidList"/>
    <dgm:cxn modelId="{0CA832CE-61D6-48E9-8AA7-F704905AD4DF}" type="presParOf" srcId="{FFAB510B-3885-431A-A1C0-9B785B1B8023}" destId="{D0BDDF9A-4960-4662-B32F-45CB6B0E06DF}" srcOrd="4" destOrd="0" presId="urn:microsoft.com/office/officeart/2018/2/layout/IconVerticalSolidList"/>
    <dgm:cxn modelId="{F3D84E8E-3994-4DB8-926A-3A87DE451ED3}" type="presParOf" srcId="{9D1BB297-DD9D-4A83-8E99-B9144E328721}" destId="{8219957F-52E9-42B1-802A-F6FE12EA393E}" srcOrd="1" destOrd="0" presId="urn:microsoft.com/office/officeart/2018/2/layout/IconVerticalSolidList"/>
    <dgm:cxn modelId="{BB6325C0-4E0A-42D9-9C4F-FE058247D699}" type="presParOf" srcId="{9D1BB297-DD9D-4A83-8E99-B9144E328721}" destId="{1A0A164A-9F6E-4A00-935F-DE3E20AFE20D}" srcOrd="2" destOrd="0" presId="urn:microsoft.com/office/officeart/2018/2/layout/IconVerticalSolidList"/>
    <dgm:cxn modelId="{D428DC5C-7AF5-4B9C-BB40-E16A7D394C0A}" type="presParOf" srcId="{1A0A164A-9F6E-4A00-935F-DE3E20AFE20D}" destId="{1BF7061F-271A-447B-BBCA-72A6813E104C}" srcOrd="0" destOrd="0" presId="urn:microsoft.com/office/officeart/2018/2/layout/IconVerticalSolidList"/>
    <dgm:cxn modelId="{C9613133-322C-4D20-8253-1AAB184609B4}" type="presParOf" srcId="{1A0A164A-9F6E-4A00-935F-DE3E20AFE20D}" destId="{23753C18-32AD-441E-83B8-02AEB8F44EBD}" srcOrd="1" destOrd="0" presId="urn:microsoft.com/office/officeart/2018/2/layout/IconVerticalSolidList"/>
    <dgm:cxn modelId="{730E7308-E4D4-4F80-9AE0-606A97F4ACFD}" type="presParOf" srcId="{1A0A164A-9F6E-4A00-935F-DE3E20AFE20D}" destId="{BCD08DA0-D496-4CB8-ADAB-7963D00F7369}" srcOrd="2" destOrd="0" presId="urn:microsoft.com/office/officeart/2018/2/layout/IconVerticalSolidList"/>
    <dgm:cxn modelId="{9E351A37-51FB-4777-B1B0-F93013175D8F}" type="presParOf" srcId="{1A0A164A-9F6E-4A00-935F-DE3E20AFE20D}" destId="{352093DD-6617-4744-AB46-E6AB1DFAB170}" srcOrd="3" destOrd="0" presId="urn:microsoft.com/office/officeart/2018/2/layout/IconVerticalSolidList"/>
    <dgm:cxn modelId="{BDD2291F-9535-4DC8-A4F1-4CCB80FF870C}" type="presParOf" srcId="{1A0A164A-9F6E-4A00-935F-DE3E20AFE20D}" destId="{E9E18643-CE79-44A9-AF50-DFE2DE50E308}" srcOrd="4" destOrd="0" presId="urn:microsoft.com/office/officeart/2018/2/layout/IconVerticalSolidList"/>
    <dgm:cxn modelId="{393A3E7D-04D1-470C-B836-E1F97208F971}" type="presParOf" srcId="{9D1BB297-DD9D-4A83-8E99-B9144E328721}" destId="{7B99A2EA-1A72-40ED-AD88-DCF1F5F35062}" srcOrd="3" destOrd="0" presId="urn:microsoft.com/office/officeart/2018/2/layout/IconVerticalSolidList"/>
    <dgm:cxn modelId="{884DD9D0-8AD3-4F6F-A174-496A824CA8F3}" type="presParOf" srcId="{9D1BB297-DD9D-4A83-8E99-B9144E328721}" destId="{79E9D28A-5A4A-4CFA-939E-8DF4BCD711AB}" srcOrd="4" destOrd="0" presId="urn:microsoft.com/office/officeart/2018/2/layout/IconVerticalSolidList"/>
    <dgm:cxn modelId="{0FA45BF2-3105-401A-AA95-C82ACE6F81AB}" type="presParOf" srcId="{79E9D28A-5A4A-4CFA-939E-8DF4BCD711AB}" destId="{9D0AD82F-B2A5-4228-9883-097DAB0D00D8}" srcOrd="0" destOrd="0" presId="urn:microsoft.com/office/officeart/2018/2/layout/IconVerticalSolidList"/>
    <dgm:cxn modelId="{A01924B9-39E4-4963-87CC-87D949B4CE65}" type="presParOf" srcId="{79E9D28A-5A4A-4CFA-939E-8DF4BCD711AB}" destId="{A63F9C81-75F3-486E-9539-67551CAF9B78}" srcOrd="1" destOrd="0" presId="urn:microsoft.com/office/officeart/2018/2/layout/IconVerticalSolidList"/>
    <dgm:cxn modelId="{76D7641F-87CD-44C1-8066-F697DE281DF1}" type="presParOf" srcId="{79E9D28A-5A4A-4CFA-939E-8DF4BCD711AB}" destId="{325E7255-C076-43F5-820C-47999D46BB79}" srcOrd="2" destOrd="0" presId="urn:microsoft.com/office/officeart/2018/2/layout/IconVerticalSolidList"/>
    <dgm:cxn modelId="{DA46B27D-8C3F-49F2-A230-59C99C3093C4}" type="presParOf" srcId="{79E9D28A-5A4A-4CFA-939E-8DF4BCD711AB}" destId="{0CC6D53A-395D-4D98-9C66-1618E52985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FFF960-8024-417B-ADEB-9ED0B8D241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05F4D90-8397-4C4E-8B2C-3371FA2338CB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4755567-B01C-41EC-BEC3-68201AA6ADFA}" type="parTrans" cxnId="{AFE23406-9C39-456D-A7DE-81636191D0C3}">
      <dgm:prSet/>
      <dgm:spPr/>
      <dgm:t>
        <a:bodyPr/>
        <a:lstStyle/>
        <a:p>
          <a:endParaRPr lang="en-US"/>
        </a:p>
      </dgm:t>
    </dgm:pt>
    <dgm:pt modelId="{D6A15945-D305-4D15-8789-7E7E2C6CBC5D}" type="sibTrans" cxnId="{AFE23406-9C39-456D-A7DE-81636191D0C3}">
      <dgm:prSet/>
      <dgm:spPr/>
      <dgm:t>
        <a:bodyPr/>
        <a:lstStyle/>
        <a:p>
          <a:endParaRPr lang="en-US"/>
        </a:p>
      </dgm:t>
    </dgm:pt>
    <dgm:pt modelId="{E160A2FF-AB40-4C09-A706-7A78794D8B95}">
      <dgm:prSet/>
      <dgm:spPr>
        <a:blipFill>
          <a:blip xmlns:r="http://schemas.openxmlformats.org/officeDocument/2006/relationships" r:embed="rId2"/>
          <a:stretch>
            <a:fillRect l="-502" b="-56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96A63BA-A6DC-4B5A-9E2B-D936F633FD76}" type="parTrans" cxnId="{6AE0DFFD-C0D8-43D4-A71E-4CFC091F82F7}">
      <dgm:prSet/>
      <dgm:spPr/>
      <dgm:t>
        <a:bodyPr/>
        <a:lstStyle/>
        <a:p>
          <a:endParaRPr lang="en-US"/>
        </a:p>
      </dgm:t>
    </dgm:pt>
    <dgm:pt modelId="{2A5DD401-D324-43B9-9AA8-61EE816D7912}" type="sibTrans" cxnId="{6AE0DFFD-C0D8-43D4-A71E-4CFC091F82F7}">
      <dgm:prSet/>
      <dgm:spPr/>
      <dgm:t>
        <a:bodyPr/>
        <a:lstStyle/>
        <a:p>
          <a:endParaRPr lang="en-US"/>
        </a:p>
      </dgm:t>
    </dgm:pt>
    <dgm:pt modelId="{D76BD3A1-3981-4C08-B223-A498443103D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A09E42E-68EB-481C-8EB9-D59F994B4701}" type="parTrans" cxnId="{2C97C256-B95F-47E6-BA6A-2564C940BE3A}">
      <dgm:prSet/>
      <dgm:spPr/>
      <dgm:t>
        <a:bodyPr/>
        <a:lstStyle/>
        <a:p>
          <a:endParaRPr lang="en-US"/>
        </a:p>
      </dgm:t>
    </dgm:pt>
    <dgm:pt modelId="{05393569-7BD0-4168-A103-60F340656AF4}" type="sibTrans" cxnId="{2C97C256-B95F-47E6-BA6A-2564C940BE3A}">
      <dgm:prSet/>
      <dgm:spPr/>
      <dgm:t>
        <a:bodyPr/>
        <a:lstStyle/>
        <a:p>
          <a:endParaRPr lang="en-US"/>
        </a:p>
      </dgm:t>
    </dgm:pt>
    <dgm:pt modelId="{1AA3345D-BECC-48D0-AC96-50D4B8D86A86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57C0616-659C-48EC-BB9A-4DB505A10F23}" type="parTrans" cxnId="{4E69B2AB-D118-4990-91B5-FA927BBDB5A0}">
      <dgm:prSet/>
      <dgm:spPr/>
      <dgm:t>
        <a:bodyPr/>
        <a:lstStyle/>
        <a:p>
          <a:endParaRPr lang="en-US"/>
        </a:p>
      </dgm:t>
    </dgm:pt>
    <dgm:pt modelId="{E772333A-3BE5-448F-B5AE-982F740927EA}" type="sibTrans" cxnId="{4E69B2AB-D118-4990-91B5-FA927BBDB5A0}">
      <dgm:prSet/>
      <dgm:spPr/>
      <dgm:t>
        <a:bodyPr/>
        <a:lstStyle/>
        <a:p>
          <a:endParaRPr lang="en-US"/>
        </a:p>
      </dgm:t>
    </dgm:pt>
    <dgm:pt modelId="{7168AEE4-24AD-4241-894C-A75BE8EE256E}">
      <dgm:prSet/>
      <dgm:spPr/>
      <dgm:t>
        <a:bodyPr/>
        <a:lstStyle/>
        <a:p>
          <a:r>
            <a:rPr lang="en-US"/>
            <a:t>Conversion from coefficient form to point-value is inexpensive</a:t>
          </a:r>
        </a:p>
      </dgm:t>
    </dgm:pt>
    <dgm:pt modelId="{0F2D99D1-7298-4EF1-A245-67EEF0621996}" type="parTrans" cxnId="{A4937476-3231-48D4-AEDE-F834E6F5003C}">
      <dgm:prSet/>
      <dgm:spPr/>
      <dgm:t>
        <a:bodyPr/>
        <a:lstStyle/>
        <a:p>
          <a:endParaRPr lang="en-US"/>
        </a:p>
      </dgm:t>
    </dgm:pt>
    <dgm:pt modelId="{21FC5848-1E21-462E-82C4-B066A2A3043E}" type="sibTrans" cxnId="{A4937476-3231-48D4-AEDE-F834E6F5003C}">
      <dgm:prSet/>
      <dgm:spPr/>
      <dgm:t>
        <a:bodyPr/>
        <a:lstStyle/>
        <a:p>
          <a:endParaRPr lang="en-US"/>
        </a:p>
      </dgm:t>
    </dgm:pt>
    <dgm:pt modelId="{4ECAC97C-19A6-4202-A1B9-E6CC876CAA8C}">
      <dgm:prSet/>
      <dgm:spPr>
        <a:blipFill>
          <a:blip xmlns:r="http://schemas.openxmlformats.org/officeDocument/2006/relationships" r:embed="rId3"/>
          <a:stretch>
            <a:fillRect l="-502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BECDCDA-112B-401A-BC6A-69CED3883F43}" type="parTrans" cxnId="{03A9AA0D-3F93-4998-A1CB-8A9A9711C64F}">
      <dgm:prSet/>
      <dgm:spPr/>
      <dgm:t>
        <a:bodyPr/>
        <a:lstStyle/>
        <a:p>
          <a:endParaRPr lang="en-US"/>
        </a:p>
      </dgm:t>
    </dgm:pt>
    <dgm:pt modelId="{414C0BF3-68FC-463A-ABCA-D343141484AA}" type="sibTrans" cxnId="{03A9AA0D-3F93-4998-A1CB-8A9A9711C64F}">
      <dgm:prSet/>
      <dgm:spPr/>
      <dgm:t>
        <a:bodyPr/>
        <a:lstStyle/>
        <a:p>
          <a:endParaRPr lang="en-US"/>
        </a:p>
      </dgm:t>
    </dgm:pt>
    <dgm:pt modelId="{8FB3F861-A9BD-4DDB-99DB-4D43C9D2DBF2}">
      <dgm:prSet/>
      <dgm:spPr>
        <a:blipFill>
          <a:blip xmlns:r="http://schemas.openxmlformats.org/officeDocument/2006/relationships" r:embed="rId4"/>
          <a:stretch>
            <a:fillRect l="-80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E42D3ED-ED9F-4EE8-92C7-435B61875801}" type="parTrans" cxnId="{A34F7666-3B9D-4B96-86C9-77B676039E2A}">
      <dgm:prSet/>
      <dgm:spPr/>
      <dgm:t>
        <a:bodyPr/>
        <a:lstStyle/>
        <a:p>
          <a:endParaRPr lang="en-US"/>
        </a:p>
      </dgm:t>
    </dgm:pt>
    <dgm:pt modelId="{01014148-6F40-44D6-B09E-9F1A24A069A1}" type="sibTrans" cxnId="{A34F7666-3B9D-4B96-86C9-77B676039E2A}">
      <dgm:prSet/>
      <dgm:spPr/>
      <dgm:t>
        <a:bodyPr/>
        <a:lstStyle/>
        <a:p>
          <a:endParaRPr lang="en-US"/>
        </a:p>
      </dgm:t>
    </dgm:pt>
    <dgm:pt modelId="{9D1BB297-DD9D-4A83-8E99-B9144E328721}" type="pres">
      <dgm:prSet presAssocID="{EBFFF960-8024-417B-ADEB-9ED0B8D2411A}" presName="root" presStyleCnt="0">
        <dgm:presLayoutVars>
          <dgm:dir/>
          <dgm:resizeHandles val="exact"/>
        </dgm:presLayoutVars>
      </dgm:prSet>
      <dgm:spPr/>
    </dgm:pt>
    <dgm:pt modelId="{FFAB510B-3885-431A-A1C0-9B785B1B8023}" type="pres">
      <dgm:prSet presAssocID="{D05F4D90-8397-4C4E-8B2C-3371FA2338CB}" presName="compNode" presStyleCnt="0"/>
      <dgm:spPr/>
    </dgm:pt>
    <dgm:pt modelId="{1789F76B-725F-4343-8CFF-FA7CFCAD77F0}" type="pres">
      <dgm:prSet presAssocID="{D05F4D90-8397-4C4E-8B2C-3371FA2338CB}" presName="bgRect" presStyleLbl="bgShp" presStyleIdx="0" presStyleCnt="3"/>
      <dgm:spPr/>
    </dgm:pt>
    <dgm:pt modelId="{68F4761F-ECAB-44D2-A30A-81634B12E56E}" type="pres">
      <dgm:prSet presAssocID="{D05F4D90-8397-4C4E-8B2C-3371FA2338CB}" presName="iconRect" presStyleLbl="node1" presStyleIdx="0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with solid fill"/>
        </a:ext>
      </dgm:extLst>
    </dgm:pt>
    <dgm:pt modelId="{5AD6BAFE-97AE-4246-A739-9702949C03A9}" type="pres">
      <dgm:prSet presAssocID="{D05F4D90-8397-4C4E-8B2C-3371FA2338CB}" presName="spaceRect" presStyleCnt="0"/>
      <dgm:spPr/>
    </dgm:pt>
    <dgm:pt modelId="{176D16F7-9CC0-4714-9A9C-BE2F50D7921A}" type="pres">
      <dgm:prSet presAssocID="{D05F4D90-8397-4C4E-8B2C-3371FA2338CB}" presName="parTx" presStyleLbl="revTx" presStyleIdx="0" presStyleCnt="5">
        <dgm:presLayoutVars>
          <dgm:chMax val="0"/>
          <dgm:chPref val="0"/>
        </dgm:presLayoutVars>
      </dgm:prSet>
      <dgm:spPr/>
    </dgm:pt>
    <dgm:pt modelId="{D0BDDF9A-4960-4662-B32F-45CB6B0E06DF}" type="pres">
      <dgm:prSet presAssocID="{D05F4D90-8397-4C4E-8B2C-3371FA2338CB}" presName="desTx" presStyleLbl="revTx" presStyleIdx="1" presStyleCnt="5">
        <dgm:presLayoutVars/>
      </dgm:prSet>
      <dgm:spPr/>
    </dgm:pt>
    <dgm:pt modelId="{8219957F-52E9-42B1-802A-F6FE12EA393E}" type="pres">
      <dgm:prSet presAssocID="{D6A15945-D305-4D15-8789-7E7E2C6CBC5D}" presName="sibTrans" presStyleCnt="0"/>
      <dgm:spPr/>
    </dgm:pt>
    <dgm:pt modelId="{1A0A164A-9F6E-4A00-935F-DE3E20AFE20D}" type="pres">
      <dgm:prSet presAssocID="{7168AEE4-24AD-4241-894C-A75BE8EE256E}" presName="compNode" presStyleCnt="0"/>
      <dgm:spPr/>
    </dgm:pt>
    <dgm:pt modelId="{1BF7061F-271A-447B-BBCA-72A6813E104C}" type="pres">
      <dgm:prSet presAssocID="{7168AEE4-24AD-4241-894C-A75BE8EE256E}" presName="bgRect" presStyleLbl="bgShp" presStyleIdx="1" presStyleCnt="3"/>
      <dgm:spPr/>
    </dgm:pt>
    <dgm:pt modelId="{23753C18-32AD-441E-83B8-02AEB8F44EBD}" type="pres">
      <dgm:prSet presAssocID="{7168AEE4-24AD-4241-894C-A75BE8EE256E}" presName="iconRect" presStyleLbl="node1" presStyleIdx="1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 with solid fill"/>
        </a:ext>
      </dgm:extLst>
    </dgm:pt>
    <dgm:pt modelId="{BCD08DA0-D496-4CB8-ADAB-7963D00F7369}" type="pres">
      <dgm:prSet presAssocID="{7168AEE4-24AD-4241-894C-A75BE8EE256E}" presName="spaceRect" presStyleCnt="0"/>
      <dgm:spPr/>
    </dgm:pt>
    <dgm:pt modelId="{352093DD-6617-4744-AB46-E6AB1DFAB170}" type="pres">
      <dgm:prSet presAssocID="{7168AEE4-24AD-4241-894C-A75BE8EE256E}" presName="parTx" presStyleLbl="revTx" presStyleIdx="2" presStyleCnt="5">
        <dgm:presLayoutVars>
          <dgm:chMax val="0"/>
          <dgm:chPref val="0"/>
        </dgm:presLayoutVars>
      </dgm:prSet>
      <dgm:spPr/>
    </dgm:pt>
    <dgm:pt modelId="{E9E18643-CE79-44A9-AF50-DFE2DE50E308}" type="pres">
      <dgm:prSet presAssocID="{7168AEE4-24AD-4241-894C-A75BE8EE256E}" presName="desTx" presStyleLbl="revTx" presStyleIdx="3" presStyleCnt="5">
        <dgm:presLayoutVars/>
      </dgm:prSet>
      <dgm:spPr/>
    </dgm:pt>
    <dgm:pt modelId="{7B99A2EA-1A72-40ED-AD88-DCF1F5F35062}" type="pres">
      <dgm:prSet presAssocID="{21FC5848-1E21-462E-82C4-B066A2A3043E}" presName="sibTrans" presStyleCnt="0"/>
      <dgm:spPr/>
    </dgm:pt>
    <dgm:pt modelId="{79E9D28A-5A4A-4CFA-939E-8DF4BCD711AB}" type="pres">
      <dgm:prSet presAssocID="{8FB3F861-A9BD-4DDB-99DB-4D43C9D2DBF2}" presName="compNode" presStyleCnt="0"/>
      <dgm:spPr/>
    </dgm:pt>
    <dgm:pt modelId="{9D0AD82F-B2A5-4228-9883-097DAB0D00D8}" type="pres">
      <dgm:prSet presAssocID="{8FB3F861-A9BD-4DDB-99DB-4D43C9D2DBF2}" presName="bgRect" presStyleLbl="bgShp" presStyleIdx="2" presStyleCnt="3"/>
      <dgm:spPr/>
    </dgm:pt>
    <dgm:pt modelId="{A63F9C81-75F3-486E-9539-67551CAF9B78}" type="pres">
      <dgm:prSet presAssocID="{8FB3F861-A9BD-4DDB-99DB-4D43C9D2DBF2}" presName="iconRect" presStyleLbl="node1" presStyleIdx="2" presStyleCnt="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 with solid fill"/>
        </a:ext>
      </dgm:extLst>
    </dgm:pt>
    <dgm:pt modelId="{325E7255-C076-43F5-820C-47999D46BB79}" type="pres">
      <dgm:prSet presAssocID="{8FB3F861-A9BD-4DDB-99DB-4D43C9D2DBF2}" presName="spaceRect" presStyleCnt="0"/>
      <dgm:spPr/>
    </dgm:pt>
    <dgm:pt modelId="{0CC6D53A-395D-4D98-9C66-1618E529853E}" type="pres">
      <dgm:prSet presAssocID="{8FB3F861-A9BD-4DDB-99DB-4D43C9D2DBF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FE23406-9C39-456D-A7DE-81636191D0C3}" srcId="{EBFFF960-8024-417B-ADEB-9ED0B8D2411A}" destId="{D05F4D90-8397-4C4E-8B2C-3371FA2338CB}" srcOrd="0" destOrd="0" parTransId="{F4755567-B01C-41EC-BEC3-68201AA6ADFA}" sibTransId="{D6A15945-D305-4D15-8789-7E7E2C6CBC5D}"/>
    <dgm:cxn modelId="{03A9AA0D-3F93-4998-A1CB-8A9A9711C64F}" srcId="{7168AEE4-24AD-4241-894C-A75BE8EE256E}" destId="{4ECAC97C-19A6-4202-A1B9-E6CC876CAA8C}" srcOrd="0" destOrd="0" parTransId="{4BECDCDA-112B-401A-BC6A-69CED3883F43}" sibTransId="{414C0BF3-68FC-463A-ABCA-D343141484AA}"/>
    <dgm:cxn modelId="{DF3EBB11-FED6-4F5E-AB89-0E737A548AA0}" type="presOf" srcId="{EBFFF960-8024-417B-ADEB-9ED0B8D2411A}" destId="{9D1BB297-DD9D-4A83-8E99-B9144E328721}" srcOrd="0" destOrd="0" presId="urn:microsoft.com/office/officeart/2018/2/layout/IconVerticalSolidList"/>
    <dgm:cxn modelId="{A5C8DA18-A1F3-4172-B56D-92CC071CDC2C}" type="presOf" srcId="{8FB3F861-A9BD-4DDB-99DB-4D43C9D2DBF2}" destId="{0CC6D53A-395D-4D98-9C66-1618E529853E}" srcOrd="0" destOrd="0" presId="urn:microsoft.com/office/officeart/2018/2/layout/IconVerticalSolidList"/>
    <dgm:cxn modelId="{13FB3B26-F049-43BD-AD42-8CDB86147A46}" type="presOf" srcId="{1AA3345D-BECC-48D0-AC96-50D4B8D86A86}" destId="{D0BDDF9A-4960-4662-B32F-45CB6B0E06DF}" srcOrd="0" destOrd="2" presId="urn:microsoft.com/office/officeart/2018/2/layout/IconVerticalSolidList"/>
    <dgm:cxn modelId="{A34F7666-3B9D-4B96-86C9-77B676039E2A}" srcId="{EBFFF960-8024-417B-ADEB-9ED0B8D2411A}" destId="{8FB3F861-A9BD-4DDB-99DB-4D43C9D2DBF2}" srcOrd="2" destOrd="0" parTransId="{5E42D3ED-ED9F-4EE8-92C7-435B61875801}" sibTransId="{01014148-6F40-44D6-B09E-9F1A24A069A1}"/>
    <dgm:cxn modelId="{A4937476-3231-48D4-AEDE-F834E6F5003C}" srcId="{EBFFF960-8024-417B-ADEB-9ED0B8D2411A}" destId="{7168AEE4-24AD-4241-894C-A75BE8EE256E}" srcOrd="1" destOrd="0" parTransId="{0F2D99D1-7298-4EF1-A245-67EEF0621996}" sibTransId="{21FC5848-1E21-462E-82C4-B066A2A3043E}"/>
    <dgm:cxn modelId="{2C97C256-B95F-47E6-BA6A-2564C940BE3A}" srcId="{E160A2FF-AB40-4C09-A706-7A78794D8B95}" destId="{D76BD3A1-3981-4C08-B223-A498443103D2}" srcOrd="0" destOrd="0" parTransId="{6A09E42E-68EB-481C-8EB9-D59F994B4701}" sibTransId="{05393569-7BD0-4168-A103-60F340656AF4}"/>
    <dgm:cxn modelId="{6BBB577E-9250-47FB-AC32-C5BEEB7A5207}" type="presOf" srcId="{4ECAC97C-19A6-4202-A1B9-E6CC876CAA8C}" destId="{E9E18643-CE79-44A9-AF50-DFE2DE50E308}" srcOrd="0" destOrd="0" presId="urn:microsoft.com/office/officeart/2018/2/layout/IconVerticalSolidList"/>
    <dgm:cxn modelId="{C5F58C96-A308-48A8-8AD1-3583211F9BD3}" type="presOf" srcId="{E160A2FF-AB40-4C09-A706-7A78794D8B95}" destId="{D0BDDF9A-4960-4662-B32F-45CB6B0E06DF}" srcOrd="0" destOrd="0" presId="urn:microsoft.com/office/officeart/2018/2/layout/IconVerticalSolidList"/>
    <dgm:cxn modelId="{7BA476A5-D96B-49D5-A486-8C4211204619}" type="presOf" srcId="{D05F4D90-8397-4C4E-8B2C-3371FA2338CB}" destId="{176D16F7-9CC0-4714-9A9C-BE2F50D7921A}" srcOrd="0" destOrd="0" presId="urn:microsoft.com/office/officeart/2018/2/layout/IconVerticalSolidList"/>
    <dgm:cxn modelId="{FD2A50A6-7890-41A1-A612-FB21374DD7B0}" type="presOf" srcId="{7168AEE4-24AD-4241-894C-A75BE8EE256E}" destId="{352093DD-6617-4744-AB46-E6AB1DFAB170}" srcOrd="0" destOrd="0" presId="urn:microsoft.com/office/officeart/2018/2/layout/IconVerticalSolidList"/>
    <dgm:cxn modelId="{4E69B2AB-D118-4990-91B5-FA927BBDB5A0}" srcId="{E160A2FF-AB40-4C09-A706-7A78794D8B95}" destId="{1AA3345D-BECC-48D0-AC96-50D4B8D86A86}" srcOrd="1" destOrd="0" parTransId="{A57C0616-659C-48EC-BB9A-4DB505A10F23}" sibTransId="{E772333A-3BE5-448F-B5AE-982F740927EA}"/>
    <dgm:cxn modelId="{3EB80EFB-65AD-4BAD-8F12-AA758C688FA0}" type="presOf" srcId="{D76BD3A1-3981-4C08-B223-A498443103D2}" destId="{D0BDDF9A-4960-4662-B32F-45CB6B0E06DF}" srcOrd="0" destOrd="1" presId="urn:microsoft.com/office/officeart/2018/2/layout/IconVerticalSolidList"/>
    <dgm:cxn modelId="{6AE0DFFD-C0D8-43D4-A71E-4CFC091F82F7}" srcId="{D05F4D90-8397-4C4E-8B2C-3371FA2338CB}" destId="{E160A2FF-AB40-4C09-A706-7A78794D8B95}" srcOrd="0" destOrd="0" parTransId="{296A63BA-A6DC-4B5A-9E2B-D936F633FD76}" sibTransId="{2A5DD401-D324-43B9-9AA8-61EE816D7912}"/>
    <dgm:cxn modelId="{A8D17497-ADBC-4424-9BED-0B5571D24D51}" type="presParOf" srcId="{9D1BB297-DD9D-4A83-8E99-B9144E328721}" destId="{FFAB510B-3885-431A-A1C0-9B785B1B8023}" srcOrd="0" destOrd="0" presId="urn:microsoft.com/office/officeart/2018/2/layout/IconVerticalSolidList"/>
    <dgm:cxn modelId="{3C33CD71-17F5-4F24-9E68-3FC7FCD1091C}" type="presParOf" srcId="{FFAB510B-3885-431A-A1C0-9B785B1B8023}" destId="{1789F76B-725F-4343-8CFF-FA7CFCAD77F0}" srcOrd="0" destOrd="0" presId="urn:microsoft.com/office/officeart/2018/2/layout/IconVerticalSolidList"/>
    <dgm:cxn modelId="{1477D5C0-6EE5-457C-90AF-1B0D504B7454}" type="presParOf" srcId="{FFAB510B-3885-431A-A1C0-9B785B1B8023}" destId="{68F4761F-ECAB-44D2-A30A-81634B12E56E}" srcOrd="1" destOrd="0" presId="urn:microsoft.com/office/officeart/2018/2/layout/IconVerticalSolidList"/>
    <dgm:cxn modelId="{6C6BC84F-BEF3-43EE-AA6A-28028AC4F325}" type="presParOf" srcId="{FFAB510B-3885-431A-A1C0-9B785B1B8023}" destId="{5AD6BAFE-97AE-4246-A739-9702949C03A9}" srcOrd="2" destOrd="0" presId="urn:microsoft.com/office/officeart/2018/2/layout/IconVerticalSolidList"/>
    <dgm:cxn modelId="{6C47419D-BD30-45DF-BEEE-904647BB42F2}" type="presParOf" srcId="{FFAB510B-3885-431A-A1C0-9B785B1B8023}" destId="{176D16F7-9CC0-4714-9A9C-BE2F50D7921A}" srcOrd="3" destOrd="0" presId="urn:microsoft.com/office/officeart/2018/2/layout/IconVerticalSolidList"/>
    <dgm:cxn modelId="{0CA832CE-61D6-48E9-8AA7-F704905AD4DF}" type="presParOf" srcId="{FFAB510B-3885-431A-A1C0-9B785B1B8023}" destId="{D0BDDF9A-4960-4662-B32F-45CB6B0E06DF}" srcOrd="4" destOrd="0" presId="urn:microsoft.com/office/officeart/2018/2/layout/IconVerticalSolidList"/>
    <dgm:cxn modelId="{F3D84E8E-3994-4DB8-926A-3A87DE451ED3}" type="presParOf" srcId="{9D1BB297-DD9D-4A83-8E99-B9144E328721}" destId="{8219957F-52E9-42B1-802A-F6FE12EA393E}" srcOrd="1" destOrd="0" presId="urn:microsoft.com/office/officeart/2018/2/layout/IconVerticalSolidList"/>
    <dgm:cxn modelId="{BB6325C0-4E0A-42D9-9C4F-FE058247D699}" type="presParOf" srcId="{9D1BB297-DD9D-4A83-8E99-B9144E328721}" destId="{1A0A164A-9F6E-4A00-935F-DE3E20AFE20D}" srcOrd="2" destOrd="0" presId="urn:microsoft.com/office/officeart/2018/2/layout/IconVerticalSolidList"/>
    <dgm:cxn modelId="{D428DC5C-7AF5-4B9C-BB40-E16A7D394C0A}" type="presParOf" srcId="{1A0A164A-9F6E-4A00-935F-DE3E20AFE20D}" destId="{1BF7061F-271A-447B-BBCA-72A6813E104C}" srcOrd="0" destOrd="0" presId="urn:microsoft.com/office/officeart/2018/2/layout/IconVerticalSolidList"/>
    <dgm:cxn modelId="{C9613133-322C-4D20-8253-1AAB184609B4}" type="presParOf" srcId="{1A0A164A-9F6E-4A00-935F-DE3E20AFE20D}" destId="{23753C18-32AD-441E-83B8-02AEB8F44EBD}" srcOrd="1" destOrd="0" presId="urn:microsoft.com/office/officeart/2018/2/layout/IconVerticalSolidList"/>
    <dgm:cxn modelId="{730E7308-E4D4-4F80-9AE0-606A97F4ACFD}" type="presParOf" srcId="{1A0A164A-9F6E-4A00-935F-DE3E20AFE20D}" destId="{BCD08DA0-D496-4CB8-ADAB-7963D00F7369}" srcOrd="2" destOrd="0" presId="urn:microsoft.com/office/officeart/2018/2/layout/IconVerticalSolidList"/>
    <dgm:cxn modelId="{9E351A37-51FB-4777-B1B0-F93013175D8F}" type="presParOf" srcId="{1A0A164A-9F6E-4A00-935F-DE3E20AFE20D}" destId="{352093DD-6617-4744-AB46-E6AB1DFAB170}" srcOrd="3" destOrd="0" presId="urn:microsoft.com/office/officeart/2018/2/layout/IconVerticalSolidList"/>
    <dgm:cxn modelId="{BDD2291F-9535-4DC8-A4F1-4CCB80FF870C}" type="presParOf" srcId="{1A0A164A-9F6E-4A00-935F-DE3E20AFE20D}" destId="{E9E18643-CE79-44A9-AF50-DFE2DE50E308}" srcOrd="4" destOrd="0" presId="urn:microsoft.com/office/officeart/2018/2/layout/IconVerticalSolidList"/>
    <dgm:cxn modelId="{393A3E7D-04D1-470C-B836-E1F97208F971}" type="presParOf" srcId="{9D1BB297-DD9D-4A83-8E99-B9144E328721}" destId="{7B99A2EA-1A72-40ED-AD88-DCF1F5F35062}" srcOrd="3" destOrd="0" presId="urn:microsoft.com/office/officeart/2018/2/layout/IconVerticalSolidList"/>
    <dgm:cxn modelId="{884DD9D0-8AD3-4F6F-A174-496A824CA8F3}" type="presParOf" srcId="{9D1BB297-DD9D-4A83-8E99-B9144E328721}" destId="{79E9D28A-5A4A-4CFA-939E-8DF4BCD711AB}" srcOrd="4" destOrd="0" presId="urn:microsoft.com/office/officeart/2018/2/layout/IconVerticalSolidList"/>
    <dgm:cxn modelId="{0FA45BF2-3105-401A-AA95-C82ACE6F81AB}" type="presParOf" srcId="{79E9D28A-5A4A-4CFA-939E-8DF4BCD711AB}" destId="{9D0AD82F-B2A5-4228-9883-097DAB0D00D8}" srcOrd="0" destOrd="0" presId="urn:microsoft.com/office/officeart/2018/2/layout/IconVerticalSolidList"/>
    <dgm:cxn modelId="{A01924B9-39E4-4963-87CC-87D949B4CE65}" type="presParOf" srcId="{79E9D28A-5A4A-4CFA-939E-8DF4BCD711AB}" destId="{A63F9C81-75F3-486E-9539-67551CAF9B78}" srcOrd="1" destOrd="0" presId="urn:microsoft.com/office/officeart/2018/2/layout/IconVerticalSolidList"/>
    <dgm:cxn modelId="{76D7641F-87CD-44C1-8066-F697DE281DF1}" type="presParOf" srcId="{79E9D28A-5A4A-4CFA-939E-8DF4BCD711AB}" destId="{325E7255-C076-43F5-820C-47999D46BB79}" srcOrd="2" destOrd="0" presId="urn:microsoft.com/office/officeart/2018/2/layout/IconVerticalSolidList"/>
    <dgm:cxn modelId="{DA46B27D-8C3F-49F2-A230-59C99C3093C4}" type="presParOf" srcId="{79E9D28A-5A4A-4CFA-939E-8DF4BCD711AB}" destId="{0CC6D53A-395D-4D98-9C66-1618E52985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01AF9E-C9D1-469C-B2F4-446B7CA761A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8B208282-E9F3-4357-9951-FC5919146C39}">
          <dgm:prSet/>
          <dgm:spPr/>
          <dgm:t>
            <a:bodyPr/>
            <a:lstStyle/>
            <a:p>
              <a:r>
                <a:rPr lang="en-US" baseline="0" dirty="0"/>
                <a:t>***Effective choice of points </a:t>
              </a:r>
              <a:r>
                <a:rPr lang="en-US" baseline="0" dirty="0" err="1"/>
                <a:t>xk</a:t>
              </a:r>
              <a:r>
                <a:rPr lang="en-US" baseline="0" dirty="0"/>
                <a:t> allows for conversion in </a:t>
              </a:r>
              <a14:m>
                <m:oMath xmlns:m="http://schemas.openxmlformats.org/officeDocument/2006/math">
                  <m:r>
                    <a:rPr lang="en-US" i="1" baseline="0" dirty="0" smtClean="0">
                      <a:latin typeface="Cambria Math" panose="02040503050406030204" pitchFamily="18" charset="0"/>
                    </a:rPr>
                    <m:t>𝑂</m:t>
                  </m:r>
                  <m:r>
                    <a:rPr lang="en-US" i="1" baseline="0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baseline="0" dirty="0" smtClean="0">
                      <a:latin typeface="Cambria Math" panose="02040503050406030204" pitchFamily="18" charset="0"/>
                    </a:rPr>
                    <m:t>𝑛</m:t>
                  </m:r>
                  <m:r>
                    <a:rPr lang="en-US" i="1" baseline="0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i="1" baseline="0" dirty="0" err="1">
                      <a:latin typeface="Cambria Math" panose="02040503050406030204" pitchFamily="18" charset="0"/>
                    </a:rPr>
                    <m:t>𝑙𝑜𝑔𝑛</m:t>
                  </m:r>
                  <m:r>
                    <a:rPr lang="en-US" i="1" baseline="0" dirty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US" baseline="0" dirty="0"/>
                <a:t>***</a:t>
              </a:r>
              <a:endParaRPr lang="en-US" dirty="0"/>
            </a:p>
          </dgm:t>
        </dgm:pt>
      </mc:Choice>
      <mc:Fallback>
        <dgm:pt modelId="{8B208282-E9F3-4357-9951-FC5919146C39}">
          <dgm:prSet/>
          <dgm:spPr/>
          <dgm:t>
            <a:bodyPr/>
            <a:lstStyle/>
            <a:p>
              <a:r>
                <a:rPr lang="en-US" baseline="0" dirty="0"/>
                <a:t>***Effective choice of points </a:t>
              </a:r>
              <a:r>
                <a:rPr lang="en-US" baseline="0" dirty="0" err="1"/>
                <a:t>xk</a:t>
              </a:r>
              <a:r>
                <a:rPr lang="en-US" baseline="0" dirty="0"/>
                <a:t> allows for conversion in </a:t>
              </a:r>
              <a:r>
                <a:rPr lang="en-US" i="0" baseline="0" dirty="0">
                  <a:latin typeface="Cambria Math" panose="02040503050406030204" pitchFamily="18" charset="0"/>
                </a:rPr>
                <a:t>𝑂(𝑛 </a:t>
              </a:r>
              <a:r>
                <a:rPr lang="en-US" i="0" baseline="0" dirty="0" err="1">
                  <a:latin typeface="Cambria Math" panose="02040503050406030204" pitchFamily="18" charset="0"/>
                </a:rPr>
                <a:t>𝑙𝑜𝑔𝑛</a:t>
              </a:r>
              <a:r>
                <a:rPr lang="en-US" i="0" baseline="0" dirty="0">
                  <a:latin typeface="Cambria Math" panose="02040503050406030204" pitchFamily="18" charset="0"/>
                </a:rPr>
                <a:t>)</a:t>
              </a:r>
              <a:r>
                <a:rPr lang="en-US" baseline="0" dirty="0"/>
                <a:t>***</a:t>
              </a:r>
              <a:endParaRPr lang="en-US" dirty="0"/>
            </a:p>
          </dgm:t>
        </dgm:pt>
      </mc:Fallback>
    </mc:AlternateContent>
    <dgm:pt modelId="{2324F5DB-F206-4A5D-A63D-EB272AA4AC24}" type="parTrans" cxnId="{852EBB2E-7EFD-4DD8-BB31-5F43C43A7908}">
      <dgm:prSet/>
      <dgm:spPr/>
      <dgm:t>
        <a:bodyPr/>
        <a:lstStyle/>
        <a:p>
          <a:endParaRPr lang="en-US"/>
        </a:p>
      </dgm:t>
    </dgm:pt>
    <dgm:pt modelId="{EAF6E5D3-22DC-41F5-9CA8-977CF4F1BB13}" type="sibTrans" cxnId="{852EBB2E-7EFD-4DD8-BB31-5F43C43A7908}">
      <dgm:prSet/>
      <dgm:spPr/>
      <dgm:t>
        <a:bodyPr/>
        <a:lstStyle/>
        <a:p>
          <a:endParaRPr lang="en-US"/>
        </a:p>
      </dgm:t>
    </dgm:pt>
    <dgm:pt modelId="{D60ABDCA-DF18-4E70-BBDD-F6A9FCD39FA4}">
      <dgm:prSet/>
      <dgm:spPr/>
      <dgm:t>
        <a:bodyPr/>
        <a:lstStyle/>
        <a:p>
          <a:r>
            <a:rPr lang="en-US" baseline="0"/>
            <a:t>Inverse of evaluation, interpolation, always yields a unique polynomial</a:t>
          </a:r>
          <a:endParaRPr lang="en-US"/>
        </a:p>
      </dgm:t>
    </dgm:pt>
    <dgm:pt modelId="{F6BC9B6D-26BB-4E93-8426-EE555610B463}" type="parTrans" cxnId="{BAED5312-BDDD-4592-A3A3-C2DE4F2727EC}">
      <dgm:prSet/>
      <dgm:spPr/>
      <dgm:t>
        <a:bodyPr/>
        <a:lstStyle/>
        <a:p>
          <a:endParaRPr lang="en-US"/>
        </a:p>
      </dgm:t>
    </dgm:pt>
    <dgm:pt modelId="{5F37CF6C-4E90-423C-B161-5DA521E3DDBF}" type="sibTrans" cxnId="{BAED5312-BDDD-4592-A3A3-C2DE4F2727E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E357C5E3-4A10-49BA-A72C-6629DA6D4A6B}">
          <dgm:prSet/>
          <dgm:spPr/>
          <dgm:t>
            <a:bodyPr/>
            <a:lstStyle/>
            <a:p>
              <a:r>
                <a:rPr lang="en-US" baseline="0" dirty="0"/>
                <a:t>Can be done in </a:t>
              </a:r>
              <a14:m>
                <m:oMath xmlns:m="http://schemas.openxmlformats.org/officeDocument/2006/math">
                  <m:r>
                    <a:rPr lang="en-US" i="1" baseline="0" dirty="0" smtClean="0">
                      <a:latin typeface="Cambria Math" panose="02040503050406030204" pitchFamily="18" charset="0"/>
                    </a:rPr>
                    <m:t>𝑂</m:t>
                  </m:r>
                  <m:d>
                    <m:dPr>
                      <m:ctrlPr>
                        <a:rPr lang="en-US" i="1" baseline="0" dirty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lang="en-US" i="1" baseline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baseline="0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 baseline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d>
                </m:oMath>
              </a14:m>
              <a:r>
                <a:rPr lang="en-US" baseline="0" dirty="0"/>
                <a:t> time using </a:t>
              </a:r>
              <a:r>
                <a:rPr lang="en-US" baseline="0" dirty="0" err="1"/>
                <a:t>Lagrane’s</a:t>
              </a:r>
              <a:r>
                <a:rPr lang="en-US" baseline="0" dirty="0"/>
                <a:t> formula</a:t>
              </a:r>
              <a:endParaRPr lang="en-US" dirty="0"/>
            </a:p>
          </dgm:t>
        </dgm:pt>
      </mc:Choice>
      <mc:Fallback>
        <dgm:pt modelId="{E357C5E3-4A10-49BA-A72C-6629DA6D4A6B}">
          <dgm:prSet/>
          <dgm:spPr/>
          <dgm:t>
            <a:bodyPr/>
            <a:lstStyle/>
            <a:p>
              <a:r>
                <a:rPr lang="en-US" baseline="0" dirty="0"/>
                <a:t>Can be done in </a:t>
              </a:r>
              <a:r>
                <a:rPr lang="en-US" i="0" baseline="0" dirty="0">
                  <a:latin typeface="Cambria Math" panose="02040503050406030204" pitchFamily="18" charset="0"/>
                </a:rPr>
                <a:t>𝑂(𝑛^2 )</a:t>
              </a:r>
              <a:r>
                <a:rPr lang="en-US" baseline="0" dirty="0"/>
                <a:t> time using </a:t>
              </a:r>
              <a:r>
                <a:rPr lang="en-US" baseline="0" dirty="0" err="1"/>
                <a:t>Lagrane’s</a:t>
              </a:r>
              <a:r>
                <a:rPr lang="en-US" baseline="0" dirty="0"/>
                <a:t> formula</a:t>
              </a:r>
              <a:endParaRPr lang="en-US" dirty="0"/>
            </a:p>
          </dgm:t>
        </dgm:pt>
      </mc:Fallback>
    </mc:AlternateContent>
    <dgm:pt modelId="{512CC7D5-0073-409F-AC98-640B4CA8BB99}" type="parTrans" cxnId="{C9185F12-9233-43C7-B3A1-A1308A159A68}">
      <dgm:prSet/>
      <dgm:spPr/>
      <dgm:t>
        <a:bodyPr/>
        <a:lstStyle/>
        <a:p>
          <a:endParaRPr lang="en-US"/>
        </a:p>
      </dgm:t>
    </dgm:pt>
    <dgm:pt modelId="{07FEF7AC-AD13-4CE0-ABD2-CA01BDCAE460}" type="sibTrans" cxnId="{C9185F12-9233-43C7-B3A1-A1308A159A68}">
      <dgm:prSet/>
      <dgm:spPr/>
      <dgm:t>
        <a:bodyPr/>
        <a:lstStyle/>
        <a:p>
          <a:endParaRPr lang="en-US"/>
        </a:p>
      </dgm:t>
    </dgm:pt>
    <dgm:pt modelId="{864CF93C-3DDB-41C4-BECE-763ED699EFD9}">
      <dgm:prSet/>
      <dgm:spPr/>
      <dgm:t>
        <a:bodyPr/>
        <a:lstStyle/>
        <a:p>
          <a:r>
            <a:rPr lang="en-US" baseline="0" dirty="0"/>
            <a:t>Addition is still O(n):</a:t>
          </a:r>
          <a:endParaRPr lang="en-US" dirty="0"/>
        </a:p>
      </dgm:t>
    </dgm:pt>
    <dgm:pt modelId="{6CF33398-F49A-4BEB-8882-C3ABFC4C2F18}" type="parTrans" cxnId="{F50073B6-F024-42A5-8509-3F346EC0B438}">
      <dgm:prSet/>
      <dgm:spPr/>
      <dgm:t>
        <a:bodyPr/>
        <a:lstStyle/>
        <a:p>
          <a:endParaRPr lang="en-US"/>
        </a:p>
      </dgm:t>
    </dgm:pt>
    <dgm:pt modelId="{F6841C09-B9FA-4FA8-8E41-25981240C5D1}" type="sibTrans" cxnId="{F50073B6-F024-42A5-8509-3F346EC0B43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7F28DA48-E824-474F-8B1F-BB02672B939A}">
          <dgm:prSet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baseline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baseline="0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baseline="0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0" i="1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baseline="0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baseline="0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baseline="0" dirty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b="0" i="1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baseline="0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baseline="0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m:oMathPara>
              </a14:m>
              <a:endParaRPr lang="en-US" dirty="0"/>
            </a:p>
          </dgm:t>
        </dgm:pt>
      </mc:Choice>
      <mc:Fallback>
        <dgm:pt modelId="{7F28DA48-E824-474F-8B1F-BB02672B939A}">
          <dgm:prSet/>
          <dgm:spPr/>
          <dgm:t>
            <a:bodyPr/>
            <a:lstStyle/>
            <a:p>
              <a:r>
                <a:rPr lang="en-US" i="0" baseline="0" dirty="0">
                  <a:latin typeface="Cambria Math" panose="02040503050406030204" pitchFamily="18" charset="0"/>
                </a:rPr>
                <a:t>𝑐</a:t>
              </a:r>
              <a:r>
                <a:rPr lang="en-US" b="0" i="0" baseline="0" dirty="0">
                  <a:latin typeface="Cambria Math" panose="02040503050406030204" pitchFamily="18" charset="0"/>
                </a:rPr>
                <a:t>_</a:t>
              </a:r>
              <a:r>
                <a:rPr lang="en-US" i="0" baseline="0" dirty="0">
                  <a:latin typeface="Cambria Math" panose="02040503050406030204" pitchFamily="18" charset="0"/>
                </a:rPr>
                <a:t>𝑘  = </a:t>
              </a:r>
              <a:r>
                <a:rPr lang="en-US" i="0" baseline="0" dirty="0" err="1">
                  <a:latin typeface="Cambria Math" panose="02040503050406030204" pitchFamily="18" charset="0"/>
                </a:rPr>
                <a:t>𝑎</a:t>
              </a:r>
              <a:r>
                <a:rPr lang="en-US" b="0" i="0" baseline="0" dirty="0">
                  <a:latin typeface="Cambria Math" panose="02040503050406030204" pitchFamily="18" charset="0"/>
                </a:rPr>
                <a:t>_</a:t>
              </a:r>
              <a:r>
                <a:rPr lang="en-US" i="0" baseline="0" dirty="0" err="1">
                  <a:latin typeface="Cambria Math" panose="02040503050406030204" pitchFamily="18" charset="0"/>
                </a:rPr>
                <a:t>𝑘</a:t>
              </a:r>
              <a:r>
                <a:rPr lang="en-US" i="0" baseline="0" dirty="0">
                  <a:latin typeface="Cambria Math" panose="02040503050406030204" pitchFamily="18" charset="0"/>
                </a:rPr>
                <a:t>  + 𝑏</a:t>
              </a:r>
              <a:r>
                <a:rPr lang="en-US" b="0" i="0" baseline="0" dirty="0">
                  <a:latin typeface="Cambria Math" panose="02040503050406030204" pitchFamily="18" charset="0"/>
                </a:rPr>
                <a:t>_</a:t>
              </a:r>
              <a:r>
                <a:rPr lang="en-US" i="0" baseline="0" dirty="0">
                  <a:latin typeface="Cambria Math" panose="02040503050406030204" pitchFamily="18" charset="0"/>
                </a:rPr>
                <a:t>𝑘</a:t>
              </a:r>
              <a:endParaRPr lang="en-US" dirty="0"/>
            </a:p>
          </dgm:t>
        </dgm:pt>
      </mc:Fallback>
    </mc:AlternateContent>
    <dgm:pt modelId="{00866590-12D3-4D67-9262-B465439CCA7C}" type="parTrans" cxnId="{12C77540-A2D8-48F3-A4C5-D89CCF2E544C}">
      <dgm:prSet/>
      <dgm:spPr/>
      <dgm:t>
        <a:bodyPr/>
        <a:lstStyle/>
        <a:p>
          <a:endParaRPr lang="en-US"/>
        </a:p>
      </dgm:t>
    </dgm:pt>
    <dgm:pt modelId="{920DAC63-ECF8-437C-8E82-21203ACA4414}" type="sibTrans" cxnId="{12C77540-A2D8-48F3-A4C5-D89CCF2E544C}">
      <dgm:prSet/>
      <dgm:spPr/>
      <dgm:t>
        <a:bodyPr/>
        <a:lstStyle/>
        <a:p>
          <a:endParaRPr lang="en-US"/>
        </a:p>
      </dgm:t>
    </dgm:pt>
    <dgm:pt modelId="{429A4693-42BC-4863-880C-7D12601DD64A}">
      <dgm:prSet/>
      <dgm:spPr/>
      <dgm:t>
        <a:bodyPr/>
        <a:lstStyle/>
        <a:p>
          <a:r>
            <a:rPr lang="en-US" baseline="0" dirty="0"/>
            <a:t>Multiplication is now O(n)*:</a:t>
          </a:r>
          <a:endParaRPr lang="en-US" dirty="0"/>
        </a:p>
      </dgm:t>
    </dgm:pt>
    <dgm:pt modelId="{73393F42-09BE-4541-82C6-45136192A91D}" type="parTrans" cxnId="{2B4B42F1-6191-4991-81F5-5E58DF803AD1}">
      <dgm:prSet/>
      <dgm:spPr/>
      <dgm:t>
        <a:bodyPr/>
        <a:lstStyle/>
        <a:p>
          <a:endParaRPr lang="en-US"/>
        </a:p>
      </dgm:t>
    </dgm:pt>
    <dgm:pt modelId="{B9E6FEA7-4A40-4E70-805F-76A98407B9B5}" type="sibTrans" cxnId="{2B4B42F1-6191-4991-81F5-5E58DF803AD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C97CB93E-2D2E-4019-8BA3-CA9D8DFF2676}">
          <dgm:prSet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baseline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baseline="0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baseline="0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baseline="0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baseline="0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baseline="0" dirty="0">
                        <a:latin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en-US" b="0" i="1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baseline="0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baseline="0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m:oMathPara>
              </a14:m>
              <a:endParaRPr lang="en-US" dirty="0"/>
            </a:p>
          </dgm:t>
        </dgm:pt>
      </mc:Choice>
      <mc:Fallback>
        <dgm:pt modelId="{C97CB93E-2D2E-4019-8BA3-CA9D8DFF2676}">
          <dgm:prSet/>
          <dgm:spPr/>
          <dgm:t>
            <a:bodyPr/>
            <a:lstStyle/>
            <a:p>
              <a:r>
                <a:rPr lang="en-US" i="0" baseline="0" dirty="0">
                  <a:latin typeface="Cambria Math" panose="02040503050406030204" pitchFamily="18" charset="0"/>
                </a:rPr>
                <a:t>𝑐</a:t>
              </a:r>
              <a:r>
                <a:rPr lang="en-US" b="0" i="0" baseline="0" dirty="0">
                  <a:latin typeface="Cambria Math" panose="02040503050406030204" pitchFamily="18" charset="0"/>
                </a:rPr>
                <a:t>_</a:t>
              </a:r>
              <a:r>
                <a:rPr lang="en-US" i="0" baseline="0" dirty="0">
                  <a:latin typeface="Cambria Math" panose="02040503050406030204" pitchFamily="18" charset="0"/>
                </a:rPr>
                <a:t>𝑘  = </a:t>
              </a:r>
              <a:r>
                <a:rPr lang="en-US" i="0" baseline="0" dirty="0" err="1">
                  <a:latin typeface="Cambria Math" panose="02040503050406030204" pitchFamily="18" charset="0"/>
                </a:rPr>
                <a:t>𝑎</a:t>
              </a:r>
              <a:r>
                <a:rPr lang="en-US" b="0" i="0" baseline="0" dirty="0">
                  <a:latin typeface="Cambria Math" panose="02040503050406030204" pitchFamily="18" charset="0"/>
                </a:rPr>
                <a:t>_</a:t>
              </a:r>
              <a:r>
                <a:rPr lang="en-US" i="0" baseline="0" dirty="0" err="1">
                  <a:latin typeface="Cambria Math" panose="02040503050406030204" pitchFamily="18" charset="0"/>
                </a:rPr>
                <a:t>𝑘</a:t>
              </a:r>
              <a:r>
                <a:rPr lang="en-US" i="0" baseline="0" dirty="0">
                  <a:latin typeface="Cambria Math" panose="02040503050406030204" pitchFamily="18" charset="0"/>
                </a:rPr>
                <a:t>  ∗ 𝑏</a:t>
              </a:r>
              <a:r>
                <a:rPr lang="en-US" b="0" i="0" baseline="0" dirty="0">
                  <a:latin typeface="Cambria Math" panose="02040503050406030204" pitchFamily="18" charset="0"/>
                </a:rPr>
                <a:t>_</a:t>
              </a:r>
              <a:r>
                <a:rPr lang="en-US" i="0" baseline="0" dirty="0">
                  <a:latin typeface="Cambria Math" panose="02040503050406030204" pitchFamily="18" charset="0"/>
                </a:rPr>
                <a:t>𝑘</a:t>
              </a:r>
              <a:endParaRPr lang="en-US" dirty="0"/>
            </a:p>
          </dgm:t>
        </dgm:pt>
      </mc:Fallback>
    </mc:AlternateContent>
    <dgm:pt modelId="{31B91F64-E6F4-4192-9F9E-B3505CA2E272}" type="parTrans" cxnId="{862AC169-408D-4BE9-984E-644F84AE4A89}">
      <dgm:prSet/>
      <dgm:spPr/>
      <dgm:t>
        <a:bodyPr/>
        <a:lstStyle/>
        <a:p>
          <a:endParaRPr lang="en-US"/>
        </a:p>
      </dgm:t>
    </dgm:pt>
    <dgm:pt modelId="{F86653ED-9380-4DCB-AD79-BE417DE4A529}" type="sibTrans" cxnId="{862AC169-408D-4BE9-984E-644F84AE4A89}">
      <dgm:prSet/>
      <dgm:spPr/>
      <dgm:t>
        <a:bodyPr/>
        <a:lstStyle/>
        <a:p>
          <a:endParaRPr lang="en-US"/>
        </a:p>
      </dgm:t>
    </dgm:pt>
    <dgm:pt modelId="{5959EDB4-E29F-48C0-8049-9F671A2D9C86}" type="pres">
      <dgm:prSet presAssocID="{BE01AF9E-C9D1-469C-B2F4-446B7CA761A7}" presName="linear" presStyleCnt="0">
        <dgm:presLayoutVars>
          <dgm:animLvl val="lvl"/>
          <dgm:resizeHandles val="exact"/>
        </dgm:presLayoutVars>
      </dgm:prSet>
      <dgm:spPr/>
    </dgm:pt>
    <dgm:pt modelId="{40A40CA0-6BF1-467E-A8CC-69C32F2E638A}" type="pres">
      <dgm:prSet presAssocID="{8B208282-E9F3-4357-9951-FC5919146C3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AB58182-505D-497B-B8B4-46E08D678756}" type="pres">
      <dgm:prSet presAssocID="{EAF6E5D3-22DC-41F5-9CA8-977CF4F1BB13}" presName="spacer" presStyleCnt="0"/>
      <dgm:spPr/>
    </dgm:pt>
    <dgm:pt modelId="{92C992FE-A3B5-4328-8FCE-0203B58758DE}" type="pres">
      <dgm:prSet presAssocID="{D60ABDCA-DF18-4E70-BBDD-F6A9FCD39FA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5B79601-85E6-4CE6-A7BF-A46AD714120E}" type="pres">
      <dgm:prSet presAssocID="{D60ABDCA-DF18-4E70-BBDD-F6A9FCD39FA4}" presName="childText" presStyleLbl="revTx" presStyleIdx="0" presStyleCnt="3">
        <dgm:presLayoutVars>
          <dgm:bulletEnabled val="1"/>
        </dgm:presLayoutVars>
      </dgm:prSet>
      <dgm:spPr/>
    </dgm:pt>
    <dgm:pt modelId="{48C6774A-3C17-4C85-9B7B-97AB260E94A9}" type="pres">
      <dgm:prSet presAssocID="{864CF93C-3DDB-41C4-BECE-763ED699EFD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D3BDB9F-EC0B-4F22-A796-D461E9E2FDB0}" type="pres">
      <dgm:prSet presAssocID="{864CF93C-3DDB-41C4-BECE-763ED699EFD9}" presName="childText" presStyleLbl="revTx" presStyleIdx="1" presStyleCnt="3">
        <dgm:presLayoutVars>
          <dgm:bulletEnabled val="1"/>
        </dgm:presLayoutVars>
      </dgm:prSet>
      <dgm:spPr/>
    </dgm:pt>
    <dgm:pt modelId="{C55C120B-6804-4790-A7BB-483E54B55293}" type="pres">
      <dgm:prSet presAssocID="{429A4693-42BC-4863-880C-7D12601DD64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9CC5C2D-5C94-41B9-9A9B-4265A79610BD}" type="pres">
      <dgm:prSet presAssocID="{429A4693-42BC-4863-880C-7D12601DD64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95B0607-AF81-46CF-9D44-91EC04659A19}" type="presOf" srcId="{7F28DA48-E824-474F-8B1F-BB02672B939A}" destId="{8D3BDB9F-EC0B-4F22-A796-D461E9E2FDB0}" srcOrd="0" destOrd="0" presId="urn:microsoft.com/office/officeart/2005/8/layout/vList2"/>
    <dgm:cxn modelId="{C9185F12-9233-43C7-B3A1-A1308A159A68}" srcId="{D60ABDCA-DF18-4E70-BBDD-F6A9FCD39FA4}" destId="{E357C5E3-4A10-49BA-A72C-6629DA6D4A6B}" srcOrd="0" destOrd="0" parTransId="{512CC7D5-0073-409F-AC98-640B4CA8BB99}" sibTransId="{07FEF7AC-AD13-4CE0-ABD2-CA01BDCAE460}"/>
    <dgm:cxn modelId="{BAED5312-BDDD-4592-A3A3-C2DE4F2727EC}" srcId="{BE01AF9E-C9D1-469C-B2F4-446B7CA761A7}" destId="{D60ABDCA-DF18-4E70-BBDD-F6A9FCD39FA4}" srcOrd="1" destOrd="0" parTransId="{F6BC9B6D-26BB-4E93-8426-EE555610B463}" sibTransId="{5F37CF6C-4E90-423C-B161-5DA521E3DDBF}"/>
    <dgm:cxn modelId="{72E0772B-55F7-4687-A608-9525A4E23AD0}" type="presOf" srcId="{D60ABDCA-DF18-4E70-BBDD-F6A9FCD39FA4}" destId="{92C992FE-A3B5-4328-8FCE-0203B58758DE}" srcOrd="0" destOrd="0" presId="urn:microsoft.com/office/officeart/2005/8/layout/vList2"/>
    <dgm:cxn modelId="{852EBB2E-7EFD-4DD8-BB31-5F43C43A7908}" srcId="{BE01AF9E-C9D1-469C-B2F4-446B7CA761A7}" destId="{8B208282-E9F3-4357-9951-FC5919146C39}" srcOrd="0" destOrd="0" parTransId="{2324F5DB-F206-4A5D-A63D-EB272AA4AC24}" sibTransId="{EAF6E5D3-22DC-41F5-9CA8-977CF4F1BB13}"/>
    <dgm:cxn modelId="{2FD4EC33-BE87-4E0C-83C7-E0ED94578667}" type="presOf" srcId="{C97CB93E-2D2E-4019-8BA3-CA9D8DFF2676}" destId="{F9CC5C2D-5C94-41B9-9A9B-4265A79610BD}" srcOrd="0" destOrd="0" presId="urn:microsoft.com/office/officeart/2005/8/layout/vList2"/>
    <dgm:cxn modelId="{12C77540-A2D8-48F3-A4C5-D89CCF2E544C}" srcId="{864CF93C-3DDB-41C4-BECE-763ED699EFD9}" destId="{7F28DA48-E824-474F-8B1F-BB02672B939A}" srcOrd="0" destOrd="0" parTransId="{00866590-12D3-4D67-9262-B465439CCA7C}" sibTransId="{920DAC63-ECF8-437C-8E82-21203ACA4414}"/>
    <dgm:cxn modelId="{10B39F43-41D4-4FC8-A72E-32E5DDEB9095}" type="presOf" srcId="{864CF93C-3DDB-41C4-BECE-763ED699EFD9}" destId="{48C6774A-3C17-4C85-9B7B-97AB260E94A9}" srcOrd="0" destOrd="0" presId="urn:microsoft.com/office/officeart/2005/8/layout/vList2"/>
    <dgm:cxn modelId="{862AC169-408D-4BE9-984E-644F84AE4A89}" srcId="{429A4693-42BC-4863-880C-7D12601DD64A}" destId="{C97CB93E-2D2E-4019-8BA3-CA9D8DFF2676}" srcOrd="0" destOrd="0" parTransId="{31B91F64-E6F4-4192-9F9E-B3505CA2E272}" sibTransId="{F86653ED-9380-4DCB-AD79-BE417DE4A529}"/>
    <dgm:cxn modelId="{7011C26A-2D85-4999-9994-4909A5DCC224}" type="presOf" srcId="{E357C5E3-4A10-49BA-A72C-6629DA6D4A6B}" destId="{A5B79601-85E6-4CE6-A7BF-A46AD714120E}" srcOrd="0" destOrd="0" presId="urn:microsoft.com/office/officeart/2005/8/layout/vList2"/>
    <dgm:cxn modelId="{3475047A-5B32-4A6D-B48A-1A1EAA3D76C6}" type="presOf" srcId="{BE01AF9E-C9D1-469C-B2F4-446B7CA761A7}" destId="{5959EDB4-E29F-48C0-8049-9F671A2D9C86}" srcOrd="0" destOrd="0" presId="urn:microsoft.com/office/officeart/2005/8/layout/vList2"/>
    <dgm:cxn modelId="{3133F0B1-BE2E-40A3-BD31-BD7C39CAA352}" type="presOf" srcId="{8B208282-E9F3-4357-9951-FC5919146C39}" destId="{40A40CA0-6BF1-467E-A8CC-69C32F2E638A}" srcOrd="0" destOrd="0" presId="urn:microsoft.com/office/officeart/2005/8/layout/vList2"/>
    <dgm:cxn modelId="{F50073B6-F024-42A5-8509-3F346EC0B438}" srcId="{BE01AF9E-C9D1-469C-B2F4-446B7CA761A7}" destId="{864CF93C-3DDB-41C4-BECE-763ED699EFD9}" srcOrd="2" destOrd="0" parTransId="{6CF33398-F49A-4BEB-8882-C3ABFC4C2F18}" sibTransId="{F6841C09-B9FA-4FA8-8E41-25981240C5D1}"/>
    <dgm:cxn modelId="{CC7DEAD6-C784-405E-BFF3-2C4050362EE1}" type="presOf" srcId="{429A4693-42BC-4863-880C-7D12601DD64A}" destId="{C55C120B-6804-4790-A7BB-483E54B55293}" srcOrd="0" destOrd="0" presId="urn:microsoft.com/office/officeart/2005/8/layout/vList2"/>
    <dgm:cxn modelId="{2B4B42F1-6191-4991-81F5-5E58DF803AD1}" srcId="{BE01AF9E-C9D1-469C-B2F4-446B7CA761A7}" destId="{429A4693-42BC-4863-880C-7D12601DD64A}" srcOrd="3" destOrd="0" parTransId="{73393F42-09BE-4541-82C6-45136192A91D}" sibTransId="{B9E6FEA7-4A40-4E70-805F-76A98407B9B5}"/>
    <dgm:cxn modelId="{161A5133-3C38-48A4-A9E9-235A3DC3BAFD}" type="presParOf" srcId="{5959EDB4-E29F-48C0-8049-9F671A2D9C86}" destId="{40A40CA0-6BF1-467E-A8CC-69C32F2E638A}" srcOrd="0" destOrd="0" presId="urn:microsoft.com/office/officeart/2005/8/layout/vList2"/>
    <dgm:cxn modelId="{C20FA7B1-2708-41BB-9275-B63B769FC022}" type="presParOf" srcId="{5959EDB4-E29F-48C0-8049-9F671A2D9C86}" destId="{DAB58182-505D-497B-B8B4-46E08D678756}" srcOrd="1" destOrd="0" presId="urn:microsoft.com/office/officeart/2005/8/layout/vList2"/>
    <dgm:cxn modelId="{2F6F4993-B3D8-4B62-8694-773FA134EF13}" type="presParOf" srcId="{5959EDB4-E29F-48C0-8049-9F671A2D9C86}" destId="{92C992FE-A3B5-4328-8FCE-0203B58758DE}" srcOrd="2" destOrd="0" presId="urn:microsoft.com/office/officeart/2005/8/layout/vList2"/>
    <dgm:cxn modelId="{42D90540-9F6F-4882-B026-9DD96D3EB4D4}" type="presParOf" srcId="{5959EDB4-E29F-48C0-8049-9F671A2D9C86}" destId="{A5B79601-85E6-4CE6-A7BF-A46AD714120E}" srcOrd="3" destOrd="0" presId="urn:microsoft.com/office/officeart/2005/8/layout/vList2"/>
    <dgm:cxn modelId="{F9CAA23A-08F4-4A04-AD1C-6C465C2B5D46}" type="presParOf" srcId="{5959EDB4-E29F-48C0-8049-9F671A2D9C86}" destId="{48C6774A-3C17-4C85-9B7B-97AB260E94A9}" srcOrd="4" destOrd="0" presId="urn:microsoft.com/office/officeart/2005/8/layout/vList2"/>
    <dgm:cxn modelId="{F04E9BD3-A3A2-4CD3-AF1E-DDEC625C5522}" type="presParOf" srcId="{5959EDB4-E29F-48C0-8049-9F671A2D9C86}" destId="{8D3BDB9F-EC0B-4F22-A796-D461E9E2FDB0}" srcOrd="5" destOrd="0" presId="urn:microsoft.com/office/officeart/2005/8/layout/vList2"/>
    <dgm:cxn modelId="{A587D33C-67D7-4297-B958-E15728879ADC}" type="presParOf" srcId="{5959EDB4-E29F-48C0-8049-9F671A2D9C86}" destId="{C55C120B-6804-4790-A7BB-483E54B55293}" srcOrd="6" destOrd="0" presId="urn:microsoft.com/office/officeart/2005/8/layout/vList2"/>
    <dgm:cxn modelId="{CB14D262-DD8A-46AB-BF9A-E17B7DA8D353}" type="presParOf" srcId="{5959EDB4-E29F-48C0-8049-9F671A2D9C86}" destId="{F9CC5C2D-5C94-41B9-9A9B-4265A79610B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01AF9E-C9D1-469C-B2F4-446B7CA761A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B208282-E9F3-4357-9951-FC5919146C39}">
      <dgm:prSet/>
      <dgm:spPr>
        <a:blipFill>
          <a:blip xmlns:r="http://schemas.openxmlformats.org/officeDocument/2006/relationships" r:embed="rId1"/>
          <a:stretch>
            <a:fillRect l="-759" b="-407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324F5DB-F206-4A5D-A63D-EB272AA4AC24}" type="parTrans" cxnId="{852EBB2E-7EFD-4DD8-BB31-5F43C43A7908}">
      <dgm:prSet/>
      <dgm:spPr/>
      <dgm:t>
        <a:bodyPr/>
        <a:lstStyle/>
        <a:p>
          <a:endParaRPr lang="en-US"/>
        </a:p>
      </dgm:t>
    </dgm:pt>
    <dgm:pt modelId="{EAF6E5D3-22DC-41F5-9CA8-977CF4F1BB13}" type="sibTrans" cxnId="{852EBB2E-7EFD-4DD8-BB31-5F43C43A7908}">
      <dgm:prSet/>
      <dgm:spPr/>
      <dgm:t>
        <a:bodyPr/>
        <a:lstStyle/>
        <a:p>
          <a:endParaRPr lang="en-US"/>
        </a:p>
      </dgm:t>
    </dgm:pt>
    <dgm:pt modelId="{D60ABDCA-DF18-4E70-BBDD-F6A9FCD39FA4}">
      <dgm:prSet/>
      <dgm:spPr/>
      <dgm:t>
        <a:bodyPr/>
        <a:lstStyle/>
        <a:p>
          <a:r>
            <a:rPr lang="en-US" baseline="0"/>
            <a:t>Inverse of evaluation, interpolation, always yields a unique polynomial</a:t>
          </a:r>
          <a:endParaRPr lang="en-US"/>
        </a:p>
      </dgm:t>
    </dgm:pt>
    <dgm:pt modelId="{F6BC9B6D-26BB-4E93-8426-EE555610B463}" type="parTrans" cxnId="{BAED5312-BDDD-4592-A3A3-C2DE4F2727EC}">
      <dgm:prSet/>
      <dgm:spPr/>
      <dgm:t>
        <a:bodyPr/>
        <a:lstStyle/>
        <a:p>
          <a:endParaRPr lang="en-US"/>
        </a:p>
      </dgm:t>
    </dgm:pt>
    <dgm:pt modelId="{5F37CF6C-4E90-423C-B161-5DA521E3DDBF}" type="sibTrans" cxnId="{BAED5312-BDDD-4592-A3A3-C2DE4F2727EC}">
      <dgm:prSet/>
      <dgm:spPr/>
      <dgm:t>
        <a:bodyPr/>
        <a:lstStyle/>
        <a:p>
          <a:endParaRPr lang="en-US"/>
        </a:p>
      </dgm:t>
    </dgm:pt>
    <dgm:pt modelId="{E357C5E3-4A10-49BA-A72C-6629DA6D4A6B}">
      <dgm:prSet/>
      <dgm:spPr>
        <a:blipFill>
          <a:blip xmlns:r="http://schemas.openxmlformats.org/officeDocument/2006/relationships" r:embed="rId2"/>
          <a:stretch>
            <a:fillRect t="-12621" b="-1941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12CC7D5-0073-409F-AC98-640B4CA8BB99}" type="parTrans" cxnId="{C9185F12-9233-43C7-B3A1-A1308A159A68}">
      <dgm:prSet/>
      <dgm:spPr/>
      <dgm:t>
        <a:bodyPr/>
        <a:lstStyle/>
        <a:p>
          <a:endParaRPr lang="en-US"/>
        </a:p>
      </dgm:t>
    </dgm:pt>
    <dgm:pt modelId="{07FEF7AC-AD13-4CE0-ABD2-CA01BDCAE460}" type="sibTrans" cxnId="{C9185F12-9233-43C7-B3A1-A1308A159A68}">
      <dgm:prSet/>
      <dgm:spPr/>
      <dgm:t>
        <a:bodyPr/>
        <a:lstStyle/>
        <a:p>
          <a:endParaRPr lang="en-US"/>
        </a:p>
      </dgm:t>
    </dgm:pt>
    <dgm:pt modelId="{864CF93C-3DDB-41C4-BECE-763ED699EFD9}">
      <dgm:prSet/>
      <dgm:spPr/>
      <dgm:t>
        <a:bodyPr/>
        <a:lstStyle/>
        <a:p>
          <a:r>
            <a:rPr lang="en-US" baseline="0" dirty="0"/>
            <a:t>Addition is still O(n):</a:t>
          </a:r>
          <a:endParaRPr lang="en-US" dirty="0"/>
        </a:p>
      </dgm:t>
    </dgm:pt>
    <dgm:pt modelId="{6CF33398-F49A-4BEB-8882-C3ABFC4C2F18}" type="parTrans" cxnId="{F50073B6-F024-42A5-8509-3F346EC0B438}">
      <dgm:prSet/>
      <dgm:spPr/>
      <dgm:t>
        <a:bodyPr/>
        <a:lstStyle/>
        <a:p>
          <a:endParaRPr lang="en-US"/>
        </a:p>
      </dgm:t>
    </dgm:pt>
    <dgm:pt modelId="{F6841C09-B9FA-4FA8-8E41-25981240C5D1}" type="sibTrans" cxnId="{F50073B6-F024-42A5-8509-3F346EC0B438}">
      <dgm:prSet/>
      <dgm:spPr/>
      <dgm:t>
        <a:bodyPr/>
        <a:lstStyle/>
        <a:p>
          <a:endParaRPr lang="en-US"/>
        </a:p>
      </dgm:t>
    </dgm:pt>
    <dgm:pt modelId="{7F28DA48-E824-474F-8B1F-BB02672B939A}">
      <dgm:prSet/>
      <dgm:spPr>
        <a:blipFill>
          <a:blip xmlns:r="http://schemas.openxmlformats.org/officeDocument/2006/relationships" r:embed="rId3"/>
          <a:stretch>
            <a:fillRect t="-16901" b="-422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0866590-12D3-4D67-9262-B465439CCA7C}" type="parTrans" cxnId="{12C77540-A2D8-48F3-A4C5-D89CCF2E544C}">
      <dgm:prSet/>
      <dgm:spPr/>
      <dgm:t>
        <a:bodyPr/>
        <a:lstStyle/>
        <a:p>
          <a:endParaRPr lang="en-US"/>
        </a:p>
      </dgm:t>
    </dgm:pt>
    <dgm:pt modelId="{920DAC63-ECF8-437C-8E82-21203ACA4414}" type="sibTrans" cxnId="{12C77540-A2D8-48F3-A4C5-D89CCF2E544C}">
      <dgm:prSet/>
      <dgm:spPr/>
      <dgm:t>
        <a:bodyPr/>
        <a:lstStyle/>
        <a:p>
          <a:endParaRPr lang="en-US"/>
        </a:p>
      </dgm:t>
    </dgm:pt>
    <dgm:pt modelId="{429A4693-42BC-4863-880C-7D12601DD64A}">
      <dgm:prSet/>
      <dgm:spPr/>
      <dgm:t>
        <a:bodyPr/>
        <a:lstStyle/>
        <a:p>
          <a:r>
            <a:rPr lang="en-US" baseline="0" dirty="0"/>
            <a:t>Multiplication is now O(n)*:</a:t>
          </a:r>
          <a:endParaRPr lang="en-US" dirty="0"/>
        </a:p>
      </dgm:t>
    </dgm:pt>
    <dgm:pt modelId="{73393F42-09BE-4541-82C6-45136192A91D}" type="parTrans" cxnId="{2B4B42F1-6191-4991-81F5-5E58DF803AD1}">
      <dgm:prSet/>
      <dgm:spPr/>
      <dgm:t>
        <a:bodyPr/>
        <a:lstStyle/>
        <a:p>
          <a:endParaRPr lang="en-US"/>
        </a:p>
      </dgm:t>
    </dgm:pt>
    <dgm:pt modelId="{B9E6FEA7-4A40-4E70-805F-76A98407B9B5}" type="sibTrans" cxnId="{2B4B42F1-6191-4991-81F5-5E58DF803AD1}">
      <dgm:prSet/>
      <dgm:spPr/>
      <dgm:t>
        <a:bodyPr/>
        <a:lstStyle/>
        <a:p>
          <a:endParaRPr lang="en-US"/>
        </a:p>
      </dgm:t>
    </dgm:pt>
    <dgm:pt modelId="{C97CB93E-2D2E-4019-8BA3-CA9D8DFF2676}">
      <dgm:prSet/>
      <dgm:spPr>
        <a:blipFill>
          <a:blip xmlns:r="http://schemas.openxmlformats.org/officeDocument/2006/relationships" r:embed="rId4"/>
          <a:stretch>
            <a:fillRect t="-16901" b="-563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1B91F64-E6F4-4192-9F9E-B3505CA2E272}" type="parTrans" cxnId="{862AC169-408D-4BE9-984E-644F84AE4A89}">
      <dgm:prSet/>
      <dgm:spPr/>
      <dgm:t>
        <a:bodyPr/>
        <a:lstStyle/>
        <a:p>
          <a:endParaRPr lang="en-US"/>
        </a:p>
      </dgm:t>
    </dgm:pt>
    <dgm:pt modelId="{F86653ED-9380-4DCB-AD79-BE417DE4A529}" type="sibTrans" cxnId="{862AC169-408D-4BE9-984E-644F84AE4A89}">
      <dgm:prSet/>
      <dgm:spPr/>
      <dgm:t>
        <a:bodyPr/>
        <a:lstStyle/>
        <a:p>
          <a:endParaRPr lang="en-US"/>
        </a:p>
      </dgm:t>
    </dgm:pt>
    <dgm:pt modelId="{5959EDB4-E29F-48C0-8049-9F671A2D9C86}" type="pres">
      <dgm:prSet presAssocID="{BE01AF9E-C9D1-469C-B2F4-446B7CA761A7}" presName="linear" presStyleCnt="0">
        <dgm:presLayoutVars>
          <dgm:animLvl val="lvl"/>
          <dgm:resizeHandles val="exact"/>
        </dgm:presLayoutVars>
      </dgm:prSet>
      <dgm:spPr/>
    </dgm:pt>
    <dgm:pt modelId="{40A40CA0-6BF1-467E-A8CC-69C32F2E638A}" type="pres">
      <dgm:prSet presAssocID="{8B208282-E9F3-4357-9951-FC5919146C3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AB58182-505D-497B-B8B4-46E08D678756}" type="pres">
      <dgm:prSet presAssocID="{EAF6E5D3-22DC-41F5-9CA8-977CF4F1BB13}" presName="spacer" presStyleCnt="0"/>
      <dgm:spPr/>
    </dgm:pt>
    <dgm:pt modelId="{92C992FE-A3B5-4328-8FCE-0203B58758DE}" type="pres">
      <dgm:prSet presAssocID="{D60ABDCA-DF18-4E70-BBDD-F6A9FCD39FA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5B79601-85E6-4CE6-A7BF-A46AD714120E}" type="pres">
      <dgm:prSet presAssocID="{D60ABDCA-DF18-4E70-BBDD-F6A9FCD39FA4}" presName="childText" presStyleLbl="revTx" presStyleIdx="0" presStyleCnt="3">
        <dgm:presLayoutVars>
          <dgm:bulletEnabled val="1"/>
        </dgm:presLayoutVars>
      </dgm:prSet>
      <dgm:spPr/>
    </dgm:pt>
    <dgm:pt modelId="{48C6774A-3C17-4C85-9B7B-97AB260E94A9}" type="pres">
      <dgm:prSet presAssocID="{864CF93C-3DDB-41C4-BECE-763ED699EFD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D3BDB9F-EC0B-4F22-A796-D461E9E2FDB0}" type="pres">
      <dgm:prSet presAssocID="{864CF93C-3DDB-41C4-BECE-763ED699EFD9}" presName="childText" presStyleLbl="revTx" presStyleIdx="1" presStyleCnt="3">
        <dgm:presLayoutVars>
          <dgm:bulletEnabled val="1"/>
        </dgm:presLayoutVars>
      </dgm:prSet>
      <dgm:spPr/>
    </dgm:pt>
    <dgm:pt modelId="{C55C120B-6804-4790-A7BB-483E54B55293}" type="pres">
      <dgm:prSet presAssocID="{429A4693-42BC-4863-880C-7D12601DD64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9CC5C2D-5C94-41B9-9A9B-4265A79610BD}" type="pres">
      <dgm:prSet presAssocID="{429A4693-42BC-4863-880C-7D12601DD64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95B0607-AF81-46CF-9D44-91EC04659A19}" type="presOf" srcId="{7F28DA48-E824-474F-8B1F-BB02672B939A}" destId="{8D3BDB9F-EC0B-4F22-A796-D461E9E2FDB0}" srcOrd="0" destOrd="0" presId="urn:microsoft.com/office/officeart/2005/8/layout/vList2"/>
    <dgm:cxn modelId="{C9185F12-9233-43C7-B3A1-A1308A159A68}" srcId="{D60ABDCA-DF18-4E70-BBDD-F6A9FCD39FA4}" destId="{E357C5E3-4A10-49BA-A72C-6629DA6D4A6B}" srcOrd="0" destOrd="0" parTransId="{512CC7D5-0073-409F-AC98-640B4CA8BB99}" sibTransId="{07FEF7AC-AD13-4CE0-ABD2-CA01BDCAE460}"/>
    <dgm:cxn modelId="{BAED5312-BDDD-4592-A3A3-C2DE4F2727EC}" srcId="{BE01AF9E-C9D1-469C-B2F4-446B7CA761A7}" destId="{D60ABDCA-DF18-4E70-BBDD-F6A9FCD39FA4}" srcOrd="1" destOrd="0" parTransId="{F6BC9B6D-26BB-4E93-8426-EE555610B463}" sibTransId="{5F37CF6C-4E90-423C-B161-5DA521E3DDBF}"/>
    <dgm:cxn modelId="{72E0772B-55F7-4687-A608-9525A4E23AD0}" type="presOf" srcId="{D60ABDCA-DF18-4E70-BBDD-F6A9FCD39FA4}" destId="{92C992FE-A3B5-4328-8FCE-0203B58758DE}" srcOrd="0" destOrd="0" presId="urn:microsoft.com/office/officeart/2005/8/layout/vList2"/>
    <dgm:cxn modelId="{852EBB2E-7EFD-4DD8-BB31-5F43C43A7908}" srcId="{BE01AF9E-C9D1-469C-B2F4-446B7CA761A7}" destId="{8B208282-E9F3-4357-9951-FC5919146C39}" srcOrd="0" destOrd="0" parTransId="{2324F5DB-F206-4A5D-A63D-EB272AA4AC24}" sibTransId="{EAF6E5D3-22DC-41F5-9CA8-977CF4F1BB13}"/>
    <dgm:cxn modelId="{2FD4EC33-BE87-4E0C-83C7-E0ED94578667}" type="presOf" srcId="{C97CB93E-2D2E-4019-8BA3-CA9D8DFF2676}" destId="{F9CC5C2D-5C94-41B9-9A9B-4265A79610BD}" srcOrd="0" destOrd="0" presId="urn:microsoft.com/office/officeart/2005/8/layout/vList2"/>
    <dgm:cxn modelId="{12C77540-A2D8-48F3-A4C5-D89CCF2E544C}" srcId="{864CF93C-3DDB-41C4-BECE-763ED699EFD9}" destId="{7F28DA48-E824-474F-8B1F-BB02672B939A}" srcOrd="0" destOrd="0" parTransId="{00866590-12D3-4D67-9262-B465439CCA7C}" sibTransId="{920DAC63-ECF8-437C-8E82-21203ACA4414}"/>
    <dgm:cxn modelId="{10B39F43-41D4-4FC8-A72E-32E5DDEB9095}" type="presOf" srcId="{864CF93C-3DDB-41C4-BECE-763ED699EFD9}" destId="{48C6774A-3C17-4C85-9B7B-97AB260E94A9}" srcOrd="0" destOrd="0" presId="urn:microsoft.com/office/officeart/2005/8/layout/vList2"/>
    <dgm:cxn modelId="{862AC169-408D-4BE9-984E-644F84AE4A89}" srcId="{429A4693-42BC-4863-880C-7D12601DD64A}" destId="{C97CB93E-2D2E-4019-8BA3-CA9D8DFF2676}" srcOrd="0" destOrd="0" parTransId="{31B91F64-E6F4-4192-9F9E-B3505CA2E272}" sibTransId="{F86653ED-9380-4DCB-AD79-BE417DE4A529}"/>
    <dgm:cxn modelId="{7011C26A-2D85-4999-9994-4909A5DCC224}" type="presOf" srcId="{E357C5E3-4A10-49BA-A72C-6629DA6D4A6B}" destId="{A5B79601-85E6-4CE6-A7BF-A46AD714120E}" srcOrd="0" destOrd="0" presId="urn:microsoft.com/office/officeart/2005/8/layout/vList2"/>
    <dgm:cxn modelId="{3475047A-5B32-4A6D-B48A-1A1EAA3D76C6}" type="presOf" srcId="{BE01AF9E-C9D1-469C-B2F4-446B7CA761A7}" destId="{5959EDB4-E29F-48C0-8049-9F671A2D9C86}" srcOrd="0" destOrd="0" presId="urn:microsoft.com/office/officeart/2005/8/layout/vList2"/>
    <dgm:cxn modelId="{3133F0B1-BE2E-40A3-BD31-BD7C39CAA352}" type="presOf" srcId="{8B208282-E9F3-4357-9951-FC5919146C39}" destId="{40A40CA0-6BF1-467E-A8CC-69C32F2E638A}" srcOrd="0" destOrd="0" presId="urn:microsoft.com/office/officeart/2005/8/layout/vList2"/>
    <dgm:cxn modelId="{F50073B6-F024-42A5-8509-3F346EC0B438}" srcId="{BE01AF9E-C9D1-469C-B2F4-446B7CA761A7}" destId="{864CF93C-3DDB-41C4-BECE-763ED699EFD9}" srcOrd="2" destOrd="0" parTransId="{6CF33398-F49A-4BEB-8882-C3ABFC4C2F18}" sibTransId="{F6841C09-B9FA-4FA8-8E41-25981240C5D1}"/>
    <dgm:cxn modelId="{CC7DEAD6-C784-405E-BFF3-2C4050362EE1}" type="presOf" srcId="{429A4693-42BC-4863-880C-7D12601DD64A}" destId="{C55C120B-6804-4790-A7BB-483E54B55293}" srcOrd="0" destOrd="0" presId="urn:microsoft.com/office/officeart/2005/8/layout/vList2"/>
    <dgm:cxn modelId="{2B4B42F1-6191-4991-81F5-5E58DF803AD1}" srcId="{BE01AF9E-C9D1-469C-B2F4-446B7CA761A7}" destId="{429A4693-42BC-4863-880C-7D12601DD64A}" srcOrd="3" destOrd="0" parTransId="{73393F42-09BE-4541-82C6-45136192A91D}" sibTransId="{B9E6FEA7-4A40-4E70-805F-76A98407B9B5}"/>
    <dgm:cxn modelId="{161A5133-3C38-48A4-A9E9-235A3DC3BAFD}" type="presParOf" srcId="{5959EDB4-E29F-48C0-8049-9F671A2D9C86}" destId="{40A40CA0-6BF1-467E-A8CC-69C32F2E638A}" srcOrd="0" destOrd="0" presId="urn:microsoft.com/office/officeart/2005/8/layout/vList2"/>
    <dgm:cxn modelId="{C20FA7B1-2708-41BB-9275-B63B769FC022}" type="presParOf" srcId="{5959EDB4-E29F-48C0-8049-9F671A2D9C86}" destId="{DAB58182-505D-497B-B8B4-46E08D678756}" srcOrd="1" destOrd="0" presId="urn:microsoft.com/office/officeart/2005/8/layout/vList2"/>
    <dgm:cxn modelId="{2F6F4993-B3D8-4B62-8694-773FA134EF13}" type="presParOf" srcId="{5959EDB4-E29F-48C0-8049-9F671A2D9C86}" destId="{92C992FE-A3B5-4328-8FCE-0203B58758DE}" srcOrd="2" destOrd="0" presId="urn:microsoft.com/office/officeart/2005/8/layout/vList2"/>
    <dgm:cxn modelId="{42D90540-9F6F-4882-B026-9DD96D3EB4D4}" type="presParOf" srcId="{5959EDB4-E29F-48C0-8049-9F671A2D9C86}" destId="{A5B79601-85E6-4CE6-A7BF-A46AD714120E}" srcOrd="3" destOrd="0" presId="urn:microsoft.com/office/officeart/2005/8/layout/vList2"/>
    <dgm:cxn modelId="{F9CAA23A-08F4-4A04-AD1C-6C465C2B5D46}" type="presParOf" srcId="{5959EDB4-E29F-48C0-8049-9F671A2D9C86}" destId="{48C6774A-3C17-4C85-9B7B-97AB260E94A9}" srcOrd="4" destOrd="0" presId="urn:microsoft.com/office/officeart/2005/8/layout/vList2"/>
    <dgm:cxn modelId="{F04E9BD3-A3A2-4CD3-AF1E-DDEC625C5522}" type="presParOf" srcId="{5959EDB4-E29F-48C0-8049-9F671A2D9C86}" destId="{8D3BDB9F-EC0B-4F22-A796-D461E9E2FDB0}" srcOrd="5" destOrd="0" presId="urn:microsoft.com/office/officeart/2005/8/layout/vList2"/>
    <dgm:cxn modelId="{A587D33C-67D7-4297-B958-E15728879ADC}" type="presParOf" srcId="{5959EDB4-E29F-48C0-8049-9F671A2D9C86}" destId="{C55C120B-6804-4790-A7BB-483E54B55293}" srcOrd="6" destOrd="0" presId="urn:microsoft.com/office/officeart/2005/8/layout/vList2"/>
    <dgm:cxn modelId="{CB14D262-DD8A-46AB-BF9A-E17B7DA8D353}" type="presParOf" srcId="{5959EDB4-E29F-48C0-8049-9F671A2D9C86}" destId="{F9CC5C2D-5C94-41B9-9A9B-4265A79610B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9F76B-725F-4343-8CFF-FA7CFCAD77F0}">
      <dsp:nvSpPr>
        <dsp:cNvPr id="0" name=""/>
        <dsp:cNvSpPr/>
      </dsp:nvSpPr>
      <dsp:spPr>
        <a:xfrm>
          <a:off x="0" y="461"/>
          <a:ext cx="11101387" cy="10796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4761F-ECAB-44D2-A30A-81634B12E56E}">
      <dsp:nvSpPr>
        <dsp:cNvPr id="0" name=""/>
        <dsp:cNvSpPr/>
      </dsp:nvSpPr>
      <dsp:spPr>
        <a:xfrm>
          <a:off x="326606" y="243391"/>
          <a:ext cx="593829" cy="5938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D16F7-9CC0-4714-9A9C-BE2F50D7921A}">
      <dsp:nvSpPr>
        <dsp:cNvPr id="0" name=""/>
        <dsp:cNvSpPr/>
      </dsp:nvSpPr>
      <dsp:spPr>
        <a:xfrm>
          <a:off x="1247041" y="461"/>
          <a:ext cx="4995624" cy="107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67" tIns="114267" rIns="114267" bIns="1142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2500" i="1" kern="1200" dirty="0" smtClean="0">
                  <a:latin typeface="Cambria Math" panose="02040503050406030204" pitchFamily="18" charset="0"/>
                </a:rPr>
                <m:t>𝐴</m:t>
              </m:r>
              <m:r>
                <a:rPr lang="en-US" sz="25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2500" i="1" kern="1200" dirty="0" smtClean="0">
                  <a:latin typeface="Cambria Math" panose="02040503050406030204" pitchFamily="18" charset="0"/>
                </a:rPr>
                <m:t>𝑥</m:t>
              </m:r>
              <m:r>
                <a:rPr lang="en-US" sz="2500" i="1" kern="1200" dirty="0" smtClean="0">
                  <a:latin typeface="Cambria Math" panose="02040503050406030204" pitchFamily="18" charset="0"/>
                </a:rPr>
                <m:t>) = {(</m:t>
              </m:r>
              <m:sSub>
                <m:sSubPr>
                  <m:ctrlPr>
                    <a:rPr lang="en-US" sz="2500" b="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500" i="1" kern="1200" dirty="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US" sz="2500" i="1" kern="1200" dirty="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US" sz="2500" i="1" kern="1200" dirty="0" smtClean="0">
                  <a:latin typeface="Cambria Math" panose="02040503050406030204" pitchFamily="18" charset="0"/>
                </a:rPr>
                <m:t>,</m:t>
              </m:r>
              <m:sSub>
                <m:sSubPr>
                  <m:ctrlPr>
                    <a:rPr lang="en-US" sz="2500" b="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500" i="1" kern="1200" dirty="0" smtClean="0">
                      <a:latin typeface="Cambria Math" panose="02040503050406030204" pitchFamily="18" charset="0"/>
                    </a:rPr>
                    <m:t>𝑦</m:t>
                  </m:r>
                </m:e>
                <m:sub>
                  <m:r>
                    <a:rPr lang="en-US" sz="2500" i="1" kern="1200" dirty="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US" sz="2500" i="1" kern="1200" dirty="0" smtClean="0">
                  <a:latin typeface="Cambria Math" panose="02040503050406030204" pitchFamily="18" charset="0"/>
                </a:rPr>
                <m:t>), (</m:t>
              </m:r>
              <m:sSub>
                <m:sSubPr>
                  <m:ctrlPr>
                    <a:rPr lang="en-US" sz="2500" b="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500" i="1" kern="1200" dirty="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US" sz="2500" i="1" kern="1200" dirty="0" smtClean="0"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lang="en-US" sz="2500" i="1" kern="1200" dirty="0" smtClean="0">
                  <a:latin typeface="Cambria Math" panose="02040503050406030204" pitchFamily="18" charset="0"/>
                </a:rPr>
                <m:t>,</m:t>
              </m:r>
              <m:sSub>
                <m:sSubPr>
                  <m:ctrlPr>
                    <a:rPr lang="en-US" sz="2500" b="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500" i="1" kern="1200" dirty="0" smtClean="0">
                      <a:latin typeface="Cambria Math" panose="02040503050406030204" pitchFamily="18" charset="0"/>
                    </a:rPr>
                    <m:t>𝑦</m:t>
                  </m:r>
                </m:e>
                <m:sub>
                  <m:r>
                    <a:rPr lang="en-US" sz="2500" i="1" kern="1200" dirty="0" smtClean="0"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lang="en-US" sz="2500" i="1" kern="1200" dirty="0" smtClean="0">
                  <a:latin typeface="Cambria Math" panose="02040503050406030204" pitchFamily="18" charset="0"/>
                </a:rPr>
                <m:t>), …, (</m:t>
              </m:r>
              <m:sSub>
                <m:sSubPr>
                  <m:ctrlPr>
                    <a:rPr lang="en-US" sz="2500" b="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500" i="1" kern="1200" dirty="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US" sz="2500" i="1" kern="1200" dirty="0" smtClean="0">
                      <a:latin typeface="Cambria Math" panose="02040503050406030204" pitchFamily="18" charset="0"/>
                    </a:rPr>
                    <m:t>𝑛</m:t>
                  </m:r>
                  <m:r>
                    <a:rPr lang="en-US" sz="2500" b="0" i="1" kern="1200" dirty="0" smtClean="0">
                      <a:latin typeface="Cambria Math" panose="02040503050406030204" pitchFamily="18" charset="0"/>
                    </a:rPr>
                    <m:t>−1</m:t>
                  </m:r>
                </m:sub>
              </m:sSub>
              <m:r>
                <a:rPr lang="en-US" sz="2500" i="1" kern="1200" dirty="0" smtClean="0">
                  <a:latin typeface="Cambria Math" panose="02040503050406030204" pitchFamily="18" charset="0"/>
                </a:rPr>
                <m:t>, </m:t>
              </m:r>
              <m:sSub>
                <m:sSubPr>
                  <m:ctrlPr>
                    <a:rPr lang="en-US" sz="2500" b="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500" i="1" kern="1200" dirty="0" smtClean="0">
                      <a:latin typeface="Cambria Math" panose="02040503050406030204" pitchFamily="18" charset="0"/>
                    </a:rPr>
                    <m:t>𝑦</m:t>
                  </m:r>
                </m:e>
                <m:sub>
                  <m:r>
                    <a:rPr lang="en-US" sz="2500" i="1" kern="1200" dirty="0" smtClean="0">
                      <a:latin typeface="Cambria Math" panose="02040503050406030204" pitchFamily="18" charset="0"/>
                    </a:rPr>
                    <m:t>𝑛</m:t>
                  </m:r>
                  <m:r>
                    <a:rPr lang="en-US" sz="2500" b="0" i="1" kern="1200" dirty="0" smtClean="0">
                      <a:latin typeface="Cambria Math" panose="02040503050406030204" pitchFamily="18" charset="0"/>
                    </a:rPr>
                    <m:t>−1</m:t>
                  </m:r>
                </m:sub>
              </m:sSub>
              <m:r>
                <a:rPr lang="en-US" sz="2500" i="1" kern="1200" dirty="0" smtClean="0">
                  <a:latin typeface="Cambria Math" panose="02040503050406030204" pitchFamily="18" charset="0"/>
                </a:rPr>
                <m:t>)}</m:t>
              </m:r>
            </m:oMath>
          </a14:m>
          <a:r>
            <a:rPr lang="en-US" sz="2500" kern="1200" dirty="0"/>
            <a:t> </a:t>
          </a:r>
        </a:p>
      </dsp:txBody>
      <dsp:txXfrm>
        <a:off x="1247041" y="461"/>
        <a:ext cx="4995624" cy="1079689"/>
      </dsp:txXfrm>
    </dsp:sp>
    <dsp:sp modelId="{D0BDDF9A-4960-4662-B32F-45CB6B0E06DF}">
      <dsp:nvSpPr>
        <dsp:cNvPr id="0" name=""/>
        <dsp:cNvSpPr/>
      </dsp:nvSpPr>
      <dsp:spPr>
        <a:xfrm>
          <a:off x="6242666" y="461"/>
          <a:ext cx="4858721" cy="107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67" tIns="114267" rIns="114267" bIns="11426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such that: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All x are distinct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700" b="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700" i="1" kern="1200" dirty="0" smtClean="0">
                      <a:latin typeface="Cambria Math" panose="02040503050406030204" pitchFamily="18" charset="0"/>
                    </a:rPr>
                    <m:t>𝑦</m:t>
                  </m:r>
                </m:e>
                <m:sub>
                  <m:r>
                    <a:rPr lang="en-US" sz="1700" i="1" kern="1200" dirty="0" smtClean="0">
                      <a:latin typeface="Cambria Math" panose="02040503050406030204" pitchFamily="18" charset="0"/>
                    </a:rPr>
                    <m:t>𝑘</m:t>
                  </m:r>
                </m:sub>
              </m:sSub>
              <m:r>
                <a:rPr lang="en-US" sz="1700" i="1" kern="1200" dirty="0">
                  <a:latin typeface="Cambria Math" panose="02040503050406030204" pitchFamily="18" charset="0"/>
                </a:rPr>
                <m:t> = </m:t>
              </m:r>
              <m:r>
                <a:rPr lang="en-US" sz="1700" i="1" kern="1200" dirty="0">
                  <a:latin typeface="Cambria Math" panose="02040503050406030204" pitchFamily="18" charset="0"/>
                </a:rPr>
                <m:t>𝐴</m:t>
              </m:r>
              <m:r>
                <a:rPr lang="en-US" sz="1700" i="1" kern="1200" dirty="0">
                  <a:latin typeface="Cambria Math" panose="02040503050406030204" pitchFamily="18" charset="0"/>
                </a:rPr>
                <m:t>(</m:t>
              </m:r>
              <m:sSub>
                <m:sSubPr>
                  <m:ctrlPr>
                    <a:rPr lang="en-US" sz="1700" b="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700" i="1" kern="1200" dirty="0" err="1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US" sz="1700" i="1" kern="1200" dirty="0" err="1">
                      <a:latin typeface="Cambria Math" panose="02040503050406030204" pitchFamily="18" charset="0"/>
                    </a:rPr>
                    <m:t>𝑘</m:t>
                  </m:r>
                </m:sub>
              </m:sSub>
              <m:r>
                <a:rPr lang="en-US" sz="1700" i="1" kern="1200" dirty="0">
                  <a:latin typeface="Cambria Math" panose="02040503050406030204" pitchFamily="18" charset="0"/>
                </a:rPr>
                <m:t>) </m:t>
              </m:r>
              <m:r>
                <a:rPr lang="en-US" sz="1700" i="1" kern="1200" dirty="0">
                  <a:latin typeface="Cambria Math" panose="02040503050406030204" pitchFamily="18" charset="0"/>
                </a:rPr>
                <m:t>𝑓𝑜𝑟</m:t>
              </m:r>
              <m:r>
                <a:rPr lang="en-US" sz="1700" i="1" kern="1200" dirty="0">
                  <a:latin typeface="Cambria Math" panose="02040503050406030204" pitchFamily="18" charset="0"/>
                </a:rPr>
                <m:t> </m:t>
              </m:r>
              <m:r>
                <a:rPr lang="en-US" sz="1700" i="1" kern="1200" dirty="0">
                  <a:latin typeface="Cambria Math" panose="02040503050406030204" pitchFamily="18" charset="0"/>
                </a:rPr>
                <m:t>𝑘</m:t>
              </m:r>
              <m:r>
                <a:rPr lang="en-US" sz="1700" i="1" kern="1200" dirty="0">
                  <a:latin typeface="Cambria Math" panose="02040503050406030204" pitchFamily="18" charset="0"/>
                </a:rPr>
                <m:t>=0,1,…,</m:t>
              </m:r>
              <m:r>
                <a:rPr lang="en-US" sz="1700" i="1" kern="1200" dirty="0">
                  <a:latin typeface="Cambria Math" panose="02040503050406030204" pitchFamily="18" charset="0"/>
                </a:rPr>
                <m:t>𝑛</m:t>
              </m:r>
              <m:r>
                <a:rPr lang="en-US" sz="1700" i="1" kern="1200" dirty="0">
                  <a:latin typeface="Cambria Math" panose="02040503050406030204" pitchFamily="18" charset="0"/>
                </a:rPr>
                <m:t>−1</m:t>
              </m:r>
            </m:oMath>
          </a14:m>
          <a:endParaRPr lang="en-US" sz="1700" kern="1200" dirty="0"/>
        </a:p>
      </dsp:txBody>
      <dsp:txXfrm>
        <a:off x="6242666" y="461"/>
        <a:ext cx="4858721" cy="1079689"/>
      </dsp:txXfrm>
    </dsp:sp>
    <dsp:sp modelId="{1BF7061F-271A-447B-BBCA-72A6813E104C}">
      <dsp:nvSpPr>
        <dsp:cNvPr id="0" name=""/>
        <dsp:cNvSpPr/>
      </dsp:nvSpPr>
      <dsp:spPr>
        <a:xfrm>
          <a:off x="0" y="1350073"/>
          <a:ext cx="11101387" cy="10796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53C18-32AD-441E-83B8-02AEB8F44EBD}">
      <dsp:nvSpPr>
        <dsp:cNvPr id="0" name=""/>
        <dsp:cNvSpPr/>
      </dsp:nvSpPr>
      <dsp:spPr>
        <a:xfrm>
          <a:off x="326606" y="1593003"/>
          <a:ext cx="593829" cy="5938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093DD-6617-4744-AB46-E6AB1DFAB170}">
      <dsp:nvSpPr>
        <dsp:cNvPr id="0" name=""/>
        <dsp:cNvSpPr/>
      </dsp:nvSpPr>
      <dsp:spPr>
        <a:xfrm>
          <a:off x="1247041" y="1350073"/>
          <a:ext cx="4995624" cy="107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67" tIns="114267" rIns="114267" bIns="1142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Conversion from coefficient form to point-value is inexpensive</a:t>
          </a:r>
        </a:p>
      </dsp:txBody>
      <dsp:txXfrm>
        <a:off x="1247041" y="1350073"/>
        <a:ext cx="4995624" cy="1079689"/>
      </dsp:txXfrm>
    </dsp:sp>
    <dsp:sp modelId="{E9E18643-CE79-44A9-AF50-DFE2DE50E308}">
      <dsp:nvSpPr>
        <dsp:cNvPr id="0" name=""/>
        <dsp:cNvSpPr/>
      </dsp:nvSpPr>
      <dsp:spPr>
        <a:xfrm>
          <a:off x="6242666" y="1350073"/>
          <a:ext cx="4858721" cy="107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67" tIns="114267" rIns="114267" bIns="11426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Choose n points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700" b="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700" i="1" kern="1200" dirty="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US" sz="1700" i="1" kern="1200" dirty="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US" sz="1700" i="1" kern="1200" dirty="0" smtClean="0">
                  <a:latin typeface="Cambria Math" panose="02040503050406030204" pitchFamily="18" charset="0"/>
                </a:rPr>
                <m:t>,</m:t>
              </m:r>
              <m:sSub>
                <m:sSubPr>
                  <m:ctrlPr>
                    <a:rPr lang="en-US" sz="1700" b="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700" i="1" kern="1200" dirty="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US" sz="1700" i="1" kern="1200" dirty="0" smtClean="0"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lang="en-US" sz="1700" i="1" kern="1200" dirty="0" smtClean="0">
                  <a:latin typeface="Cambria Math" panose="02040503050406030204" pitchFamily="18" charset="0"/>
                </a:rPr>
                <m:t>,…</m:t>
              </m:r>
              <m:sSub>
                <m:sSubPr>
                  <m:ctrlPr>
                    <a:rPr lang="en-US" sz="1700" b="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700" i="1" kern="1200" dirty="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US" sz="1700" i="1" kern="1200" dirty="0" smtClean="0">
                      <a:latin typeface="Cambria Math" panose="02040503050406030204" pitchFamily="18" charset="0"/>
                    </a:rPr>
                    <m:t>𝑛</m:t>
                  </m:r>
                  <m:r>
                    <a:rPr lang="en-US" sz="1700" b="0" i="1" kern="1200" dirty="0" smtClean="0">
                      <a:latin typeface="Cambria Math" panose="02040503050406030204" pitchFamily="18" charset="0"/>
                    </a:rPr>
                    <m:t>−1</m:t>
                  </m:r>
                </m:sub>
              </m:sSub>
              <m:r>
                <a:rPr lang="en-US" sz="1700" i="1" kern="1200" dirty="0" smtClean="0">
                  <a:latin typeface="Cambria Math" panose="02040503050406030204" pitchFamily="18" charset="0"/>
                </a:rPr>
                <m:t> </m:t>
              </m:r>
            </m:oMath>
          </a14:m>
          <a:r>
            <a:rPr lang="en-US" sz="1700" kern="1200" dirty="0"/>
            <a:t>then evaluate at </a:t>
          </a:r>
          <a14:m xmlns:a14="http://schemas.microsoft.com/office/drawing/2010/main">
            <m:oMath xmlns:m="http://schemas.openxmlformats.org/officeDocument/2006/math">
              <m:r>
                <a:rPr lang="en-US" sz="1700" i="1" kern="1200" dirty="0" smtClean="0">
                  <a:latin typeface="Cambria Math" panose="02040503050406030204" pitchFamily="18" charset="0"/>
                </a:rPr>
                <m:t>𝐴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(</m:t>
              </m:r>
              <m:sSub>
                <m:sSubPr>
                  <m:ctrlPr>
                    <a:rPr lang="en-US" sz="1700" b="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700" i="1" kern="1200" dirty="0" err="1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US" sz="1700" i="1" kern="1200" dirty="0" err="1">
                      <a:latin typeface="Cambria Math" panose="02040503050406030204" pitchFamily="18" charset="0"/>
                    </a:rPr>
                    <m:t>𝑘</m:t>
                  </m:r>
                </m:sub>
              </m:sSub>
              <m:r>
                <a:rPr lang="en-US" sz="1700" i="1" kern="1200" dirty="0">
                  <a:latin typeface="Cambria Math" panose="02040503050406030204" pitchFamily="18" charset="0"/>
                </a:rPr>
                <m:t>) </m:t>
              </m:r>
              <m:r>
                <a:rPr lang="en-US" sz="1700" i="1" kern="1200" dirty="0">
                  <a:latin typeface="Cambria Math" panose="02040503050406030204" pitchFamily="18" charset="0"/>
                </a:rPr>
                <m:t>𝑓𝑜𝑟</m:t>
              </m:r>
              <m:r>
                <a:rPr lang="en-US" sz="1700" i="1" kern="1200" dirty="0">
                  <a:latin typeface="Cambria Math" panose="02040503050406030204" pitchFamily="18" charset="0"/>
                </a:rPr>
                <m:t> </m:t>
              </m:r>
              <m:r>
                <a:rPr lang="en-US" sz="1700" i="1" kern="1200" dirty="0">
                  <a:latin typeface="Cambria Math" panose="02040503050406030204" pitchFamily="18" charset="0"/>
                </a:rPr>
                <m:t>𝑘</m:t>
              </m:r>
              <m:r>
                <a:rPr lang="en-US" sz="1700" i="1" kern="1200" dirty="0">
                  <a:latin typeface="Cambria Math" panose="02040503050406030204" pitchFamily="18" charset="0"/>
                </a:rPr>
                <m:t>=0,1,…,</m:t>
              </m:r>
              <m:r>
                <a:rPr lang="en-US" sz="1700" i="1" kern="1200" dirty="0">
                  <a:latin typeface="Cambria Math" panose="02040503050406030204" pitchFamily="18" charset="0"/>
                </a:rPr>
                <m:t>𝑛</m:t>
              </m:r>
              <m:r>
                <a:rPr lang="en-US" sz="1700" i="1" kern="1200" dirty="0">
                  <a:latin typeface="Cambria Math" panose="02040503050406030204" pitchFamily="18" charset="0"/>
                </a:rPr>
                <m:t>−1</m:t>
              </m:r>
            </m:oMath>
          </a14:m>
          <a:endParaRPr lang="en-US" sz="1700" kern="1200" dirty="0"/>
        </a:p>
      </dsp:txBody>
      <dsp:txXfrm>
        <a:off x="6242666" y="1350073"/>
        <a:ext cx="4858721" cy="1079689"/>
      </dsp:txXfrm>
    </dsp:sp>
    <dsp:sp modelId="{9D0AD82F-B2A5-4228-9883-097DAB0D00D8}">
      <dsp:nvSpPr>
        <dsp:cNvPr id="0" name=""/>
        <dsp:cNvSpPr/>
      </dsp:nvSpPr>
      <dsp:spPr>
        <a:xfrm>
          <a:off x="0" y="2699685"/>
          <a:ext cx="11101387" cy="10796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F9C81-75F3-486E-9539-67551CAF9B78}">
      <dsp:nvSpPr>
        <dsp:cNvPr id="0" name=""/>
        <dsp:cNvSpPr/>
      </dsp:nvSpPr>
      <dsp:spPr>
        <a:xfrm>
          <a:off x="326606" y="2942616"/>
          <a:ext cx="593829" cy="5938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6D53A-395D-4D98-9C66-1618E529853E}">
      <dsp:nvSpPr>
        <dsp:cNvPr id="0" name=""/>
        <dsp:cNvSpPr/>
      </dsp:nvSpPr>
      <dsp:spPr>
        <a:xfrm>
          <a:off x="1247041" y="2699685"/>
          <a:ext cx="9854346" cy="107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67" tIns="114267" rIns="114267" bIns="1142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With Horner’s method, evaluation takes </a:t>
          </a:r>
          <a14:m xmlns:a14="http://schemas.microsoft.com/office/drawing/2010/main">
            <m:oMath xmlns:m="http://schemas.openxmlformats.org/officeDocument/2006/math">
              <m:r>
                <a:rPr lang="en-US" sz="2500" i="1" kern="1200" dirty="0" smtClean="0">
                  <a:latin typeface="Cambria Math" panose="02040503050406030204" pitchFamily="18" charset="0"/>
                </a:rPr>
                <m:t>𝑂</m:t>
              </m:r>
              <m:r>
                <a:rPr lang="en-US" sz="2500" i="1" kern="1200" dirty="0" smtClean="0">
                  <a:latin typeface="Cambria Math" panose="02040503050406030204" pitchFamily="18" charset="0"/>
                </a:rPr>
                <m:t>(</m:t>
              </m:r>
              <m:sSup>
                <m:sSupPr>
                  <m:ctrlPr>
                    <a:rPr lang="en-US" sz="2500" i="1" kern="1200" dirty="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i="1" kern="1200" dirty="0" smtClean="0">
                      <a:latin typeface="Cambria Math" panose="02040503050406030204" pitchFamily="18" charset="0"/>
                    </a:rPr>
                    <m:t>𝑛</m:t>
                  </m:r>
                </m:e>
                <m:sup>
                  <m:r>
                    <a:rPr lang="en-US" sz="2500" i="1" kern="1200" dirty="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2500" i="1" kern="1200" dirty="0" smtClean="0">
                  <a:latin typeface="Cambria Math" panose="02040503050406030204" pitchFamily="18" charset="0"/>
                </a:rPr>
                <m:t>)</m:t>
              </m:r>
            </m:oMath>
          </a14:m>
          <a:endParaRPr lang="en-US" sz="2500" kern="1200" dirty="0"/>
        </a:p>
      </dsp:txBody>
      <dsp:txXfrm>
        <a:off x="1247041" y="2699685"/>
        <a:ext cx="9854346" cy="10796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40CA0-6BF1-467E-A8CC-69C32F2E638A}">
      <dsp:nvSpPr>
        <dsp:cNvPr id="0" name=""/>
        <dsp:cNvSpPr/>
      </dsp:nvSpPr>
      <dsp:spPr>
        <a:xfrm>
          <a:off x="0" y="26972"/>
          <a:ext cx="6408738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***Effective choice of points </a:t>
          </a:r>
          <a:r>
            <a:rPr lang="en-US" sz="2600" kern="1200" baseline="0" dirty="0" err="1"/>
            <a:t>xk</a:t>
          </a:r>
          <a:r>
            <a:rPr lang="en-US" sz="2600" kern="1200" baseline="0" dirty="0"/>
            <a:t> allows for conversion in </a:t>
          </a:r>
          <a14:m xmlns:a14="http://schemas.microsoft.com/office/drawing/2010/main">
            <m:oMath xmlns:m="http://schemas.openxmlformats.org/officeDocument/2006/math">
              <m:r>
                <a:rPr lang="en-US" sz="2600" i="1" kern="1200" baseline="0" dirty="0" smtClean="0">
                  <a:latin typeface="Cambria Math" panose="02040503050406030204" pitchFamily="18" charset="0"/>
                </a:rPr>
                <m:t>𝑂</m:t>
              </m:r>
              <m:r>
                <a:rPr lang="en-US" sz="2600" i="1" kern="1200" baseline="0" dirty="0" smtClean="0">
                  <a:latin typeface="Cambria Math" panose="02040503050406030204" pitchFamily="18" charset="0"/>
                </a:rPr>
                <m:t>(</m:t>
              </m:r>
              <m:r>
                <a:rPr lang="en-US" sz="2600" i="1" kern="1200" baseline="0" dirty="0" smtClean="0">
                  <a:latin typeface="Cambria Math" panose="02040503050406030204" pitchFamily="18" charset="0"/>
                </a:rPr>
                <m:t>𝑛</m:t>
              </m:r>
              <m:r>
                <a:rPr lang="en-US" sz="2600" i="1" kern="1200" baseline="0" dirty="0" smtClean="0">
                  <a:latin typeface="Cambria Math" panose="02040503050406030204" pitchFamily="18" charset="0"/>
                </a:rPr>
                <m:t> </m:t>
              </m:r>
              <m:r>
                <a:rPr lang="en-US" sz="2600" i="1" kern="1200" baseline="0" dirty="0" err="1">
                  <a:latin typeface="Cambria Math" panose="02040503050406030204" pitchFamily="18" charset="0"/>
                </a:rPr>
                <m:t>𝑙𝑜𝑔𝑛</m:t>
              </m:r>
              <m:r>
                <a:rPr lang="en-US" sz="2600" i="1" kern="1200" baseline="0" dirty="0">
                  <a:latin typeface="Cambria Math" panose="02040503050406030204" pitchFamily="18" charset="0"/>
                </a:rPr>
                <m:t>)</m:t>
              </m:r>
            </m:oMath>
          </a14:m>
          <a:r>
            <a:rPr lang="en-US" sz="2600" kern="1200" baseline="0" dirty="0"/>
            <a:t>***</a:t>
          </a:r>
          <a:endParaRPr lang="en-US" sz="2600" kern="1200" dirty="0"/>
        </a:p>
      </dsp:txBody>
      <dsp:txXfrm>
        <a:off x="50489" y="77461"/>
        <a:ext cx="6307760" cy="933302"/>
      </dsp:txXfrm>
    </dsp:sp>
    <dsp:sp modelId="{92C992FE-A3B5-4328-8FCE-0203B58758DE}">
      <dsp:nvSpPr>
        <dsp:cNvPr id="0" name=""/>
        <dsp:cNvSpPr/>
      </dsp:nvSpPr>
      <dsp:spPr>
        <a:xfrm>
          <a:off x="0" y="1136132"/>
          <a:ext cx="6408738" cy="1034280"/>
        </a:xfrm>
        <a:prstGeom prst="roundRect">
          <a:avLst/>
        </a:prstGeom>
        <a:solidFill>
          <a:schemeClr val="accent2">
            <a:hueOff val="-502976"/>
            <a:satOff val="-2331"/>
            <a:lumOff val="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Inverse of evaluation, interpolation, always yields a unique polynomial</a:t>
          </a:r>
          <a:endParaRPr lang="en-US" sz="2600" kern="1200"/>
        </a:p>
      </dsp:txBody>
      <dsp:txXfrm>
        <a:off x="50489" y="1186621"/>
        <a:ext cx="6307760" cy="933302"/>
      </dsp:txXfrm>
    </dsp:sp>
    <dsp:sp modelId="{A5B79601-85E6-4CE6-A7BF-A46AD714120E}">
      <dsp:nvSpPr>
        <dsp:cNvPr id="0" name=""/>
        <dsp:cNvSpPr/>
      </dsp:nvSpPr>
      <dsp:spPr>
        <a:xfrm>
          <a:off x="0" y="2170412"/>
          <a:ext cx="6408738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47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baseline="0" dirty="0"/>
            <a:t>Can be done in </a:t>
          </a:r>
          <a14:m xmlns:a14="http://schemas.microsoft.com/office/drawing/2010/main">
            <m:oMath xmlns:m="http://schemas.openxmlformats.org/officeDocument/2006/math">
              <m:r>
                <a:rPr lang="en-US" sz="2000" i="1" kern="1200" baseline="0" dirty="0" smtClean="0">
                  <a:latin typeface="Cambria Math" panose="02040503050406030204" pitchFamily="18" charset="0"/>
                </a:rPr>
                <m:t>𝑂</m:t>
              </m:r>
              <m:d>
                <m:dPr>
                  <m:ctrlPr>
                    <a:rPr lang="en-US" sz="2000" i="1" kern="1200" baseline="0" dirty="0" smtClean="0">
                      <a:latin typeface="Cambria Math" panose="02040503050406030204" pitchFamily="18" charset="0"/>
                    </a:rPr>
                  </m:ctrlPr>
                </m:dPr>
                <m:e>
                  <m:sSup>
                    <m:sSupPr>
                      <m:ctrlPr>
                        <a:rPr lang="en-US" sz="2000" i="1" kern="1200" baseline="0" dirty="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000" i="1" kern="1200" baseline="0" dirty="0" smtClean="0">
                          <a:latin typeface="Cambria Math" panose="02040503050406030204" pitchFamily="18" charset="0"/>
                        </a:rPr>
                        <m:t>𝑛</m:t>
                      </m:r>
                    </m:e>
                    <m:sup>
                      <m:r>
                        <a:rPr lang="en-US" sz="2000" i="1" kern="1200" baseline="0" dirty="0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e>
              </m:d>
            </m:oMath>
          </a14:m>
          <a:r>
            <a:rPr lang="en-US" sz="2000" kern="1200" baseline="0" dirty="0"/>
            <a:t> time using </a:t>
          </a:r>
          <a:r>
            <a:rPr lang="en-US" sz="2000" kern="1200" baseline="0" dirty="0" err="1"/>
            <a:t>Lagrane’s</a:t>
          </a:r>
          <a:r>
            <a:rPr lang="en-US" sz="2000" kern="1200" baseline="0" dirty="0"/>
            <a:t> formula</a:t>
          </a:r>
          <a:endParaRPr lang="en-US" sz="2000" kern="1200" dirty="0"/>
        </a:p>
      </dsp:txBody>
      <dsp:txXfrm>
        <a:off x="0" y="2170412"/>
        <a:ext cx="6408738" cy="632385"/>
      </dsp:txXfrm>
    </dsp:sp>
    <dsp:sp modelId="{48C6774A-3C17-4C85-9B7B-97AB260E94A9}">
      <dsp:nvSpPr>
        <dsp:cNvPr id="0" name=""/>
        <dsp:cNvSpPr/>
      </dsp:nvSpPr>
      <dsp:spPr>
        <a:xfrm>
          <a:off x="0" y="2802797"/>
          <a:ext cx="6408738" cy="1034280"/>
        </a:xfrm>
        <a:prstGeom prst="roundRect">
          <a:avLst/>
        </a:prstGeom>
        <a:solidFill>
          <a:schemeClr val="accent2">
            <a:hueOff val="-1005951"/>
            <a:satOff val="-4662"/>
            <a:lumOff val="18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Addition is still O(n):</a:t>
          </a:r>
          <a:endParaRPr lang="en-US" sz="2600" kern="1200" dirty="0"/>
        </a:p>
      </dsp:txBody>
      <dsp:txXfrm>
        <a:off x="50489" y="2853286"/>
        <a:ext cx="6307760" cy="933302"/>
      </dsp:txXfrm>
    </dsp:sp>
    <dsp:sp modelId="{8D3BDB9F-EC0B-4F22-A796-D461E9E2FDB0}">
      <dsp:nvSpPr>
        <dsp:cNvPr id="0" name=""/>
        <dsp:cNvSpPr/>
      </dsp:nvSpPr>
      <dsp:spPr>
        <a:xfrm>
          <a:off x="0" y="3837077"/>
          <a:ext cx="6408738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47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000" b="0" i="1" kern="1200" baseline="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i="1" kern="1200" baseline="0" dirty="0" smtClean="0">
                      <a:latin typeface="Cambria Math" panose="02040503050406030204" pitchFamily="18" charset="0"/>
                    </a:rPr>
                    <m:t>𝑐</m:t>
                  </m:r>
                </m:e>
                <m:sub>
                  <m:r>
                    <a:rPr lang="en-US" sz="2000" i="1" kern="1200" baseline="0" dirty="0" smtClean="0">
                      <a:latin typeface="Cambria Math" panose="02040503050406030204" pitchFamily="18" charset="0"/>
                    </a:rPr>
                    <m:t>𝑘</m:t>
                  </m:r>
                </m:sub>
              </m:sSub>
              <m:r>
                <a:rPr lang="en-US" sz="2000" i="1" kern="1200" baseline="0" dirty="0" smtClean="0">
                  <a:latin typeface="Cambria Math" panose="02040503050406030204" pitchFamily="18" charset="0"/>
                </a:rPr>
                <m:t> = </m:t>
              </m:r>
              <m:sSub>
                <m:sSubPr>
                  <m:ctrlPr>
                    <a:rPr lang="en-US" sz="2000" b="0" i="1" kern="1200" baseline="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i="1" kern="1200" baseline="0" dirty="0" err="1">
                      <a:latin typeface="Cambria Math" panose="02040503050406030204" pitchFamily="18" charset="0"/>
                    </a:rPr>
                    <m:t>𝑎</m:t>
                  </m:r>
                </m:e>
                <m:sub>
                  <m:r>
                    <a:rPr lang="en-US" sz="2000" i="1" kern="1200" baseline="0" dirty="0" err="1">
                      <a:latin typeface="Cambria Math" panose="02040503050406030204" pitchFamily="18" charset="0"/>
                    </a:rPr>
                    <m:t>𝑘</m:t>
                  </m:r>
                </m:sub>
              </m:sSub>
              <m:r>
                <a:rPr lang="en-US" sz="2000" i="1" kern="1200" baseline="0" dirty="0">
                  <a:latin typeface="Cambria Math" panose="02040503050406030204" pitchFamily="18" charset="0"/>
                </a:rPr>
                <m:t> + </m:t>
              </m:r>
              <m:sSub>
                <m:sSubPr>
                  <m:ctrlPr>
                    <a:rPr lang="en-US" sz="2000" b="0" i="1" kern="1200" baseline="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i="1" kern="1200" baseline="0" dirty="0">
                      <a:latin typeface="Cambria Math" panose="02040503050406030204" pitchFamily="18" charset="0"/>
                    </a:rPr>
                    <m:t>𝑏</m:t>
                  </m:r>
                </m:e>
                <m:sub>
                  <m:r>
                    <a:rPr lang="en-US" sz="2000" i="1" kern="1200" baseline="0" dirty="0">
                      <a:latin typeface="Cambria Math" panose="02040503050406030204" pitchFamily="18" charset="0"/>
                    </a:rPr>
                    <m:t>𝑘</m:t>
                  </m:r>
                </m:sub>
              </m:sSub>
            </m:oMath>
          </a14:m>
          <a:endParaRPr lang="en-US" sz="2000" kern="1200" dirty="0"/>
        </a:p>
      </dsp:txBody>
      <dsp:txXfrm>
        <a:off x="0" y="3837077"/>
        <a:ext cx="6408738" cy="430560"/>
      </dsp:txXfrm>
    </dsp:sp>
    <dsp:sp modelId="{C55C120B-6804-4790-A7BB-483E54B55293}">
      <dsp:nvSpPr>
        <dsp:cNvPr id="0" name=""/>
        <dsp:cNvSpPr/>
      </dsp:nvSpPr>
      <dsp:spPr>
        <a:xfrm>
          <a:off x="0" y="4267637"/>
          <a:ext cx="6408738" cy="1034280"/>
        </a:xfrm>
        <a:prstGeom prst="roundRect">
          <a:avLst/>
        </a:prstGeom>
        <a:solidFill>
          <a:schemeClr val="accent2">
            <a:hueOff val="-1508926"/>
            <a:satOff val="-6993"/>
            <a:lumOff val="2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Multiplication is now O(n)*:</a:t>
          </a:r>
          <a:endParaRPr lang="en-US" sz="2600" kern="1200" dirty="0"/>
        </a:p>
      </dsp:txBody>
      <dsp:txXfrm>
        <a:off x="50489" y="4318126"/>
        <a:ext cx="6307760" cy="933302"/>
      </dsp:txXfrm>
    </dsp:sp>
    <dsp:sp modelId="{F9CC5C2D-5C94-41B9-9A9B-4265A79610BD}">
      <dsp:nvSpPr>
        <dsp:cNvPr id="0" name=""/>
        <dsp:cNvSpPr/>
      </dsp:nvSpPr>
      <dsp:spPr>
        <a:xfrm>
          <a:off x="0" y="5301917"/>
          <a:ext cx="6408738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47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000" b="0" i="1" kern="1200" baseline="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i="1" kern="1200" baseline="0" dirty="0" smtClean="0">
                      <a:latin typeface="Cambria Math" panose="02040503050406030204" pitchFamily="18" charset="0"/>
                    </a:rPr>
                    <m:t>𝑐</m:t>
                  </m:r>
                </m:e>
                <m:sub>
                  <m:r>
                    <a:rPr lang="en-US" sz="2000" i="1" kern="1200" baseline="0" dirty="0" smtClean="0">
                      <a:latin typeface="Cambria Math" panose="02040503050406030204" pitchFamily="18" charset="0"/>
                    </a:rPr>
                    <m:t>𝑘</m:t>
                  </m:r>
                </m:sub>
              </m:sSub>
              <m:r>
                <a:rPr lang="en-US" sz="2000" i="1" kern="1200" baseline="0" dirty="0" smtClean="0">
                  <a:latin typeface="Cambria Math" panose="02040503050406030204" pitchFamily="18" charset="0"/>
                </a:rPr>
                <m:t> </m:t>
              </m:r>
              <m:r>
                <a:rPr lang="en-US" sz="2000" i="1" kern="1200" baseline="0" dirty="0">
                  <a:latin typeface="Cambria Math" panose="02040503050406030204" pitchFamily="18" charset="0"/>
                </a:rPr>
                <m:t>= </m:t>
              </m:r>
              <m:sSub>
                <m:sSubPr>
                  <m:ctrlPr>
                    <a:rPr lang="en-US" sz="2000" b="0" i="1" kern="1200" baseline="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i="1" kern="1200" baseline="0" dirty="0" err="1">
                      <a:latin typeface="Cambria Math" panose="02040503050406030204" pitchFamily="18" charset="0"/>
                    </a:rPr>
                    <m:t>𝑎</m:t>
                  </m:r>
                </m:e>
                <m:sub>
                  <m:r>
                    <a:rPr lang="en-US" sz="2000" i="1" kern="1200" baseline="0" dirty="0" err="1">
                      <a:latin typeface="Cambria Math" panose="02040503050406030204" pitchFamily="18" charset="0"/>
                    </a:rPr>
                    <m:t>𝑘</m:t>
                  </m:r>
                </m:sub>
              </m:sSub>
              <m:r>
                <a:rPr lang="en-US" sz="2000" i="1" kern="1200" baseline="0" dirty="0">
                  <a:latin typeface="Cambria Math" panose="02040503050406030204" pitchFamily="18" charset="0"/>
                </a:rPr>
                <m:t> ∗ </m:t>
              </m:r>
              <m:sSub>
                <m:sSubPr>
                  <m:ctrlPr>
                    <a:rPr lang="en-US" sz="2000" b="0" i="1" kern="1200" baseline="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i="1" kern="1200" baseline="0" dirty="0">
                      <a:latin typeface="Cambria Math" panose="02040503050406030204" pitchFamily="18" charset="0"/>
                    </a:rPr>
                    <m:t>𝑏</m:t>
                  </m:r>
                </m:e>
                <m:sub>
                  <m:r>
                    <a:rPr lang="en-US" sz="2000" i="1" kern="1200" baseline="0" dirty="0">
                      <a:latin typeface="Cambria Math" panose="02040503050406030204" pitchFamily="18" charset="0"/>
                    </a:rPr>
                    <m:t>𝑘</m:t>
                  </m:r>
                </m:sub>
              </m:sSub>
            </m:oMath>
          </a14:m>
          <a:endParaRPr lang="en-US" sz="2000" kern="1200" dirty="0"/>
        </a:p>
      </dsp:txBody>
      <dsp:txXfrm>
        <a:off x="0" y="5301917"/>
        <a:ext cx="6408738" cy="430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A9A52-4A6C-47FC-A739-8ADA4D8E57A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B18B0-52E8-4F67-A20E-036207A0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9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video in the post-quantum cryptography series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FFT is a key component in some quantum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B18B0-52E8-4F67-A20E-036207A040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04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Speeding up the DFT to form the FFT</a:t>
            </a:r>
          </a:p>
          <a:p>
            <a:r>
              <a:rPr lang="en-US" dirty="0"/>
              <a:t>We can take our A=12345 and convert it into a sum of coefficients and powers.</a:t>
            </a:r>
          </a:p>
          <a:p>
            <a:r>
              <a:rPr lang="en-US" dirty="0"/>
              <a:t>With a little reordering, it can be organized into even and odd terms. But the even terms are just the odd terms with an extra x attached, so that can be pulled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B18B0-52E8-4F67-A20E-036207A040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49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take our A=12345 and convert it into a sum of coefficients and powers.</a:t>
            </a:r>
          </a:p>
          <a:p>
            <a:r>
              <a:rPr lang="en-US" dirty="0"/>
              <a:t>With a little reordering, it can be organized into even and odd terms. But the even terms are just the odd terms with an extra x attached, so that can be pulled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B18B0-52E8-4F67-A20E-036207A040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71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take our A=12345 and convert it into a sum of coefficients and powers.</a:t>
            </a:r>
          </a:p>
          <a:p>
            <a:r>
              <a:rPr lang="en-US" dirty="0"/>
              <a:t>With a little reordering, it can be organized into even and odd terms. But the even terms are just the odd terms with an extra x attached, so that can be pulled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B18B0-52E8-4F67-A20E-036207A040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61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take our A=12345 and convert it into a sum of coefficients and powers.</a:t>
            </a:r>
          </a:p>
          <a:p>
            <a:r>
              <a:rPr lang="en-US" dirty="0"/>
              <a:t>With a little reordering, it can be organized into even and odd terms. But the even terms are just the odd terms with an extra x attached, so that can be pulled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B18B0-52E8-4F67-A20E-036207A040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0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B18B0-52E8-4F67-A20E-036207A040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98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For large numbers, simple multiplication is very expensive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B18B0-52E8-4F67-A20E-036207A040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16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can represent numbers as polynomials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While we don’t often think about it, it’s the basis of our decimal number system</a:t>
            </a:r>
          </a:p>
          <a:p>
            <a:pPr marL="171450" indent="-171450">
              <a:buFontTx/>
              <a:buChar char="-"/>
            </a:pPr>
            <a:r>
              <a:rPr lang="en-US" dirty="0"/>
              <a:t>Coefficient representation doesn’t quite solve the multiplication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B18B0-52E8-4F67-A20E-036207A040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74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Twelve-thousand, three hundred and forty-five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B18B0-52E8-4F67-A20E-036207A040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89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For a given polynomial, we can evaluate it at n distinct points to form the point-value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B18B0-52E8-4F67-A20E-036207A040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71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back at our original example, we convert the number 12345 into the polynomial.</a:t>
            </a:r>
          </a:p>
          <a:p>
            <a:r>
              <a:rPr lang="en-US" dirty="0"/>
              <a:t>Then, selecting ten points, I get the point-value representation formed by the set {(1,15), (2,57), </a:t>
            </a:r>
            <a:r>
              <a:rPr lang="en-US" dirty="0" err="1"/>
              <a:t>etc</a:t>
            </a: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B18B0-52E8-4F67-A20E-036207A040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21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point-value useful?</a:t>
            </a:r>
          </a:p>
          <a:p>
            <a:pPr marL="171450" indent="-171450">
              <a:buFontTx/>
              <a:buChar char="-"/>
            </a:pPr>
            <a:r>
              <a:rPr lang="en-US" dirty="0"/>
              <a:t>If I pick the right points, I can form the point-value representation in O(n log n)</a:t>
            </a:r>
          </a:p>
          <a:p>
            <a:pPr marL="171450" indent="-171450">
              <a:buFontTx/>
              <a:buChar char="-"/>
            </a:pPr>
            <a:r>
              <a:rPr lang="en-US" dirty="0"/>
              <a:t>Multiplication is O(n)! Even with the conversion, it’s faster than simple multiplication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Simple interpolation is expensive, but can be improved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B18B0-52E8-4F67-A20E-036207A040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41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simple polynomials, there is symmetry about the y axis.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B18B0-52E8-4F67-A20E-036207A040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15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Halving Lemma: squares of the nth roots of unity are the n/2 roots of unity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B18B0-52E8-4F67-A20E-036207A040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3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6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5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8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3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8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2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5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4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4/21/2021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49846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6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7884F-7D3A-49B9-B393-BB01A30B7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sz="5500" dirty="0"/>
              <a:t>FFT and Integer Multiplication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145D6-1C39-45BD-AC6C-534F67281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/>
              <a:t>By Michael Needleman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583F7-2788-43F1-BB03-1CC664F5A1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63" r="22505"/>
          <a:stretch/>
        </p:blipFill>
        <p:spPr>
          <a:xfrm>
            <a:off x="5747424" y="10"/>
            <a:ext cx="6444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5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46D8F9-B18B-42F5-B320-22E156F4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980DF08-8878-4A99-871A-573EBF4F3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0FF3E7-007F-48E0-8352-89CE4375B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02DE4FC-8B38-40C7-A2F5-CBD4C6592E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C97C509-DDA4-4291-88B3-8E2B146099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345897-50D9-424E-A94E-18A63AEE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66E6E08-BABA-49E9-884E-480584915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78386A-5B61-45DC-AE48-D230E966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545126"/>
            <a:ext cx="9217026" cy="37839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/>
              <a:t>Formal Definition of the DFT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38A08-1CD5-4250-A19C-2D4ED19EC9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7488" y="4508501"/>
                <a:ext cx="9155112" cy="1800224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cap="all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cap="all" spc="3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cap="all" spc="30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cap="all" spc="3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cap="all" spc="30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600" b="0" i="1" cap="all" spc="3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b="0" i="1" cap="all" spc="3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cap="all" spc="30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cap="all" spc="3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600" b="0" i="1" cap="all" spc="3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sz="1600" b="0" i="1" cap="all" spc="30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600" b="0" i="1" cap="all" spc="30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cap="all" spc="3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cap="all" spc="3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cap="all" spc="3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cap="all" spc="3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cap="all" spc="3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cap="all" spc="3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cap="all" spc="3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600" b="0" i="1" cap="all" spc="3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cap="all" spc="30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cap="all" spc="3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600" b="0" i="1" cap="all" spc="30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600" cap="all" spc="3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38A08-1CD5-4250-A19C-2D4ED19EC9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7488" y="4508501"/>
                <a:ext cx="9155112" cy="18002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50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C251-7CB1-494E-9158-37F6C615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Evaluate Quickly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B0889-E7B5-4B85-A89C-3E73EA4A6F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999" y="1444750"/>
                <a:ext cx="11101136" cy="37798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Can split polynomial into even and odd terms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 Recursive splitting of A = 12345, padded to A = 00012345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B0889-E7B5-4B85-A89C-3E73EA4A6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999" y="1444750"/>
                <a:ext cx="11101136" cy="3779837"/>
              </a:xfrm>
              <a:blipFill>
                <a:blip r:embed="rId3"/>
                <a:stretch>
                  <a:fillRect l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98EAE38-4AED-4AF4-A4F5-AC9B201019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998" y="2672644"/>
                <a:ext cx="10972800" cy="914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70000" indent="-270000" algn="l" defTabSz="914400" rtl="0" eaLnBrk="1" latinLnBrk="0" hangingPunct="1">
                  <a:lnSpc>
                    <a:spcPct val="12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4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5 + 4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+ 3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+ 2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+ 1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+ 0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+ 0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+ 0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98EAE38-4AED-4AF4-A4F5-AC9B20101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98" y="2672644"/>
                <a:ext cx="109728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32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C251-7CB1-494E-9158-37F6C615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Evaluate Quickly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B0889-E7B5-4B85-A89C-3E73EA4A6F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999" y="1444750"/>
                <a:ext cx="11101136" cy="37798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Can split polynomial into even and odd terms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 Recursive splitting of A = 12345, padded to A = 00012345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B0889-E7B5-4B85-A89C-3E73EA4A6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999" y="1444750"/>
                <a:ext cx="11101136" cy="3779837"/>
              </a:xfrm>
              <a:blipFill>
                <a:blip r:embed="rId3"/>
                <a:stretch>
                  <a:fillRect l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A400D24E-8478-4540-BEBE-10C65BA1A1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998" y="3587043"/>
                <a:ext cx="5486400" cy="914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70000" indent="-270000" algn="l" defTabSz="914400" rtl="0" eaLnBrk="1" latinLnBrk="0" hangingPunct="1">
                  <a:lnSpc>
                    <a:spcPct val="12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4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 + 3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+ 1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+ 0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𝑒𝑒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𝑒𝑜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A400D24E-8478-4540-BEBE-10C65BA1A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98" y="3587043"/>
                <a:ext cx="54864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98EAE38-4AED-4AF4-A4F5-AC9B201019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998" y="2672644"/>
                <a:ext cx="10972800" cy="914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70000" indent="-270000" algn="l" defTabSz="914400" rtl="0" eaLnBrk="1" latinLnBrk="0" hangingPunct="1">
                  <a:lnSpc>
                    <a:spcPct val="12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4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5 + 4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+ 3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+ 2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+ 1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+ 0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+ 0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+ 0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98EAE38-4AED-4AF4-A4F5-AC9B20101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98" y="2672644"/>
                <a:ext cx="109728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D96BC349-AD8F-4FA9-A2D4-7C241E04AD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26398" y="3587043"/>
                <a:ext cx="5486400" cy="914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70000" indent="-270000" algn="l" defTabSz="914400" rtl="0" eaLnBrk="1" latinLnBrk="0" hangingPunct="1">
                  <a:lnSpc>
                    <a:spcPct val="12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4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^2 + 0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𝑜𝑒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𝑜𝑜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D96BC349-AD8F-4FA9-A2D4-7C241E04A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398" y="3587043"/>
                <a:ext cx="5486400" cy="914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376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C251-7CB1-494E-9158-37F6C615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Evaluate Quickly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B0889-E7B5-4B85-A89C-3E73EA4A6F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999" y="1444750"/>
                <a:ext cx="11101136" cy="37798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Can split polynomial into even and odd terms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 Recursive splitting of A = 12345, padded to A = 00012345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B0889-E7B5-4B85-A89C-3E73EA4A6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999" y="1444750"/>
                <a:ext cx="11101136" cy="3779837"/>
              </a:xfrm>
              <a:blipFill>
                <a:blip r:embed="rId3"/>
                <a:stretch>
                  <a:fillRect l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A400D24E-8478-4540-BEBE-10C65BA1A1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998" y="3587043"/>
                <a:ext cx="5486400" cy="914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70000" indent="-270000" algn="l" defTabSz="914400" rtl="0" eaLnBrk="1" latinLnBrk="0" hangingPunct="1">
                  <a:lnSpc>
                    <a:spcPct val="12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4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 + 3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+ 1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+ 0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𝑒𝑒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𝑒𝑜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A400D24E-8478-4540-BEBE-10C65BA1A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98" y="3587043"/>
                <a:ext cx="54864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98EAE38-4AED-4AF4-A4F5-AC9B201019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998" y="2672644"/>
                <a:ext cx="10972800" cy="914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70000" indent="-270000" algn="l" defTabSz="914400" rtl="0" eaLnBrk="1" latinLnBrk="0" hangingPunct="1">
                  <a:lnSpc>
                    <a:spcPct val="12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4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5 + 4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+ 3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+ 2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+ 1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+ 0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+ 0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+ 0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98EAE38-4AED-4AF4-A4F5-AC9B20101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98" y="2672644"/>
                <a:ext cx="109728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D96BC349-AD8F-4FA9-A2D4-7C241E04AD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26398" y="3587043"/>
                <a:ext cx="5486400" cy="914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70000" indent="-270000" algn="l" defTabSz="914400" rtl="0" eaLnBrk="1" latinLnBrk="0" hangingPunct="1">
                  <a:lnSpc>
                    <a:spcPct val="12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4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^2 + 0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𝑜𝑒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𝑜𝑜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D96BC349-AD8F-4FA9-A2D4-7C241E04A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398" y="3587043"/>
                <a:ext cx="5486400" cy="914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0A1F82E8-F117-4BBE-8A78-51F2F2A602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998" y="4501028"/>
                <a:ext cx="2743200" cy="914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70000" indent="-270000" algn="l" defTabSz="914400" rtl="0" eaLnBrk="1" latinLnBrk="0" hangingPunct="1">
                  <a:lnSpc>
                    <a:spcPct val="12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4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𝑒𝑒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 + 1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𝑒𝑒𝑒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𝑒𝑒𝑜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0A1F82E8-F117-4BBE-8A78-51F2F2A60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98" y="4501028"/>
                <a:ext cx="2743200" cy="914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0F0F1A5C-EB1E-42E0-88E8-07F7056CED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3198" y="4501028"/>
                <a:ext cx="2743200" cy="914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70000" indent="-270000" algn="l" defTabSz="914400" rtl="0" eaLnBrk="1" latinLnBrk="0" hangingPunct="1">
                  <a:lnSpc>
                    <a:spcPct val="12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4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𝑒𝑜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3 + 0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𝑒𝑜𝑒</m:t>
                          </m:r>
                        </m:sub>
                      </m:sSub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𝑒𝑜𝑜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0F0F1A5C-EB1E-42E0-88E8-07F7056CE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198" y="4501028"/>
                <a:ext cx="2743200" cy="9144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D515157-0237-4687-94A7-CBC1AFC0FBB5}"/>
              </a:ext>
            </a:extLst>
          </p:cNvPr>
          <p:cNvSpPr txBox="1">
            <a:spLocks/>
          </p:cNvSpPr>
          <p:nvPr/>
        </p:nvSpPr>
        <p:spPr>
          <a:xfrm>
            <a:off x="6026398" y="4501028"/>
            <a:ext cx="2743200" cy="914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Aoe</a:t>
            </a:r>
            <a:r>
              <a:rPr lang="en-US" dirty="0"/>
              <a:t>(x) = 4 + 0x</a:t>
            </a:r>
          </a:p>
          <a:p>
            <a:pPr marL="0" indent="0" algn="ctr">
              <a:buNone/>
            </a:pPr>
            <a:r>
              <a:rPr lang="en-US" dirty="0"/>
              <a:t>= </a:t>
            </a:r>
            <a:r>
              <a:rPr lang="en-US" dirty="0" err="1"/>
              <a:t>Aoee</a:t>
            </a:r>
            <a:r>
              <a:rPr lang="en-US" dirty="0"/>
              <a:t>(x^2) + </a:t>
            </a:r>
            <a:r>
              <a:rPr lang="en-US" dirty="0" err="1"/>
              <a:t>xAoeo</a:t>
            </a:r>
            <a:r>
              <a:rPr lang="en-US" dirty="0"/>
              <a:t>(x^2)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496340A6-401E-4C69-84EA-2C532FCF4297}"/>
              </a:ext>
            </a:extLst>
          </p:cNvPr>
          <p:cNvSpPr txBox="1">
            <a:spLocks/>
          </p:cNvSpPr>
          <p:nvPr/>
        </p:nvSpPr>
        <p:spPr>
          <a:xfrm>
            <a:off x="8769598" y="4507822"/>
            <a:ext cx="2743200" cy="914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Aoo</a:t>
            </a:r>
            <a:r>
              <a:rPr lang="en-US" dirty="0"/>
              <a:t>(x) = 2 + 0x</a:t>
            </a:r>
          </a:p>
          <a:p>
            <a:pPr marL="0" indent="0" algn="ctr">
              <a:buNone/>
            </a:pPr>
            <a:r>
              <a:rPr lang="en-US" dirty="0"/>
              <a:t>= </a:t>
            </a:r>
            <a:r>
              <a:rPr lang="en-US" dirty="0" err="1"/>
              <a:t>Aooe</a:t>
            </a:r>
            <a:r>
              <a:rPr lang="en-US" dirty="0"/>
              <a:t>(x^2) + </a:t>
            </a:r>
            <a:r>
              <a:rPr lang="en-US" dirty="0" err="1"/>
              <a:t>xAooo</a:t>
            </a:r>
            <a:r>
              <a:rPr lang="en-US" dirty="0"/>
              <a:t>(x^2)</a:t>
            </a:r>
          </a:p>
        </p:txBody>
      </p:sp>
    </p:spTree>
    <p:extLst>
      <p:ext uri="{BB962C8B-B14F-4D97-AF65-F5344CB8AC3E}">
        <p14:creationId xmlns:p14="http://schemas.microsoft.com/office/powerpoint/2010/main" val="58058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C251-7CB1-494E-9158-37F6C615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Evaluate Quickly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B0889-E7B5-4B85-A89C-3E73EA4A6F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999" y="1444750"/>
                <a:ext cx="11101136" cy="37798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Can split polynomial into even and odd terms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 Recursive splitting of A = 12345, padded to A = 00012345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B0889-E7B5-4B85-A89C-3E73EA4A6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999" y="1444750"/>
                <a:ext cx="11101136" cy="3779837"/>
              </a:xfrm>
              <a:blipFill>
                <a:blip r:embed="rId3"/>
                <a:stretch>
                  <a:fillRect l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A400D24E-8478-4540-BEBE-10C65BA1A1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998" y="3587043"/>
                <a:ext cx="5486400" cy="914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70000" indent="-270000" algn="l" defTabSz="914400" rtl="0" eaLnBrk="1" latinLnBrk="0" hangingPunct="1">
                  <a:lnSpc>
                    <a:spcPct val="12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4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 + 3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+ 1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+ 0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𝑒𝑒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𝑒𝑜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A400D24E-8478-4540-BEBE-10C65BA1A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98" y="3587043"/>
                <a:ext cx="54864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98EAE38-4AED-4AF4-A4F5-AC9B201019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998" y="2672644"/>
                <a:ext cx="10972800" cy="914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70000" indent="-270000" algn="l" defTabSz="914400" rtl="0" eaLnBrk="1" latinLnBrk="0" hangingPunct="1">
                  <a:lnSpc>
                    <a:spcPct val="12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4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5 + 4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+ 3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+ 2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+ 1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+ 0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+ 0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+ 0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98EAE38-4AED-4AF4-A4F5-AC9B20101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98" y="2672644"/>
                <a:ext cx="109728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D96BC349-AD8F-4FA9-A2D4-7C241E04AD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26398" y="3587043"/>
                <a:ext cx="5486400" cy="914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70000" indent="-270000" algn="l" defTabSz="914400" rtl="0" eaLnBrk="1" latinLnBrk="0" hangingPunct="1">
                  <a:lnSpc>
                    <a:spcPct val="12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4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^2 + 0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𝑜𝑒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𝑜𝑜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D96BC349-AD8F-4FA9-A2D4-7C241E04A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398" y="3587043"/>
                <a:ext cx="5486400" cy="914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0A1F82E8-F117-4BBE-8A78-51F2F2A602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998" y="4501028"/>
                <a:ext cx="2743200" cy="914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70000" indent="-270000" algn="l" defTabSz="914400" rtl="0" eaLnBrk="1" latinLnBrk="0" hangingPunct="1">
                  <a:lnSpc>
                    <a:spcPct val="12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4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𝑒𝑒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 + 1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𝑒𝑒𝑒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𝑒𝑒𝑜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0A1F82E8-F117-4BBE-8A78-51F2F2A60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98" y="4501028"/>
                <a:ext cx="2743200" cy="914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0F0F1A5C-EB1E-42E0-88E8-07F7056CED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3198" y="4501028"/>
                <a:ext cx="2743200" cy="914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70000" indent="-270000" algn="l" defTabSz="914400" rtl="0" eaLnBrk="1" latinLnBrk="0" hangingPunct="1">
                  <a:lnSpc>
                    <a:spcPct val="12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4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𝑒𝑜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3 + 0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𝑒𝑜𝑒</m:t>
                          </m:r>
                        </m:sub>
                      </m:sSub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𝑒𝑜𝑜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0F0F1A5C-EB1E-42E0-88E8-07F7056CE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198" y="4501028"/>
                <a:ext cx="2743200" cy="9144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D515157-0237-4687-94A7-CBC1AFC0FBB5}"/>
              </a:ext>
            </a:extLst>
          </p:cNvPr>
          <p:cNvSpPr txBox="1">
            <a:spLocks/>
          </p:cNvSpPr>
          <p:nvPr/>
        </p:nvSpPr>
        <p:spPr>
          <a:xfrm>
            <a:off x="6026398" y="4501028"/>
            <a:ext cx="2743200" cy="914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Aoe</a:t>
            </a:r>
            <a:r>
              <a:rPr lang="en-US" dirty="0"/>
              <a:t>(x) = 4 + 0x</a:t>
            </a:r>
          </a:p>
          <a:p>
            <a:pPr marL="0" indent="0" algn="ctr">
              <a:buNone/>
            </a:pPr>
            <a:r>
              <a:rPr lang="en-US" dirty="0"/>
              <a:t>= </a:t>
            </a:r>
            <a:r>
              <a:rPr lang="en-US" dirty="0" err="1"/>
              <a:t>Aoee</a:t>
            </a:r>
            <a:r>
              <a:rPr lang="en-US" dirty="0"/>
              <a:t>(x^2) + </a:t>
            </a:r>
            <a:r>
              <a:rPr lang="en-US" dirty="0" err="1"/>
              <a:t>xAoeo</a:t>
            </a:r>
            <a:r>
              <a:rPr lang="en-US" dirty="0"/>
              <a:t>(x^2)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496340A6-401E-4C69-84EA-2C532FCF4297}"/>
              </a:ext>
            </a:extLst>
          </p:cNvPr>
          <p:cNvSpPr txBox="1">
            <a:spLocks/>
          </p:cNvSpPr>
          <p:nvPr/>
        </p:nvSpPr>
        <p:spPr>
          <a:xfrm>
            <a:off x="8769598" y="4507822"/>
            <a:ext cx="2743200" cy="914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Aoo</a:t>
            </a:r>
            <a:r>
              <a:rPr lang="en-US" dirty="0"/>
              <a:t>(x) = 2 + 0x</a:t>
            </a:r>
          </a:p>
          <a:p>
            <a:pPr marL="0" indent="0" algn="ctr">
              <a:buNone/>
            </a:pPr>
            <a:r>
              <a:rPr lang="en-US" dirty="0"/>
              <a:t>= </a:t>
            </a:r>
            <a:r>
              <a:rPr lang="en-US" dirty="0" err="1"/>
              <a:t>Aooe</a:t>
            </a:r>
            <a:r>
              <a:rPr lang="en-US" dirty="0"/>
              <a:t>(x^2) + </a:t>
            </a:r>
            <a:r>
              <a:rPr lang="en-US" dirty="0" err="1"/>
              <a:t>xAooo</a:t>
            </a:r>
            <a:r>
              <a:rPr lang="en-US" dirty="0"/>
              <a:t>(x^2)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4">
                <a:extLst>
                  <a:ext uri="{FF2B5EF4-FFF2-40B4-BE49-F238E27FC236}">
                    <a16:creationId xmlns:a16="http://schemas.microsoft.com/office/drawing/2014/main" id="{14CEA597-7517-4E0F-808A-09586F898D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998" y="5422222"/>
                <a:ext cx="1371600" cy="914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70000" indent="-270000" algn="l" defTabSz="914400" rtl="0" eaLnBrk="1" latinLnBrk="0" hangingPunct="1">
                  <a:lnSpc>
                    <a:spcPct val="12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4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𝑒𝑒𝑒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Content Placeholder 4">
                <a:extLst>
                  <a:ext uri="{FF2B5EF4-FFF2-40B4-BE49-F238E27FC236}">
                    <a16:creationId xmlns:a16="http://schemas.microsoft.com/office/drawing/2014/main" id="{14CEA597-7517-4E0F-808A-09586F898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98" y="5422222"/>
                <a:ext cx="1371600" cy="9144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47C53971-7DEC-48B7-BAD5-F1FD63E6F4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1598" y="5422222"/>
                <a:ext cx="1371600" cy="914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70000" indent="-270000" algn="l" defTabSz="914400" rtl="0" eaLnBrk="1" latinLnBrk="0" hangingPunct="1">
                  <a:lnSpc>
                    <a:spcPct val="12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4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47C53971-7DEC-48B7-BAD5-F1FD63E6F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98" y="5422222"/>
                <a:ext cx="1371600" cy="9144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90C2A796-FADB-40CD-B81C-ADA6C88BC6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3198" y="5422222"/>
                <a:ext cx="1371600" cy="914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70000" indent="-270000" algn="l" defTabSz="914400" rtl="0" eaLnBrk="1" latinLnBrk="0" hangingPunct="1">
                  <a:lnSpc>
                    <a:spcPct val="12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4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𝑜𝑒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90C2A796-FADB-40CD-B81C-ADA6C88BC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198" y="5422222"/>
                <a:ext cx="1371600" cy="9144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4">
                <a:extLst>
                  <a:ext uri="{FF2B5EF4-FFF2-40B4-BE49-F238E27FC236}">
                    <a16:creationId xmlns:a16="http://schemas.microsoft.com/office/drawing/2014/main" id="{434E09E1-11C3-4C63-B83B-125B6F325C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4798" y="5422222"/>
                <a:ext cx="1371600" cy="914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70000" indent="-270000" algn="l" defTabSz="914400" rtl="0" eaLnBrk="1" latinLnBrk="0" hangingPunct="1">
                  <a:lnSpc>
                    <a:spcPct val="12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4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𝑜𝑜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Content Placeholder 4">
                <a:extLst>
                  <a:ext uri="{FF2B5EF4-FFF2-40B4-BE49-F238E27FC236}">
                    <a16:creationId xmlns:a16="http://schemas.microsoft.com/office/drawing/2014/main" id="{434E09E1-11C3-4C63-B83B-125B6F325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798" y="5422222"/>
                <a:ext cx="1371600" cy="9144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4">
                <a:extLst>
                  <a:ext uri="{FF2B5EF4-FFF2-40B4-BE49-F238E27FC236}">
                    <a16:creationId xmlns:a16="http://schemas.microsoft.com/office/drawing/2014/main" id="{F59ABDAA-D0D0-4F3D-A30C-D1164EC97F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26398" y="5422222"/>
                <a:ext cx="1371600" cy="914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70000" indent="-270000" algn="l" defTabSz="914400" rtl="0" eaLnBrk="1" latinLnBrk="0" hangingPunct="1">
                  <a:lnSpc>
                    <a:spcPct val="12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4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𝑜𝑒𝑒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Content Placeholder 4">
                <a:extLst>
                  <a:ext uri="{FF2B5EF4-FFF2-40B4-BE49-F238E27FC236}">
                    <a16:creationId xmlns:a16="http://schemas.microsoft.com/office/drawing/2014/main" id="{F59ABDAA-D0D0-4F3D-A30C-D1164EC97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398" y="5422222"/>
                <a:ext cx="1371600" cy="9144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CECE5EC4-E56B-43CB-9C42-35600E4598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97998" y="5422222"/>
                <a:ext cx="1371600" cy="914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70000" indent="-270000" algn="l" defTabSz="914400" rtl="0" eaLnBrk="1" latinLnBrk="0" hangingPunct="1">
                  <a:lnSpc>
                    <a:spcPct val="12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4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𝑜𝑒𝑜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CECE5EC4-E56B-43CB-9C42-35600E459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998" y="5422222"/>
                <a:ext cx="1371600" cy="9144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4">
                <a:extLst>
                  <a:ext uri="{FF2B5EF4-FFF2-40B4-BE49-F238E27FC236}">
                    <a16:creationId xmlns:a16="http://schemas.microsoft.com/office/drawing/2014/main" id="{D08146CA-ED6A-4A7E-BB5F-6734EBA214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69598" y="5422222"/>
                <a:ext cx="1371600" cy="914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70000" indent="-270000" algn="l" defTabSz="914400" rtl="0" eaLnBrk="1" latinLnBrk="0" hangingPunct="1">
                  <a:lnSpc>
                    <a:spcPct val="12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4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𝑜𝑜𝑒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Content Placeholder 4">
                <a:extLst>
                  <a:ext uri="{FF2B5EF4-FFF2-40B4-BE49-F238E27FC236}">
                    <a16:creationId xmlns:a16="http://schemas.microsoft.com/office/drawing/2014/main" id="{D08146CA-ED6A-4A7E-BB5F-6734EBA21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598" y="5422222"/>
                <a:ext cx="1371600" cy="9144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ontent Placeholder 4">
                <a:extLst>
                  <a:ext uri="{FF2B5EF4-FFF2-40B4-BE49-F238E27FC236}">
                    <a16:creationId xmlns:a16="http://schemas.microsoft.com/office/drawing/2014/main" id="{49305409-AFB0-446D-B966-FDF847316F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41198" y="5422222"/>
                <a:ext cx="1371600" cy="914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70000" indent="-270000" algn="l" defTabSz="914400" rtl="0" eaLnBrk="1" latinLnBrk="0" hangingPunct="1">
                  <a:lnSpc>
                    <a:spcPct val="12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4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27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𝑜𝑜𝑜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Content Placeholder 4">
                <a:extLst>
                  <a:ext uri="{FF2B5EF4-FFF2-40B4-BE49-F238E27FC236}">
                    <a16:creationId xmlns:a16="http://schemas.microsoft.com/office/drawing/2014/main" id="{49305409-AFB0-446D-B966-FDF847316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198" y="5422222"/>
                <a:ext cx="1371600" cy="9144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081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C251-7CB1-494E-9158-37F6C615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Effective Points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B0889-E7B5-4B85-A89C-3E73EA4A6F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Can split polynomial into even and odd terms </a:t>
                </a:r>
              </a:p>
              <a:p>
                <a:pPr lvl="1"/>
                <a:r>
                  <a:rPr lang="en-US" dirty="0"/>
                  <a:t>A(x)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Take advantage of symmetries in functions</a:t>
                </a:r>
              </a:p>
              <a:p>
                <a:pPr lvl="1"/>
                <a:r>
                  <a:rPr lang="en-US" dirty="0"/>
                  <a:t>For degree n:</a:t>
                </a:r>
              </a:p>
              <a:p>
                <a:pPr lvl="2"/>
                <a:r>
                  <a:rPr lang="en-US" dirty="0"/>
                  <a:t>When n is even, A(x) = A(-x)</a:t>
                </a:r>
              </a:p>
              <a:p>
                <a:pPr lvl="2"/>
                <a:r>
                  <a:rPr lang="en-US" dirty="0"/>
                  <a:t>When n is odd, A(x) = -A(-x)</a:t>
                </a:r>
              </a:p>
              <a:p>
                <a:r>
                  <a:rPr lang="en-US" dirty="0"/>
                  <a:t>By expanding into the complex domain, both facts remain true for recursive definitions of A(x)</a:t>
                </a:r>
              </a:p>
              <a:p>
                <a:r>
                  <a:rPr lang="en-US" dirty="0"/>
                  <a:t>Nth roots of unity fulfill both criteria!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B0889-E7B5-4B85-A89C-3E73EA4A6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875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24B1-C47B-44FE-B602-E777D2A7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Point-Value Back to Coefficient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0B035-73C8-4440-ABA7-558495833A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Interpolation is well defined, and is based on the existence of the </a:t>
                </a:r>
                <a:r>
                  <a:rPr lang="en-US" dirty="0" err="1"/>
                  <a:t>Vandermonde</a:t>
                </a:r>
                <a:r>
                  <a:rPr lang="en-US" dirty="0"/>
                  <a:t> matrix</a:t>
                </a:r>
              </a:p>
              <a:p>
                <a:r>
                  <a:rPr lang="en-US" dirty="0"/>
                  <a:t>We can use the matrix, generated by the nth roots of unity, and invert it to find the new coefficients</a:t>
                </a:r>
              </a:p>
              <a:p>
                <a:r>
                  <a:rPr lang="en-US" dirty="0"/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, swap a and y, and divide by 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0B035-73C8-4440-ABA7-558495833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43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773F3-9B09-4C43-BA8D-3835FE69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136400"/>
            <a:ext cx="4500561" cy="2181946"/>
          </a:xfrm>
        </p:spPr>
        <p:txBody>
          <a:bodyPr anchor="b">
            <a:normAutofit/>
          </a:bodyPr>
          <a:lstStyle/>
          <a:p>
            <a:r>
              <a:rPr lang="en-US" dirty="0"/>
              <a:t>Putting It All Together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04D865-659C-408A-8B62-5A79A00D3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000" y="540000"/>
                <a:ext cx="4500562" cy="3361604"/>
              </a:xfrm>
            </p:spPr>
            <p:txBody>
              <a:bodyPr anchor="t">
                <a:normAutofit lnSpcReduction="10000"/>
              </a:bodyPr>
              <a:lstStyle/>
              <a:p>
                <a:pPr marL="342900" indent="-34290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1400" dirty="0"/>
                  <a:t>Create coefficient forms of degree-bound 2n</a:t>
                </a:r>
              </a:p>
              <a:p>
                <a:pPr marL="342900" indent="-34290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1400" dirty="0"/>
                  <a:t>Convert from coefficient form to point-value form (using complex nth roots of unity)</a:t>
                </a:r>
              </a:p>
              <a:p>
                <a:pPr marL="342900" indent="-34290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1400" dirty="0"/>
                  <a:t>Perform pointwise multiplication</a:t>
                </a:r>
              </a:p>
              <a:p>
                <a:pPr marL="342900" indent="-34290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1400" dirty="0"/>
                  <a:t>Convert back to coefficient form</a:t>
                </a:r>
              </a:p>
              <a:p>
                <a:pPr marL="342900" indent="-342900">
                  <a:lnSpc>
                    <a:spcPct val="115000"/>
                  </a:lnSpc>
                  <a:buFont typeface="+mj-lt"/>
                  <a:buAutoNum type="arabicPeriod"/>
                </a:pPr>
                <a:endParaRPr lang="en-US" sz="1400" dirty="0"/>
              </a:p>
              <a:p>
                <a:pPr>
                  <a:lnSpc>
                    <a:spcPct val="115000"/>
                  </a:lnSpc>
                </a:pPr>
                <a:r>
                  <a:rPr lang="en-US" sz="1400" dirty="0"/>
                  <a:t>Red: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en-US" sz="1400" dirty="0"/>
                  <a:t>Ordinary Multiplication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/>
              </a:p>
              <a:p>
                <a:pPr>
                  <a:lnSpc>
                    <a:spcPct val="115000"/>
                  </a:lnSpc>
                </a:pPr>
                <a:r>
                  <a:rPr lang="en-US" sz="1400" dirty="0"/>
                  <a:t>Blue: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en-US" sz="1400" dirty="0"/>
                  <a:t>Efficient Multiplication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04D865-659C-408A-8B62-5A79A00D3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000" y="540000"/>
                <a:ext cx="4500562" cy="3361604"/>
              </a:xfrm>
              <a:blipFill>
                <a:blip r:embed="rId2"/>
                <a:stretch>
                  <a:fillRect l="-407" t="-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EFF0EFE-1C9E-47A7-BE7E-007C71EF1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259" y="540000"/>
            <a:ext cx="4788040" cy="576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3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3EF7E-1EBC-407B-829F-F0B7A0DE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9A37F-D1DF-406E-BD5B-58A621AAE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2400" y="540000"/>
                <a:ext cx="6408738" cy="1791847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/>
                  <a:t>Every integer can be represented as a polynomial</a:t>
                </a:r>
              </a:p>
              <a:p>
                <a:r>
                  <a:rPr lang="en-US" dirty="0"/>
                  <a:t>Simple multiplication of polynomials (and integers) of degree n 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r>
                  <a:rPr lang="en-US" dirty="0"/>
                  <a:t>We can do better!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9A37F-D1DF-406E-BD5B-58A621AAE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2400" y="540000"/>
                <a:ext cx="6408738" cy="1791847"/>
              </a:xfrm>
              <a:blipFill>
                <a:blip r:embed="rId3"/>
                <a:stretch>
                  <a:fillRect l="-570" r="-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3AD474D-2AC7-441A-BC0C-0E98D456E422}"/>
                  </a:ext>
                </a:extLst>
              </p:cNvPr>
              <p:cNvSpPr txBox="1"/>
              <p:nvPr/>
            </p:nvSpPr>
            <p:spPr>
              <a:xfrm>
                <a:off x="1487416" y="2495472"/>
                <a:ext cx="3015972" cy="1351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b="0" baseline="-25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3AD474D-2AC7-441A-BC0C-0E98D456E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16" y="2495472"/>
                <a:ext cx="3015972" cy="13515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25DAE2-AB3B-4517-9DDB-EC302964994B}"/>
                  </a:ext>
                </a:extLst>
              </p:cNvPr>
              <p:cNvSpPr txBox="1"/>
              <p:nvPr/>
            </p:nvSpPr>
            <p:spPr>
              <a:xfrm>
                <a:off x="1487417" y="3899880"/>
                <a:ext cx="3015972" cy="1351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8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/>
                        <m:t>𝐵</m:t>
                      </m:r>
                      <m:d>
                        <m:dPr>
                          <m:ctrlPr>
                            <a:rPr lang="en-US"/>
                          </m:ctrlPr>
                        </m:dPr>
                        <m:e>
                          <m:r>
                            <a:rPr lang="en-US"/>
                            <m:t>𝑥</m:t>
                          </m:r>
                        </m:e>
                      </m:d>
                      <m:r>
                        <a:rPr lang="en-US"/>
                        <m:t>= </m:t>
                      </m:r>
                      <m:nary>
                        <m:naryPr>
                          <m:chr m:val="∑"/>
                          <m:ctrlPr>
                            <a:rPr lang="en-US"/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/>
                            <m:t>𝑗</m:t>
                          </m:r>
                          <m:r>
                            <a:rPr lang="en-US"/>
                            <m:t>=0</m:t>
                          </m:r>
                        </m:sub>
                        <m:sup>
                          <m:r>
                            <a:rPr lang="en-US"/>
                            <m:t>𝑛</m:t>
                          </m:r>
                          <m:r>
                            <a:rPr lang="en-US"/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/>
                              </m:ctrlPr>
                            </m:sSubPr>
                            <m:e>
                              <m:r>
                                <a:rPr lang="en-US"/>
                                <m:t>𝑏</m:t>
                              </m:r>
                            </m:e>
                            <m:sub>
                              <m:r>
                                <a:rPr lang="en-US"/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/>
                              </m:ctrlPr>
                            </m:sSupPr>
                            <m:e>
                              <m:r>
                                <a:rPr lang="en-US"/>
                                <m:t>𝑥</m:t>
                              </m:r>
                            </m:e>
                            <m:sup>
                              <m:r>
                                <a:rPr lang="en-US"/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25DAE2-AB3B-4517-9DDB-EC3029649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17" y="3899880"/>
                <a:ext cx="3015972" cy="13515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E0BD6D-EF83-44BE-A21D-D4808F33F134}"/>
                  </a:ext>
                </a:extLst>
              </p:cNvPr>
              <p:cNvSpPr txBox="1"/>
              <p:nvPr/>
            </p:nvSpPr>
            <p:spPr>
              <a:xfrm>
                <a:off x="6316787" y="2495472"/>
                <a:ext cx="3015972" cy="13524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E0BD6D-EF83-44BE-A21D-D4808F33F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787" y="2495472"/>
                <a:ext cx="3015972" cy="13524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A71139A-1D8A-4F80-8CE2-3B93B4C73FDE}"/>
                  </a:ext>
                </a:extLst>
              </p:cNvPr>
              <p:cNvSpPr txBox="1"/>
              <p:nvPr/>
            </p:nvSpPr>
            <p:spPr>
              <a:xfrm>
                <a:off x="6316788" y="3851495"/>
                <a:ext cx="3015972" cy="1319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A71139A-1D8A-4F80-8CE2-3B93B4C73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788" y="3851495"/>
                <a:ext cx="3015972" cy="13192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32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0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2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3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80C64-AEFE-4E9F-86CF-F16AB09A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US" sz="5100"/>
              <a:t>Coefficient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7FF09-CAD8-4130-84C8-5C2C074455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863" y="2947121"/>
                <a:ext cx="4500562" cy="3361604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700" dirty="0"/>
                  <a:t>Allows for O(n) evaluation using Horner’s method:</a:t>
                </a:r>
              </a:p>
              <a:p>
                <a:pPr lvl="1"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7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7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sz="17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17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7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7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7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7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7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+ … + </m:t>
                    </m:r>
                    <m:sSub>
                      <m:sSubPr>
                        <m:ctrlPr>
                          <a:rPr lang="en-US" sz="17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7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7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−1))…)</m:t>
                    </m:r>
                  </m:oMath>
                </a14:m>
                <a:endParaRPr lang="en-US" sz="1700" dirty="0"/>
              </a:p>
              <a:p>
                <a:pPr>
                  <a:lnSpc>
                    <a:spcPct val="115000"/>
                  </a:lnSpc>
                </a:pPr>
                <a:r>
                  <a:rPr lang="en-US" sz="1700" dirty="0"/>
                  <a:t>Addition is O(n) as well</a:t>
                </a:r>
              </a:p>
              <a:p>
                <a:pPr lvl="1">
                  <a:lnSpc>
                    <a:spcPct val="11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7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700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17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700" i="1" dirty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17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 dirty="0" err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700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7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700" dirty="0"/>
              </a:p>
              <a:p>
                <a:pPr>
                  <a:lnSpc>
                    <a:spcPct val="115000"/>
                  </a:lnSpc>
                </a:pPr>
                <a:r>
                  <a:rPr lang="en-US" sz="1700" dirty="0"/>
                  <a:t>Multiplication is more expensive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en-US" sz="1700" dirty="0"/>
                  <a:t>Each coefficient must be multiplied by every other,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7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7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700" dirty="0"/>
              </a:p>
              <a:p>
                <a:pPr>
                  <a:lnSpc>
                    <a:spcPct val="115000"/>
                  </a:lnSpc>
                </a:pPr>
                <a:endParaRPr lang="en-US" sz="17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7FF09-CAD8-4130-84C8-5C2C074455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863" y="2947121"/>
                <a:ext cx="4500562" cy="3361604"/>
              </a:xfrm>
              <a:blipFill>
                <a:blip r:embed="rId3"/>
                <a:stretch>
                  <a:fillRect l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FE2B04-0761-4638-BADE-7130F0F8944C}"/>
                  </a:ext>
                </a:extLst>
              </p:cNvPr>
              <p:cNvSpPr txBox="1"/>
              <p:nvPr/>
            </p:nvSpPr>
            <p:spPr>
              <a:xfrm>
                <a:off x="6675326" y="2187382"/>
                <a:ext cx="3015972" cy="1351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b="0" baseline="-25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FE2B04-0761-4638-BADE-7130F0F89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326" y="2187382"/>
                <a:ext cx="3015972" cy="13515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7220AF-1BC3-426C-97B4-7FB922226602}"/>
                  </a:ext>
                </a:extLst>
              </p:cNvPr>
              <p:cNvSpPr txBox="1"/>
              <p:nvPr/>
            </p:nvSpPr>
            <p:spPr>
              <a:xfrm>
                <a:off x="6675327" y="3591790"/>
                <a:ext cx="3015972" cy="1351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8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/>
                        <m:t>𝐵</m:t>
                      </m:r>
                      <m:d>
                        <m:dPr>
                          <m:ctrlPr>
                            <a:rPr lang="en-US"/>
                          </m:ctrlPr>
                        </m:dPr>
                        <m:e>
                          <m:r>
                            <a:rPr lang="en-US"/>
                            <m:t>𝑥</m:t>
                          </m:r>
                        </m:e>
                      </m:d>
                      <m:r>
                        <a:rPr lang="en-US"/>
                        <m:t>= </m:t>
                      </m:r>
                      <m:nary>
                        <m:naryPr>
                          <m:chr m:val="∑"/>
                          <m:ctrlPr>
                            <a:rPr lang="en-US"/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/>
                            <m:t>𝑗</m:t>
                          </m:r>
                          <m:r>
                            <a:rPr lang="en-US"/>
                            <m:t>=0</m:t>
                          </m:r>
                        </m:sub>
                        <m:sup>
                          <m:r>
                            <a:rPr lang="en-US"/>
                            <m:t>𝑛</m:t>
                          </m:r>
                          <m:r>
                            <a:rPr lang="en-US"/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/>
                              </m:ctrlPr>
                            </m:sSubPr>
                            <m:e>
                              <m:r>
                                <a:rPr lang="en-US"/>
                                <m:t>𝑏</m:t>
                              </m:r>
                            </m:e>
                            <m:sub>
                              <m:r>
                                <a:rPr lang="en-US"/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/>
                              </m:ctrlPr>
                            </m:sSupPr>
                            <m:e>
                              <m:r>
                                <a:rPr lang="en-US"/>
                                <m:t>𝑥</m:t>
                              </m:r>
                            </m:e>
                            <m:sup>
                              <m:r>
                                <a:rPr lang="en-US"/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7220AF-1BC3-426C-97B4-7FB922226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327" y="3591790"/>
                <a:ext cx="3015972" cy="13515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15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FC47-612A-4AE4-A137-756231C7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 Representation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8B3FF-9A2F-469E-B1EB-B8FE346689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Base 10: 12345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5∗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+ 4∗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+ 3∗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+ 2∗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+ 1∗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		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5 + 4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+ 3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+ 2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Base 2: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1101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1∗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+ 0∗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+ 1∗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+ 1∗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 + 0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8B3FF-9A2F-469E-B1EB-B8FE34668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54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F689-092D-47C1-B67E-A365C063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5500"/>
              <a:t>Point-Value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2">
                <a:extLst>
                  <a:ext uri="{FF2B5EF4-FFF2-40B4-BE49-F238E27FC236}">
                    <a16:creationId xmlns:a16="http://schemas.microsoft.com/office/drawing/2014/main" id="{86DF16F8-B097-4969-BA51-03885B68A9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46015413"/>
                  </p:ext>
                </p:extLst>
              </p:nvPr>
            </p:nvGraphicFramePr>
            <p:xfrm>
              <a:off x="539750" y="2528888"/>
              <a:ext cx="11101388" cy="377983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5" name="Content Placeholder 2">
                <a:extLst>
                  <a:ext uri="{FF2B5EF4-FFF2-40B4-BE49-F238E27FC236}">
                    <a16:creationId xmlns:a16="http://schemas.microsoft.com/office/drawing/2014/main" id="{86DF16F8-B097-4969-BA51-03885B68A9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46015413"/>
                  </p:ext>
                </p:extLst>
              </p:nvPr>
            </p:nvGraphicFramePr>
            <p:xfrm>
              <a:off x="539750" y="2528888"/>
              <a:ext cx="11101388" cy="377983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5838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10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9" name="Rectangle 11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12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EFF22-0C0C-4D9E-8CA0-5173BD78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sz="4200"/>
              <a:t>Conversion from Coefficient Form to Point-Value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3AD92-941E-4C67-B660-88106DB9B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/>
              <a:t>Choose x={1,2,3,4,5,6,7,8,9,10}</a:t>
            </a:r>
          </a:p>
          <a:p>
            <a:r>
              <a:rPr lang="en-US" dirty="0"/>
              <a:t>We get a point-value representation of: {(1,15),(2,57),(3,179),(4,453),(5,975),(6,1865),(7,3267),(8,5349),(9,8303),(10,12345)}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F584C54-59DC-4235-B6EA-BE2FAC1D2A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9425031"/>
              </p:ext>
            </p:extLst>
          </p:nvPr>
        </p:nvGraphicFramePr>
        <p:xfrm>
          <a:off x="540000" y="540000"/>
          <a:ext cx="6049714" cy="5768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0017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665B9-C271-4193-96D7-F0E1CBD4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US" sz="5500"/>
              <a:t>Perks of Point-Value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2">
                <a:extLst>
                  <a:ext uri="{FF2B5EF4-FFF2-40B4-BE49-F238E27FC236}">
                    <a16:creationId xmlns:a16="http://schemas.microsoft.com/office/drawing/2014/main" id="{08C983C8-A397-437D-ABCD-258AAA6C319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1891940"/>
                  </p:ext>
                </p:extLst>
              </p:nvPr>
            </p:nvGraphicFramePr>
            <p:xfrm>
              <a:off x="5232400" y="540000"/>
              <a:ext cx="6408738" cy="575945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5" name="Content Placeholder 2">
                <a:extLst>
                  <a:ext uri="{FF2B5EF4-FFF2-40B4-BE49-F238E27FC236}">
                    <a16:creationId xmlns:a16="http://schemas.microsoft.com/office/drawing/2014/main" id="{08C983C8-A397-437D-ABCD-258AAA6C319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1891940"/>
                  </p:ext>
                </p:extLst>
              </p:nvPr>
            </p:nvGraphicFramePr>
            <p:xfrm>
              <a:off x="5232400" y="540000"/>
              <a:ext cx="6408738" cy="575945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7182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3B4930-65C9-4868-8697-A4168CFA86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Simple Symmetry: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3B4930-65C9-4868-8697-A4168CFA8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350" t="-14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AC3A344-CE73-4170-829D-2AE3E0E772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732290"/>
              </p:ext>
            </p:extLst>
          </p:nvPr>
        </p:nvGraphicFramePr>
        <p:xfrm>
          <a:off x="540000" y="14447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2E6017F-59A4-4728-A2C4-2C306C36C5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321909"/>
              </p:ext>
            </p:extLst>
          </p:nvPr>
        </p:nvGraphicFramePr>
        <p:xfrm>
          <a:off x="6629221" y="14447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8FB503C-90A3-4DDF-B018-0804B1CF6B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8956909"/>
              </p:ext>
            </p:extLst>
          </p:nvPr>
        </p:nvGraphicFramePr>
        <p:xfrm>
          <a:off x="540000" y="40416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1A686B2-0D8F-47D7-982C-B5DD69CDAC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2507"/>
              </p:ext>
            </p:extLst>
          </p:nvPr>
        </p:nvGraphicFramePr>
        <p:xfrm>
          <a:off x="6629221" y="40416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32CF888-DA97-4AFA-8BBC-328165C5BAD0}"/>
              </a:ext>
            </a:extLst>
          </p:cNvPr>
          <p:cNvSpPr txBox="1"/>
          <p:nvPr/>
        </p:nvSpPr>
        <p:spPr>
          <a:xfrm>
            <a:off x="4572000" y="3922139"/>
            <a:ext cx="221775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100" dirty="0"/>
              <a:t>For degree n:</a:t>
            </a:r>
          </a:p>
          <a:p>
            <a:pPr lvl="2"/>
            <a:r>
              <a:rPr lang="en-US" sz="1100" dirty="0"/>
              <a:t>When n is even, A(x) = A(-x)</a:t>
            </a:r>
          </a:p>
          <a:p>
            <a:pPr lvl="2"/>
            <a:r>
              <a:rPr lang="en-US" sz="1100" dirty="0"/>
              <a:t>When n is odd, A(x) = -A(-x)</a:t>
            </a:r>
          </a:p>
        </p:txBody>
      </p:sp>
    </p:spTree>
    <p:extLst>
      <p:ext uri="{BB962C8B-B14F-4D97-AF65-F5344CB8AC3E}">
        <p14:creationId xmlns:p14="http://schemas.microsoft.com/office/powerpoint/2010/main" val="327408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A83C-1E3C-4EF5-9737-0CA6320A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Roots of Unity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951B7F-79CC-4236-9AC3-84BB4A8C7920}"/>
              </a:ext>
            </a:extLst>
          </p:cNvPr>
          <p:cNvGrpSpPr/>
          <p:nvPr/>
        </p:nvGrpSpPr>
        <p:grpSpPr>
          <a:xfrm>
            <a:off x="5310508" y="2546507"/>
            <a:ext cx="6330627" cy="1961994"/>
            <a:chOff x="2419757" y="2404111"/>
            <a:chExt cx="6330627" cy="19619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6671E1B-E352-471C-8C50-8E747F87934E}"/>
                    </a:ext>
                  </a:extLst>
                </p:cNvPr>
                <p:cNvSpPr txBox="1"/>
                <p:nvPr/>
              </p:nvSpPr>
              <p:spPr>
                <a:xfrm>
                  <a:off x="3054376" y="3244334"/>
                  <a:ext cx="9153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6671E1B-E352-471C-8C50-8E747F8793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4376" y="3244334"/>
                  <a:ext cx="91537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9A113AA-4BC2-4336-B297-324AF5759048}"/>
                    </a:ext>
                  </a:extLst>
                </p:cNvPr>
                <p:cNvSpPr txBox="1"/>
                <p:nvPr/>
              </p:nvSpPr>
              <p:spPr>
                <a:xfrm>
                  <a:off x="2419757" y="2404111"/>
                  <a:ext cx="8023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9A113AA-4BC2-4336-B297-324AF5759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9757" y="2404111"/>
                  <a:ext cx="80239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BFE66F8-E432-46A7-ADB7-03E0377398A3}"/>
                    </a:ext>
                  </a:extLst>
                </p:cNvPr>
                <p:cNvSpPr txBox="1"/>
                <p:nvPr/>
              </p:nvSpPr>
              <p:spPr>
                <a:xfrm>
                  <a:off x="3869440" y="2404111"/>
                  <a:ext cx="9755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BFE66F8-E432-46A7-ADB7-03E037739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9440" y="2404111"/>
                  <a:ext cx="97552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9171405-E859-44E5-9576-3C0C925C44DA}"/>
                    </a:ext>
                  </a:extLst>
                </p:cNvPr>
                <p:cNvSpPr txBox="1"/>
                <p:nvPr/>
              </p:nvSpPr>
              <p:spPr>
                <a:xfrm>
                  <a:off x="7006989" y="3244334"/>
                  <a:ext cx="1088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9171405-E859-44E5-9576-3C0C925C4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89" y="3244334"/>
                  <a:ext cx="108850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A94596F-D444-474A-9147-573142E6FD6E}"/>
                    </a:ext>
                  </a:extLst>
                </p:cNvPr>
                <p:cNvSpPr txBox="1"/>
                <p:nvPr/>
              </p:nvSpPr>
              <p:spPr>
                <a:xfrm>
                  <a:off x="6372370" y="2404111"/>
                  <a:ext cx="7552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A94596F-D444-474A-9147-573142E6FD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370" y="2404111"/>
                  <a:ext cx="75520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C5B5081-4ADD-434B-BCAD-3CEE10DA9C2A}"/>
                    </a:ext>
                  </a:extLst>
                </p:cNvPr>
                <p:cNvSpPr txBox="1"/>
                <p:nvPr/>
              </p:nvSpPr>
              <p:spPr>
                <a:xfrm>
                  <a:off x="7822053" y="2404111"/>
                  <a:ext cx="928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C5B5081-4ADD-434B-BCAD-3CEE10DA9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2053" y="2404111"/>
                  <a:ext cx="92833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D4A918-B2B3-4274-833B-4DCA37949421}"/>
                    </a:ext>
                  </a:extLst>
                </p:cNvPr>
                <p:cNvSpPr txBox="1"/>
                <p:nvPr/>
              </p:nvSpPr>
              <p:spPr>
                <a:xfrm>
                  <a:off x="5175188" y="3996773"/>
                  <a:ext cx="9153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D4A918-B2B3-4274-833B-4DCA37949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188" y="3996773"/>
                  <a:ext cx="91537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77114EC-CE3C-46AE-BADD-1AE081D5A2C4}"/>
                </a:ext>
              </a:extLst>
            </p:cNvPr>
            <p:cNvCxnSpPr>
              <a:stCxn id="7" idx="2"/>
              <a:endCxn id="5" idx="0"/>
            </p:cNvCxnSpPr>
            <p:nvPr/>
          </p:nvCxnSpPr>
          <p:spPr>
            <a:xfrm>
              <a:off x="2820957" y="2773443"/>
              <a:ext cx="691109" cy="470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0116256-A060-427D-8346-DF2E9C766F0C}"/>
                </a:ext>
              </a:extLst>
            </p:cNvPr>
            <p:cNvCxnSpPr>
              <a:stCxn id="11" idx="2"/>
              <a:endCxn id="5" idx="0"/>
            </p:cNvCxnSpPr>
            <p:nvPr/>
          </p:nvCxnSpPr>
          <p:spPr>
            <a:xfrm flipH="1">
              <a:off x="3512066" y="2773443"/>
              <a:ext cx="845136" cy="470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D9DA548-9B8E-4738-A859-C5A15C12A542}"/>
                </a:ext>
              </a:extLst>
            </p:cNvPr>
            <p:cNvCxnSpPr>
              <a:stCxn id="15" idx="2"/>
              <a:endCxn id="14" idx="0"/>
            </p:cNvCxnSpPr>
            <p:nvPr/>
          </p:nvCxnSpPr>
          <p:spPr>
            <a:xfrm>
              <a:off x="6749974" y="2773443"/>
              <a:ext cx="801267" cy="470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8A59D4C-F5D5-4380-BF52-2DAA1FFDCECF}"/>
                </a:ext>
              </a:extLst>
            </p:cNvPr>
            <p:cNvCxnSpPr>
              <a:stCxn id="16" idx="2"/>
              <a:endCxn id="14" idx="0"/>
            </p:cNvCxnSpPr>
            <p:nvPr/>
          </p:nvCxnSpPr>
          <p:spPr>
            <a:xfrm flipH="1">
              <a:off x="7551241" y="2773443"/>
              <a:ext cx="734978" cy="470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111CA74-78FA-4E36-9D39-FF08B55A45BC}"/>
                </a:ext>
              </a:extLst>
            </p:cNvPr>
            <p:cNvCxnSpPr>
              <a:stCxn id="5" idx="2"/>
              <a:endCxn id="17" idx="0"/>
            </p:cNvCxnSpPr>
            <p:nvPr/>
          </p:nvCxnSpPr>
          <p:spPr>
            <a:xfrm>
              <a:off x="3512066" y="3613666"/>
              <a:ext cx="2120812" cy="383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18E6B49-DACD-4BC7-B139-65D3EAC9D3AB}"/>
                </a:ext>
              </a:extLst>
            </p:cNvPr>
            <p:cNvCxnSpPr>
              <a:stCxn id="14" idx="2"/>
              <a:endCxn id="17" idx="0"/>
            </p:cNvCxnSpPr>
            <p:nvPr/>
          </p:nvCxnSpPr>
          <p:spPr>
            <a:xfrm flipH="1">
              <a:off x="5632878" y="3613666"/>
              <a:ext cx="1918363" cy="383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DE71A13-2B0D-4F72-837B-DAE911314888}"/>
                  </a:ext>
                </a:extLst>
              </p:cNvPr>
              <p:cNvSpPr txBox="1"/>
              <p:nvPr/>
            </p:nvSpPr>
            <p:spPr>
              <a:xfrm>
                <a:off x="550865" y="1980168"/>
                <a:ext cx="3812231" cy="3814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Goal: We need some function f(x)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Is symmetric f(x) = -f(-x)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Holds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g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g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Enter the complex nth roots of unity: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Useful properties: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Halving Lemma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Cancellation Lemma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Summation Lemma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DE71A13-2B0D-4F72-837B-DAE911314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65" y="1980168"/>
                <a:ext cx="3812231" cy="3814378"/>
              </a:xfrm>
              <a:prstGeom prst="rect">
                <a:avLst/>
              </a:prstGeom>
              <a:blipFill>
                <a:blip r:embed="rId10"/>
                <a:stretch>
                  <a:fillRect l="-1278" t="-799" b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987236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223C2A"/>
      </a:dk2>
      <a:lt2>
        <a:srgbClr val="E8E3E2"/>
      </a:lt2>
      <a:accent1>
        <a:srgbClr val="46ADC0"/>
      </a:accent1>
      <a:accent2>
        <a:srgbClr val="37B594"/>
      </a:accent2>
      <a:accent3>
        <a:srgbClr val="43B768"/>
      </a:accent3>
      <a:accent4>
        <a:srgbClr val="43B537"/>
      </a:accent4>
      <a:accent5>
        <a:srgbClr val="7BB141"/>
      </a:accent5>
      <a:accent6>
        <a:srgbClr val="9FA833"/>
      </a:accent6>
      <a:hlink>
        <a:srgbClr val="519130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1820</Words>
  <Application>Microsoft Office PowerPoint</Application>
  <PresentationFormat>Widescreen</PresentationFormat>
  <Paragraphs>196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Bell MT</vt:lpstr>
      <vt:lpstr>Calibri</vt:lpstr>
      <vt:lpstr>Cambria Math</vt:lpstr>
      <vt:lpstr>GlowVTI</vt:lpstr>
      <vt:lpstr>FFT and Integer Multiplication</vt:lpstr>
      <vt:lpstr>Motivation</vt:lpstr>
      <vt:lpstr>Coefficient Representation</vt:lpstr>
      <vt:lpstr>Coefficient Representation Example</vt:lpstr>
      <vt:lpstr>Point-Value Representation</vt:lpstr>
      <vt:lpstr>Conversion from Coefficient Form to Point-Value Form</vt:lpstr>
      <vt:lpstr>Perks of Point-Value Representation</vt:lpstr>
      <vt:lpstr>Simple Symmetry: A(x)  = x^4</vt:lpstr>
      <vt:lpstr>Roots of Unity</vt:lpstr>
      <vt:lpstr>Formal Definition of the DFT</vt:lpstr>
      <vt:lpstr>How to Evaluate Quickly</vt:lpstr>
      <vt:lpstr>How to Evaluate Quickly</vt:lpstr>
      <vt:lpstr>How to Evaluate Quickly</vt:lpstr>
      <vt:lpstr>How to Evaluate Quickly</vt:lpstr>
      <vt:lpstr>How to Choose Effective Points</vt:lpstr>
      <vt:lpstr>Conversion from Point-Value Back to Coefficient Representation</vt:lpstr>
      <vt:lpstr>Putting It All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FFT and Integer Multiplication</dc:title>
  <dc:creator>Needleman,Michael</dc:creator>
  <cp:lastModifiedBy>Needleman,Michael</cp:lastModifiedBy>
  <cp:revision>49</cp:revision>
  <dcterms:created xsi:type="dcterms:W3CDTF">2021-04-19T11:54:18Z</dcterms:created>
  <dcterms:modified xsi:type="dcterms:W3CDTF">2021-04-21T17:50:15Z</dcterms:modified>
</cp:coreProperties>
</file>