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97701-EBE4-4B93-93C8-9DA749C0F669}" v="345" dt="2024-05-27T18:55:09.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Top 5 Countries with Highest Number of UNHCR-refugees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504201538781914"/>
          <c:y val="0.15920552677029362"/>
          <c:w val="0.45480787739273837"/>
          <c:h val="0.65621068091877122"/>
        </c:manualLayout>
      </c:layout>
      <c:barChart>
        <c:barDir val="col"/>
        <c:grouping val="clustered"/>
        <c:varyColors val="0"/>
        <c:ser>
          <c:idx val="0"/>
          <c:order val="0"/>
          <c:tx>
            <c:strRef>
              <c:f>Sheet1!$B$1</c:f>
              <c:strCache>
                <c:ptCount val="1"/>
                <c:pt idx="0">
                  <c:v>UNHCR-refugees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5"/>
                <c:pt idx="0">
                  <c:v>Colombia</c:v>
                </c:pt>
                <c:pt idx="1">
                  <c:v>China</c:v>
                </c:pt>
                <c:pt idx="2">
                  <c:v>Ukraine</c:v>
                </c:pt>
                <c:pt idx="3">
                  <c:v>Pakistan</c:v>
                </c:pt>
                <c:pt idx="4">
                  <c:v>Haiti</c:v>
                </c:pt>
              </c:strCache>
            </c:strRef>
          </c:cat>
          <c:val>
            <c:numRef>
              <c:f>Sheet1!$B$2:$B$7</c:f>
              <c:numCache>
                <c:formatCode>General</c:formatCode>
                <c:ptCount val="6"/>
                <c:pt idx="0">
                  <c:v>108416</c:v>
                </c:pt>
                <c:pt idx="1">
                  <c:v>98586</c:v>
                </c:pt>
                <c:pt idx="2">
                  <c:v>88376</c:v>
                </c:pt>
                <c:pt idx="3">
                  <c:v>74737</c:v>
                </c:pt>
                <c:pt idx="4">
                  <c:v>70956</c:v>
                </c:pt>
              </c:numCache>
            </c:numRef>
          </c:val>
          <c:extLst>
            <c:ext xmlns:c16="http://schemas.microsoft.com/office/drawing/2014/chart" uri="{C3380CC4-5D6E-409C-BE32-E72D297353CC}">
              <c16:uniqueId val="{00000000-9592-4D9F-871D-37D5FBC95ACA}"/>
            </c:ext>
          </c:extLst>
        </c:ser>
        <c:dLbls>
          <c:dLblPos val="outEnd"/>
          <c:showLegendKey val="0"/>
          <c:showVal val="1"/>
          <c:showCatName val="0"/>
          <c:showSerName val="0"/>
          <c:showPercent val="0"/>
          <c:showBubbleSize val="0"/>
        </c:dLbls>
        <c:gapWidth val="219"/>
        <c:overlap val="-27"/>
        <c:axId val="198848640"/>
        <c:axId val="198863040"/>
      </c:barChart>
      <c:catAx>
        <c:axId val="198848640"/>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Country of Origin</a:t>
                </a:r>
              </a:p>
              <a:p>
                <a:pPr>
                  <a:defRPr/>
                </a:pPr>
                <a:endParaRPr lang="en-US" dirty="0"/>
              </a:p>
            </c:rich>
          </c:tx>
          <c:layout>
            <c:manualLayout>
              <c:xMode val="edge"/>
              <c:yMode val="edge"/>
              <c:x val="0.74044912622886261"/>
              <c:y val="0.8473048393655315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863040"/>
        <c:crosses val="autoZero"/>
        <c:auto val="1"/>
        <c:lblAlgn val="ctr"/>
        <c:lblOffset val="100"/>
        <c:noMultiLvlLbl val="0"/>
      </c:catAx>
      <c:valAx>
        <c:axId val="198863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Numbers of Refugees</a:t>
                </a:r>
              </a:p>
            </c:rich>
          </c:tx>
          <c:layout>
            <c:manualLayout>
              <c:xMode val="edge"/>
              <c:yMode val="edge"/>
              <c:x val="0.18425275799677171"/>
              <c:y val="0.2794727892360316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848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Number of Refugees Resettled in Canada Per Year</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Refugees</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163751</c:v>
                </c:pt>
                <c:pt idx="1">
                  <c:v>160347</c:v>
                </c:pt>
                <c:pt idx="2">
                  <c:v>149164</c:v>
                </c:pt>
                <c:pt idx="3">
                  <c:v>135890</c:v>
                </c:pt>
                <c:pt idx="4">
                  <c:v>97322</c:v>
                </c:pt>
                <c:pt idx="5">
                  <c:v>104768</c:v>
                </c:pt>
                <c:pt idx="6">
                  <c:v>114101</c:v>
                </c:pt>
                <c:pt idx="7">
                  <c:v>101757</c:v>
                </c:pt>
                <c:pt idx="8">
                  <c:v>109214</c:v>
                </c:pt>
                <c:pt idx="9">
                  <c:v>103125</c:v>
                </c:pt>
                <c:pt idx="10">
                  <c:v>140621</c:v>
                </c:pt>
              </c:numCache>
            </c:numRef>
          </c:val>
          <c:extLst>
            <c:ext xmlns:c16="http://schemas.microsoft.com/office/drawing/2014/chart" uri="{C3380CC4-5D6E-409C-BE32-E72D297353CC}">
              <c16:uniqueId val="{00000000-985A-42F1-8B06-76C1B8680FF0}"/>
            </c:ext>
          </c:extLst>
        </c:ser>
        <c:dLbls>
          <c:dLblPos val="outEnd"/>
          <c:showLegendKey val="0"/>
          <c:showVal val="1"/>
          <c:showCatName val="0"/>
          <c:showSerName val="0"/>
          <c:showPercent val="0"/>
          <c:showBubbleSize val="0"/>
        </c:dLbls>
        <c:gapWidth val="219"/>
        <c:overlap val="-27"/>
        <c:axId val="1177593136"/>
        <c:axId val="1177589776"/>
      </c:barChart>
      <c:catAx>
        <c:axId val="1177593136"/>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Year</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7589776"/>
        <c:crosses val="autoZero"/>
        <c:auto val="1"/>
        <c:lblAlgn val="ctr"/>
        <c:lblOffset val="100"/>
        <c:noMultiLvlLbl val="0"/>
      </c:catAx>
      <c:valAx>
        <c:axId val="1177589776"/>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 of Refugees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7593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i="0" dirty="0">
                <a:effectLst/>
              </a:rPr>
              <a:t>Top 7 countries of origin for the majority of asylum claims made in</a:t>
            </a:r>
          </a:p>
          <a:p>
            <a:pPr>
              <a:defRPr/>
            </a:pPr>
            <a:r>
              <a:rPr lang="en-US" b="0" i="0" dirty="0">
                <a:effectLst/>
              </a:rPr>
              <a:t>Canada</a:t>
            </a:r>
          </a:p>
          <a:p>
            <a:pPr>
              <a:defRPr/>
            </a:pPr>
            <a:endParaRPr lang="en-US" dirty="0"/>
          </a:p>
        </c:rich>
      </c:tx>
      <c:layout>
        <c:manualLayout>
          <c:xMode val="edge"/>
          <c:yMode val="edge"/>
          <c:x val="0.132003273419578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491-44E0-B33C-3D6A130F543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491-44E0-B33C-3D6A130F543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491-44E0-B33C-3D6A130F543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491-44E0-B33C-3D6A130F543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491-44E0-B33C-3D6A130F543D}"/>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491-44E0-B33C-3D6A130F543D}"/>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491-44E0-B33C-3D6A130F543D}"/>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1"/>
            <c:showBubbleSize val="0"/>
            <c:showLeaderLines val="0"/>
            <c:extLst>
              <c:ext xmlns:c15="http://schemas.microsoft.com/office/drawing/2012/chart" uri="{CE6537A1-D6FC-4f65-9D91-7224C49458BB}"/>
            </c:extLst>
          </c:dLbls>
          <c:cat>
            <c:strRef>
              <c:f>Sheet1!$A$2:$A$8</c:f>
              <c:strCache>
                <c:ptCount val="7"/>
                <c:pt idx="0">
                  <c:v>Unknown</c:v>
                </c:pt>
                <c:pt idx="1">
                  <c:v>Nigeria</c:v>
                </c:pt>
                <c:pt idx="2">
                  <c:v>India</c:v>
                </c:pt>
                <c:pt idx="3">
                  <c:v>Mexico</c:v>
                </c:pt>
                <c:pt idx="4">
                  <c:v>Haiti</c:v>
                </c:pt>
                <c:pt idx="5">
                  <c:v>Colombia</c:v>
                </c:pt>
                <c:pt idx="6">
                  <c:v>China</c:v>
                </c:pt>
              </c:strCache>
            </c:strRef>
          </c:cat>
          <c:val>
            <c:numRef>
              <c:f>Sheet1!$B$2:$B$8</c:f>
              <c:numCache>
                <c:formatCode>General</c:formatCode>
                <c:ptCount val="7"/>
                <c:pt idx="0">
                  <c:v>56098</c:v>
                </c:pt>
                <c:pt idx="1">
                  <c:v>51620</c:v>
                </c:pt>
                <c:pt idx="2">
                  <c:v>48806</c:v>
                </c:pt>
                <c:pt idx="3">
                  <c:v>45774</c:v>
                </c:pt>
                <c:pt idx="4">
                  <c:v>40908</c:v>
                </c:pt>
                <c:pt idx="5">
                  <c:v>30475</c:v>
                </c:pt>
                <c:pt idx="6">
                  <c:v>21526</c:v>
                </c:pt>
              </c:numCache>
            </c:numRef>
          </c:val>
          <c:extLst>
            <c:ext xmlns:c16="http://schemas.microsoft.com/office/drawing/2014/chart" uri="{C3380CC4-5D6E-409C-BE32-E72D297353CC}">
              <c16:uniqueId val="{00000000-E050-4863-B6E4-477D7F093B87}"/>
            </c:ext>
          </c:extLst>
        </c:ser>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50800" dir="1200000" algn="ctr" rotWithShape="0">
        <a:srgbClr val="000000">
          <a:alpha val="43137"/>
        </a:srgbClr>
      </a:outerShdw>
    </a:effectLst>
  </c:spPr>
  <c:txPr>
    <a:bodyPr rot="2820000"/>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r>
              <a:rPr lang="en-US" b="1" i="0" dirty="0">
                <a:effectLst/>
              </a:rPr>
              <a:t>Total Number of Asylum Claims Made in Canada Every Year</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62" b="0" i="0" u="none" strike="noStrike" kern="1200" spc="0" baseline="0">
              <a:solidFill>
                <a:prstClr val="black">
                  <a:lumMod val="65000"/>
                  <a:lumOff val="35000"/>
                </a:prst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2</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19050" cap="rnd">
                <a:solidFill>
                  <a:schemeClr val="accent1"/>
                </a:solidFill>
                <a:prstDash val="sysDot"/>
              </a:ln>
              <a:effectLst/>
            </c:spPr>
            <c:trendlineType val="linear"/>
            <c:dispRSqr val="0"/>
            <c:dispEq val="0"/>
          </c:trendline>
          <c:cat>
            <c:numRef>
              <c:f>Sheet1!$A$2:$A$12</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Sheet1!$B$2:$B$12</c:f>
              <c:numCache>
                <c:formatCode>General</c:formatCode>
                <c:ptCount val="11"/>
                <c:pt idx="0">
                  <c:v>32647</c:v>
                </c:pt>
                <c:pt idx="1">
                  <c:v>22145</c:v>
                </c:pt>
                <c:pt idx="2">
                  <c:v>16699</c:v>
                </c:pt>
                <c:pt idx="3">
                  <c:v>19639</c:v>
                </c:pt>
                <c:pt idx="4">
                  <c:v>23946</c:v>
                </c:pt>
                <c:pt idx="5">
                  <c:v>51859</c:v>
                </c:pt>
                <c:pt idx="6">
                  <c:v>78766</c:v>
                </c:pt>
                <c:pt idx="7">
                  <c:v>97017</c:v>
                </c:pt>
                <c:pt idx="8">
                  <c:v>85352</c:v>
                </c:pt>
                <c:pt idx="9">
                  <c:v>63143</c:v>
                </c:pt>
                <c:pt idx="10">
                  <c:v>113066</c:v>
                </c:pt>
              </c:numCache>
            </c:numRef>
          </c:val>
          <c:extLst>
            <c:ext xmlns:c16="http://schemas.microsoft.com/office/drawing/2014/chart" uri="{C3380CC4-5D6E-409C-BE32-E72D297353CC}">
              <c16:uniqueId val="{00000000-4887-431A-97FE-624908DEBFFD}"/>
            </c:ext>
          </c:extLst>
        </c:ser>
        <c:dLbls>
          <c:showLegendKey val="0"/>
          <c:showVal val="1"/>
          <c:showCatName val="0"/>
          <c:showSerName val="0"/>
          <c:showPercent val="0"/>
          <c:showBubbleSize val="0"/>
        </c:dLbls>
        <c:gapWidth val="182"/>
        <c:axId val="1412308191"/>
        <c:axId val="1412309151"/>
      </c:barChart>
      <c:catAx>
        <c:axId val="1412308191"/>
        <c:scaling>
          <c:orientation val="minMax"/>
        </c:scaling>
        <c:delete val="0"/>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Year</a:t>
                </a:r>
              </a:p>
              <a:p>
                <a:pPr>
                  <a:defRPr/>
                </a:pPr>
                <a:endParaRPr lang="en-US"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309151"/>
        <c:crosses val="autoZero"/>
        <c:auto val="1"/>
        <c:lblAlgn val="ctr"/>
        <c:lblOffset val="100"/>
        <c:noMultiLvlLbl val="0"/>
      </c:catAx>
      <c:valAx>
        <c:axId val="1412309151"/>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Number</a:t>
                </a:r>
                <a:r>
                  <a:rPr lang="en-US" baseline="0" dirty="0"/>
                  <a:t> of Asylum Claims</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12308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380AB-905F-4124-97DB-9458C8C0BF5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574D667-C96D-4F11-8831-E5B1B2392846}">
      <dgm:prSet/>
      <dgm:spPr/>
      <dgm:t>
        <a:bodyPr/>
        <a:lstStyle/>
        <a:p>
          <a:r>
            <a:rPr lang="en-US"/>
            <a:t>Introduction</a:t>
          </a:r>
        </a:p>
      </dgm:t>
    </dgm:pt>
    <dgm:pt modelId="{C6EB7E30-E8DC-4E56-BA91-04ACC7205CCC}" type="parTrans" cxnId="{6634FE6A-01A5-43E2-9565-0DBDC96CFFBC}">
      <dgm:prSet/>
      <dgm:spPr/>
      <dgm:t>
        <a:bodyPr/>
        <a:lstStyle/>
        <a:p>
          <a:endParaRPr lang="en-US"/>
        </a:p>
      </dgm:t>
    </dgm:pt>
    <dgm:pt modelId="{FFD4A405-3A62-487D-9A8F-20BE0FDAF9F0}" type="sibTrans" cxnId="{6634FE6A-01A5-43E2-9565-0DBDC96CFFBC}">
      <dgm:prSet/>
      <dgm:spPr/>
      <dgm:t>
        <a:bodyPr/>
        <a:lstStyle/>
        <a:p>
          <a:endParaRPr lang="en-US"/>
        </a:p>
      </dgm:t>
    </dgm:pt>
    <dgm:pt modelId="{8EBFF18D-9D8E-45AF-841B-E1BDD47D291C}">
      <dgm:prSet/>
      <dgm:spPr/>
      <dgm:t>
        <a:bodyPr/>
        <a:lstStyle/>
        <a:p>
          <a:r>
            <a:rPr lang="en-US"/>
            <a:t>EDA Procedures:</a:t>
          </a:r>
        </a:p>
      </dgm:t>
    </dgm:pt>
    <dgm:pt modelId="{B6C99900-A1D9-44AA-8671-F42F7E6A4AD9}" type="parTrans" cxnId="{AB11548D-E666-4787-8557-5E4C5B4BD7A7}">
      <dgm:prSet/>
      <dgm:spPr/>
      <dgm:t>
        <a:bodyPr/>
        <a:lstStyle/>
        <a:p>
          <a:endParaRPr lang="en-US"/>
        </a:p>
      </dgm:t>
    </dgm:pt>
    <dgm:pt modelId="{529AECF1-18E7-4245-ABF7-6E3AAA22094B}" type="sibTrans" cxnId="{AB11548D-E666-4787-8557-5E4C5B4BD7A7}">
      <dgm:prSet/>
      <dgm:spPr/>
      <dgm:t>
        <a:bodyPr/>
        <a:lstStyle/>
        <a:p>
          <a:endParaRPr lang="en-US"/>
        </a:p>
      </dgm:t>
    </dgm:pt>
    <dgm:pt modelId="{F388AD1F-7BEA-4468-898A-188FBA6EF817}">
      <dgm:prSet/>
      <dgm:spPr/>
      <dgm:t>
        <a:bodyPr/>
        <a:lstStyle/>
        <a:p>
          <a:r>
            <a:rPr lang="en-US"/>
            <a:t>Data Importation</a:t>
          </a:r>
        </a:p>
      </dgm:t>
    </dgm:pt>
    <dgm:pt modelId="{4163C5B1-9BB4-478F-852E-50C8BFB3F874}" type="parTrans" cxnId="{B3DB20CF-BC92-420A-A346-5DD2E189060A}">
      <dgm:prSet/>
      <dgm:spPr/>
      <dgm:t>
        <a:bodyPr/>
        <a:lstStyle/>
        <a:p>
          <a:endParaRPr lang="en-US"/>
        </a:p>
      </dgm:t>
    </dgm:pt>
    <dgm:pt modelId="{B99029AF-6EA7-4D16-8840-19B0A4758333}" type="sibTrans" cxnId="{B3DB20CF-BC92-420A-A346-5DD2E189060A}">
      <dgm:prSet/>
      <dgm:spPr/>
      <dgm:t>
        <a:bodyPr/>
        <a:lstStyle/>
        <a:p>
          <a:endParaRPr lang="en-US"/>
        </a:p>
      </dgm:t>
    </dgm:pt>
    <dgm:pt modelId="{BEB49007-4794-413E-BA99-7AFE8EBA23DB}">
      <dgm:prSet/>
      <dgm:spPr/>
      <dgm:t>
        <a:bodyPr/>
        <a:lstStyle/>
        <a:p>
          <a:r>
            <a:rPr lang="en-US"/>
            <a:t>Data Observation</a:t>
          </a:r>
        </a:p>
      </dgm:t>
    </dgm:pt>
    <dgm:pt modelId="{451D8567-497E-41CB-91F6-DCFE217811F6}" type="parTrans" cxnId="{4930B5C6-F80B-4B3A-B4B3-E5D1E9B47F04}">
      <dgm:prSet/>
      <dgm:spPr/>
      <dgm:t>
        <a:bodyPr/>
        <a:lstStyle/>
        <a:p>
          <a:endParaRPr lang="en-US"/>
        </a:p>
      </dgm:t>
    </dgm:pt>
    <dgm:pt modelId="{295A3CBD-4112-496C-A027-9C09D3A8037B}" type="sibTrans" cxnId="{4930B5C6-F80B-4B3A-B4B3-E5D1E9B47F04}">
      <dgm:prSet/>
      <dgm:spPr/>
      <dgm:t>
        <a:bodyPr/>
        <a:lstStyle/>
        <a:p>
          <a:endParaRPr lang="en-US"/>
        </a:p>
      </dgm:t>
    </dgm:pt>
    <dgm:pt modelId="{F873E010-8A8F-4808-9313-0FDB49552A6B}">
      <dgm:prSet/>
      <dgm:spPr/>
      <dgm:t>
        <a:bodyPr/>
        <a:lstStyle/>
        <a:p>
          <a:r>
            <a:rPr lang="en-US" dirty="0"/>
            <a:t>Data Cleaning</a:t>
          </a:r>
        </a:p>
      </dgm:t>
    </dgm:pt>
    <dgm:pt modelId="{3AA4B5FD-9E7D-4958-AD26-A5D380F07C69}" type="parTrans" cxnId="{80FEB9DC-D23D-44F0-87DD-573F4A94B845}">
      <dgm:prSet/>
      <dgm:spPr/>
      <dgm:t>
        <a:bodyPr/>
        <a:lstStyle/>
        <a:p>
          <a:endParaRPr lang="en-US"/>
        </a:p>
      </dgm:t>
    </dgm:pt>
    <dgm:pt modelId="{14D9A622-1BDA-4C98-B655-4D8886FBB112}" type="sibTrans" cxnId="{80FEB9DC-D23D-44F0-87DD-573F4A94B845}">
      <dgm:prSet/>
      <dgm:spPr/>
      <dgm:t>
        <a:bodyPr/>
        <a:lstStyle/>
        <a:p>
          <a:endParaRPr lang="en-US"/>
        </a:p>
      </dgm:t>
    </dgm:pt>
    <dgm:pt modelId="{31D90816-EDAF-4167-BD83-001DE956F5EE}">
      <dgm:prSet/>
      <dgm:spPr/>
      <dgm:t>
        <a:bodyPr/>
        <a:lstStyle/>
        <a:p>
          <a:r>
            <a:rPr lang="en-US" dirty="0"/>
            <a:t>Statistical Summary Analysis</a:t>
          </a:r>
        </a:p>
      </dgm:t>
    </dgm:pt>
    <dgm:pt modelId="{756984BB-28FC-4BB3-8980-1C80DCDAC376}" type="parTrans" cxnId="{B998E1EF-BF8B-46E9-9DC2-BC11791EA0B1}">
      <dgm:prSet/>
      <dgm:spPr/>
      <dgm:t>
        <a:bodyPr/>
        <a:lstStyle/>
        <a:p>
          <a:endParaRPr lang="en-US"/>
        </a:p>
      </dgm:t>
    </dgm:pt>
    <dgm:pt modelId="{97444321-1FDC-45DD-8455-751F5C19912D}" type="sibTrans" cxnId="{B998E1EF-BF8B-46E9-9DC2-BC11791EA0B1}">
      <dgm:prSet/>
      <dgm:spPr/>
      <dgm:t>
        <a:bodyPr/>
        <a:lstStyle/>
        <a:p>
          <a:endParaRPr lang="en-US"/>
        </a:p>
      </dgm:t>
    </dgm:pt>
    <dgm:pt modelId="{5F37D828-4833-4A29-86AB-C832BB24B289}">
      <dgm:prSet/>
      <dgm:spPr/>
      <dgm:t>
        <a:bodyPr/>
        <a:lstStyle/>
        <a:p>
          <a:r>
            <a:rPr lang="en-US" dirty="0"/>
            <a:t> Data Analysis and Insights</a:t>
          </a:r>
        </a:p>
      </dgm:t>
    </dgm:pt>
    <dgm:pt modelId="{55041D16-17F2-4C07-AD78-68B407F887EB}" type="parTrans" cxnId="{0BFD3F97-3FE6-4243-A6CE-EBD1E585E73B}">
      <dgm:prSet/>
      <dgm:spPr/>
      <dgm:t>
        <a:bodyPr/>
        <a:lstStyle/>
        <a:p>
          <a:endParaRPr lang="en-US"/>
        </a:p>
      </dgm:t>
    </dgm:pt>
    <dgm:pt modelId="{07CB70F9-FE0D-410B-8293-319AFCDEE014}" type="sibTrans" cxnId="{0BFD3F97-3FE6-4243-A6CE-EBD1E585E73B}">
      <dgm:prSet/>
      <dgm:spPr/>
      <dgm:t>
        <a:bodyPr/>
        <a:lstStyle/>
        <a:p>
          <a:endParaRPr lang="en-US"/>
        </a:p>
      </dgm:t>
    </dgm:pt>
    <dgm:pt modelId="{38D2BCC8-4E51-42D3-A985-35708C964A0C}">
      <dgm:prSet/>
      <dgm:spPr/>
      <dgm:t>
        <a:bodyPr/>
        <a:lstStyle/>
        <a:p>
          <a:r>
            <a:rPr lang="en-US" dirty="0"/>
            <a:t>Conclusion</a:t>
          </a:r>
        </a:p>
      </dgm:t>
    </dgm:pt>
    <dgm:pt modelId="{B29D6CEF-4A86-4499-8E70-0D818AB67894}" type="parTrans" cxnId="{B4B8A5DF-C2A4-40C7-9CA6-A13361DFF26C}">
      <dgm:prSet/>
      <dgm:spPr/>
      <dgm:t>
        <a:bodyPr/>
        <a:lstStyle/>
        <a:p>
          <a:endParaRPr lang="en-US"/>
        </a:p>
      </dgm:t>
    </dgm:pt>
    <dgm:pt modelId="{29B155A4-DF72-42ED-88E1-60FED3C0F9FC}" type="sibTrans" cxnId="{B4B8A5DF-C2A4-40C7-9CA6-A13361DFF26C}">
      <dgm:prSet/>
      <dgm:spPr/>
      <dgm:t>
        <a:bodyPr/>
        <a:lstStyle/>
        <a:p>
          <a:endParaRPr lang="en-US"/>
        </a:p>
      </dgm:t>
    </dgm:pt>
    <dgm:pt modelId="{9ED6BFFA-2CF8-45B6-95A1-4D08B6330734}" type="pres">
      <dgm:prSet presAssocID="{CD7380AB-905F-4124-97DB-9458C8C0BF5B}" presName="linear" presStyleCnt="0">
        <dgm:presLayoutVars>
          <dgm:dir/>
          <dgm:animLvl val="lvl"/>
          <dgm:resizeHandles val="exact"/>
        </dgm:presLayoutVars>
      </dgm:prSet>
      <dgm:spPr/>
    </dgm:pt>
    <dgm:pt modelId="{87F00CE6-4124-4E70-9CC8-DC154A42989B}" type="pres">
      <dgm:prSet presAssocID="{1574D667-C96D-4F11-8831-E5B1B2392846}" presName="parentLin" presStyleCnt="0"/>
      <dgm:spPr/>
    </dgm:pt>
    <dgm:pt modelId="{EFD268DD-373B-4366-9B9C-8A596AAB0C1C}" type="pres">
      <dgm:prSet presAssocID="{1574D667-C96D-4F11-8831-E5B1B2392846}" presName="parentLeftMargin" presStyleLbl="node1" presStyleIdx="0" presStyleCnt="8"/>
      <dgm:spPr/>
    </dgm:pt>
    <dgm:pt modelId="{B84500E3-420C-4C1D-BAAD-F3C8CD199F5F}" type="pres">
      <dgm:prSet presAssocID="{1574D667-C96D-4F11-8831-E5B1B2392846}" presName="parentText" presStyleLbl="node1" presStyleIdx="0" presStyleCnt="8">
        <dgm:presLayoutVars>
          <dgm:chMax val="0"/>
          <dgm:bulletEnabled val="1"/>
        </dgm:presLayoutVars>
      </dgm:prSet>
      <dgm:spPr/>
    </dgm:pt>
    <dgm:pt modelId="{FFA83FF0-2A9F-4332-B8F9-251049F875D9}" type="pres">
      <dgm:prSet presAssocID="{1574D667-C96D-4F11-8831-E5B1B2392846}" presName="negativeSpace" presStyleCnt="0"/>
      <dgm:spPr/>
    </dgm:pt>
    <dgm:pt modelId="{443AB84C-8CE8-4F3F-BEB3-DBD479D30564}" type="pres">
      <dgm:prSet presAssocID="{1574D667-C96D-4F11-8831-E5B1B2392846}" presName="childText" presStyleLbl="conFgAcc1" presStyleIdx="0" presStyleCnt="8">
        <dgm:presLayoutVars>
          <dgm:bulletEnabled val="1"/>
        </dgm:presLayoutVars>
      </dgm:prSet>
      <dgm:spPr/>
    </dgm:pt>
    <dgm:pt modelId="{BFF194D0-B29D-48A8-AC43-D746780B1186}" type="pres">
      <dgm:prSet presAssocID="{FFD4A405-3A62-487D-9A8F-20BE0FDAF9F0}" presName="spaceBetweenRectangles" presStyleCnt="0"/>
      <dgm:spPr/>
    </dgm:pt>
    <dgm:pt modelId="{27FAB5B5-7DB5-4743-BA67-F20EA2802ADA}" type="pres">
      <dgm:prSet presAssocID="{8EBFF18D-9D8E-45AF-841B-E1BDD47D291C}" presName="parentLin" presStyleCnt="0"/>
      <dgm:spPr/>
    </dgm:pt>
    <dgm:pt modelId="{5DF34B26-F615-4DE8-B30A-7196710F6A8F}" type="pres">
      <dgm:prSet presAssocID="{8EBFF18D-9D8E-45AF-841B-E1BDD47D291C}" presName="parentLeftMargin" presStyleLbl="node1" presStyleIdx="0" presStyleCnt="8"/>
      <dgm:spPr/>
    </dgm:pt>
    <dgm:pt modelId="{7D83F450-4CDB-4177-9063-3745919C050C}" type="pres">
      <dgm:prSet presAssocID="{8EBFF18D-9D8E-45AF-841B-E1BDD47D291C}" presName="parentText" presStyleLbl="node1" presStyleIdx="1" presStyleCnt="8">
        <dgm:presLayoutVars>
          <dgm:chMax val="0"/>
          <dgm:bulletEnabled val="1"/>
        </dgm:presLayoutVars>
      </dgm:prSet>
      <dgm:spPr/>
    </dgm:pt>
    <dgm:pt modelId="{0945B98F-B690-4EF5-86F0-66728F7FDE53}" type="pres">
      <dgm:prSet presAssocID="{8EBFF18D-9D8E-45AF-841B-E1BDD47D291C}" presName="negativeSpace" presStyleCnt="0"/>
      <dgm:spPr/>
    </dgm:pt>
    <dgm:pt modelId="{3AFD75E1-7F82-41B3-B4B9-B48F449DB5EB}" type="pres">
      <dgm:prSet presAssocID="{8EBFF18D-9D8E-45AF-841B-E1BDD47D291C}" presName="childText" presStyleLbl="conFgAcc1" presStyleIdx="1" presStyleCnt="8">
        <dgm:presLayoutVars>
          <dgm:bulletEnabled val="1"/>
        </dgm:presLayoutVars>
      </dgm:prSet>
      <dgm:spPr/>
    </dgm:pt>
    <dgm:pt modelId="{84F73C9E-B833-4FE6-B20D-9E895320B6C9}" type="pres">
      <dgm:prSet presAssocID="{529AECF1-18E7-4245-ABF7-6E3AAA22094B}" presName="spaceBetweenRectangles" presStyleCnt="0"/>
      <dgm:spPr/>
    </dgm:pt>
    <dgm:pt modelId="{6560B7BF-AFD1-43C7-8A8F-8009B4B1888D}" type="pres">
      <dgm:prSet presAssocID="{F388AD1F-7BEA-4468-898A-188FBA6EF817}" presName="parentLin" presStyleCnt="0"/>
      <dgm:spPr/>
    </dgm:pt>
    <dgm:pt modelId="{C8893517-CFF6-4BA3-86C5-8E5CB2F45389}" type="pres">
      <dgm:prSet presAssocID="{F388AD1F-7BEA-4468-898A-188FBA6EF817}" presName="parentLeftMargin" presStyleLbl="node1" presStyleIdx="1" presStyleCnt="8"/>
      <dgm:spPr/>
    </dgm:pt>
    <dgm:pt modelId="{949C4C9E-C5A7-40E9-B2C4-61AB50ABAAA0}" type="pres">
      <dgm:prSet presAssocID="{F388AD1F-7BEA-4468-898A-188FBA6EF817}" presName="parentText" presStyleLbl="node1" presStyleIdx="2" presStyleCnt="8">
        <dgm:presLayoutVars>
          <dgm:chMax val="0"/>
          <dgm:bulletEnabled val="1"/>
        </dgm:presLayoutVars>
      </dgm:prSet>
      <dgm:spPr/>
    </dgm:pt>
    <dgm:pt modelId="{AEE45B8A-D3BA-4FB5-8C08-89666C64203A}" type="pres">
      <dgm:prSet presAssocID="{F388AD1F-7BEA-4468-898A-188FBA6EF817}" presName="negativeSpace" presStyleCnt="0"/>
      <dgm:spPr/>
    </dgm:pt>
    <dgm:pt modelId="{87E517FE-6F03-445C-A032-F9907BB65C74}" type="pres">
      <dgm:prSet presAssocID="{F388AD1F-7BEA-4468-898A-188FBA6EF817}" presName="childText" presStyleLbl="conFgAcc1" presStyleIdx="2" presStyleCnt="8">
        <dgm:presLayoutVars>
          <dgm:bulletEnabled val="1"/>
        </dgm:presLayoutVars>
      </dgm:prSet>
      <dgm:spPr/>
    </dgm:pt>
    <dgm:pt modelId="{FCD1C11F-852D-4B8A-A161-D06C99397929}" type="pres">
      <dgm:prSet presAssocID="{B99029AF-6EA7-4D16-8840-19B0A4758333}" presName="spaceBetweenRectangles" presStyleCnt="0"/>
      <dgm:spPr/>
    </dgm:pt>
    <dgm:pt modelId="{0FE53668-624B-4F14-95B0-6497745448CB}" type="pres">
      <dgm:prSet presAssocID="{BEB49007-4794-413E-BA99-7AFE8EBA23DB}" presName="parentLin" presStyleCnt="0"/>
      <dgm:spPr/>
    </dgm:pt>
    <dgm:pt modelId="{DC852F2B-F228-4B37-AF2E-939FF0BAC629}" type="pres">
      <dgm:prSet presAssocID="{BEB49007-4794-413E-BA99-7AFE8EBA23DB}" presName="parentLeftMargin" presStyleLbl="node1" presStyleIdx="2" presStyleCnt="8"/>
      <dgm:spPr/>
    </dgm:pt>
    <dgm:pt modelId="{024969DE-9FB9-4E24-AF87-0E1E2BF4E6C3}" type="pres">
      <dgm:prSet presAssocID="{BEB49007-4794-413E-BA99-7AFE8EBA23DB}" presName="parentText" presStyleLbl="node1" presStyleIdx="3" presStyleCnt="8">
        <dgm:presLayoutVars>
          <dgm:chMax val="0"/>
          <dgm:bulletEnabled val="1"/>
        </dgm:presLayoutVars>
      </dgm:prSet>
      <dgm:spPr/>
    </dgm:pt>
    <dgm:pt modelId="{ACE659C6-2AF3-4957-BDE6-BFAEE1E15E83}" type="pres">
      <dgm:prSet presAssocID="{BEB49007-4794-413E-BA99-7AFE8EBA23DB}" presName="negativeSpace" presStyleCnt="0"/>
      <dgm:spPr/>
    </dgm:pt>
    <dgm:pt modelId="{10F96C3E-6541-4E39-B810-DAD48D3D4A41}" type="pres">
      <dgm:prSet presAssocID="{BEB49007-4794-413E-BA99-7AFE8EBA23DB}" presName="childText" presStyleLbl="conFgAcc1" presStyleIdx="3" presStyleCnt="8">
        <dgm:presLayoutVars>
          <dgm:bulletEnabled val="1"/>
        </dgm:presLayoutVars>
      </dgm:prSet>
      <dgm:spPr/>
    </dgm:pt>
    <dgm:pt modelId="{25ED8EE0-4C98-4D95-AF0B-0C034AD96221}" type="pres">
      <dgm:prSet presAssocID="{295A3CBD-4112-496C-A027-9C09D3A8037B}" presName="spaceBetweenRectangles" presStyleCnt="0"/>
      <dgm:spPr/>
    </dgm:pt>
    <dgm:pt modelId="{CBA2C760-EF05-449B-8F7B-4BEF405DEB5D}" type="pres">
      <dgm:prSet presAssocID="{F873E010-8A8F-4808-9313-0FDB49552A6B}" presName="parentLin" presStyleCnt="0"/>
      <dgm:spPr/>
    </dgm:pt>
    <dgm:pt modelId="{ECAEFEC5-2607-4636-8439-BD83C13A986B}" type="pres">
      <dgm:prSet presAssocID="{F873E010-8A8F-4808-9313-0FDB49552A6B}" presName="parentLeftMargin" presStyleLbl="node1" presStyleIdx="3" presStyleCnt="8"/>
      <dgm:spPr/>
    </dgm:pt>
    <dgm:pt modelId="{D4B041CC-1934-4028-AC6B-C753E58BB85B}" type="pres">
      <dgm:prSet presAssocID="{F873E010-8A8F-4808-9313-0FDB49552A6B}" presName="parentText" presStyleLbl="node1" presStyleIdx="4" presStyleCnt="8">
        <dgm:presLayoutVars>
          <dgm:chMax val="0"/>
          <dgm:bulletEnabled val="1"/>
        </dgm:presLayoutVars>
      </dgm:prSet>
      <dgm:spPr/>
    </dgm:pt>
    <dgm:pt modelId="{4314A6F4-F74D-4C68-8DC9-9ABDFCEBBF0B}" type="pres">
      <dgm:prSet presAssocID="{F873E010-8A8F-4808-9313-0FDB49552A6B}" presName="negativeSpace" presStyleCnt="0"/>
      <dgm:spPr/>
    </dgm:pt>
    <dgm:pt modelId="{88619D95-ADBE-47E7-9B02-10FC026A9F3D}" type="pres">
      <dgm:prSet presAssocID="{F873E010-8A8F-4808-9313-0FDB49552A6B}" presName="childText" presStyleLbl="conFgAcc1" presStyleIdx="4" presStyleCnt="8">
        <dgm:presLayoutVars>
          <dgm:bulletEnabled val="1"/>
        </dgm:presLayoutVars>
      </dgm:prSet>
      <dgm:spPr/>
    </dgm:pt>
    <dgm:pt modelId="{62E0A32B-85E9-44B9-93B6-E774F6073FE7}" type="pres">
      <dgm:prSet presAssocID="{14D9A622-1BDA-4C98-B655-4D8886FBB112}" presName="spaceBetweenRectangles" presStyleCnt="0"/>
      <dgm:spPr/>
    </dgm:pt>
    <dgm:pt modelId="{9ADD7D4D-E84D-4CEC-AEC5-0663F0E8B2AD}" type="pres">
      <dgm:prSet presAssocID="{31D90816-EDAF-4167-BD83-001DE956F5EE}" presName="parentLin" presStyleCnt="0"/>
      <dgm:spPr/>
    </dgm:pt>
    <dgm:pt modelId="{5C312FE5-BEB2-4E62-9BE1-8C78168CBAB4}" type="pres">
      <dgm:prSet presAssocID="{31D90816-EDAF-4167-BD83-001DE956F5EE}" presName="parentLeftMargin" presStyleLbl="node1" presStyleIdx="4" presStyleCnt="8"/>
      <dgm:spPr/>
    </dgm:pt>
    <dgm:pt modelId="{11669583-1669-4C5D-87C4-E3651C160F75}" type="pres">
      <dgm:prSet presAssocID="{31D90816-EDAF-4167-BD83-001DE956F5EE}" presName="parentText" presStyleLbl="node1" presStyleIdx="5" presStyleCnt="8">
        <dgm:presLayoutVars>
          <dgm:chMax val="0"/>
          <dgm:bulletEnabled val="1"/>
        </dgm:presLayoutVars>
      </dgm:prSet>
      <dgm:spPr/>
    </dgm:pt>
    <dgm:pt modelId="{58D1BA87-8653-454B-8F77-33204868C43E}" type="pres">
      <dgm:prSet presAssocID="{31D90816-EDAF-4167-BD83-001DE956F5EE}" presName="negativeSpace" presStyleCnt="0"/>
      <dgm:spPr/>
    </dgm:pt>
    <dgm:pt modelId="{17BA7024-6936-4F5F-8B01-9C4D440D47A9}" type="pres">
      <dgm:prSet presAssocID="{31D90816-EDAF-4167-BD83-001DE956F5EE}" presName="childText" presStyleLbl="conFgAcc1" presStyleIdx="5" presStyleCnt="8">
        <dgm:presLayoutVars>
          <dgm:bulletEnabled val="1"/>
        </dgm:presLayoutVars>
      </dgm:prSet>
      <dgm:spPr/>
    </dgm:pt>
    <dgm:pt modelId="{60FD737D-0409-4F53-94D0-A0FF17CAED41}" type="pres">
      <dgm:prSet presAssocID="{97444321-1FDC-45DD-8455-751F5C19912D}" presName="spaceBetweenRectangles" presStyleCnt="0"/>
      <dgm:spPr/>
    </dgm:pt>
    <dgm:pt modelId="{6DC9783A-E1AD-46AA-BA79-BBF898C12393}" type="pres">
      <dgm:prSet presAssocID="{5F37D828-4833-4A29-86AB-C832BB24B289}" presName="parentLin" presStyleCnt="0"/>
      <dgm:spPr/>
    </dgm:pt>
    <dgm:pt modelId="{0FC775D6-E2FD-4C00-B789-BB9EDE647DD4}" type="pres">
      <dgm:prSet presAssocID="{5F37D828-4833-4A29-86AB-C832BB24B289}" presName="parentLeftMargin" presStyleLbl="node1" presStyleIdx="5" presStyleCnt="8"/>
      <dgm:spPr/>
    </dgm:pt>
    <dgm:pt modelId="{C3E73A53-C8C8-486A-BD15-91A83AAA2CCF}" type="pres">
      <dgm:prSet presAssocID="{5F37D828-4833-4A29-86AB-C832BB24B289}" presName="parentText" presStyleLbl="node1" presStyleIdx="6" presStyleCnt="8">
        <dgm:presLayoutVars>
          <dgm:chMax val="0"/>
          <dgm:bulletEnabled val="1"/>
        </dgm:presLayoutVars>
      </dgm:prSet>
      <dgm:spPr/>
    </dgm:pt>
    <dgm:pt modelId="{8018A74F-0E1C-488F-B956-FE1702BAC999}" type="pres">
      <dgm:prSet presAssocID="{5F37D828-4833-4A29-86AB-C832BB24B289}" presName="negativeSpace" presStyleCnt="0"/>
      <dgm:spPr/>
    </dgm:pt>
    <dgm:pt modelId="{9239AB8D-EC17-46DC-B548-961CC3FF7F65}" type="pres">
      <dgm:prSet presAssocID="{5F37D828-4833-4A29-86AB-C832BB24B289}" presName="childText" presStyleLbl="conFgAcc1" presStyleIdx="6" presStyleCnt="8">
        <dgm:presLayoutVars>
          <dgm:bulletEnabled val="1"/>
        </dgm:presLayoutVars>
      </dgm:prSet>
      <dgm:spPr/>
    </dgm:pt>
    <dgm:pt modelId="{C09C8552-38AC-4B04-A42D-34104C599DD2}" type="pres">
      <dgm:prSet presAssocID="{07CB70F9-FE0D-410B-8293-319AFCDEE014}" presName="spaceBetweenRectangles" presStyleCnt="0"/>
      <dgm:spPr/>
    </dgm:pt>
    <dgm:pt modelId="{57C0A141-EEE9-4FBB-A91F-1DEFCD32F744}" type="pres">
      <dgm:prSet presAssocID="{38D2BCC8-4E51-42D3-A985-35708C964A0C}" presName="parentLin" presStyleCnt="0"/>
      <dgm:spPr/>
    </dgm:pt>
    <dgm:pt modelId="{C0BFCC29-708D-493F-B652-817C4782157F}" type="pres">
      <dgm:prSet presAssocID="{38D2BCC8-4E51-42D3-A985-35708C964A0C}" presName="parentLeftMargin" presStyleLbl="node1" presStyleIdx="6" presStyleCnt="8"/>
      <dgm:spPr/>
    </dgm:pt>
    <dgm:pt modelId="{F8112C00-F9D4-43C5-90D1-93CC9599138E}" type="pres">
      <dgm:prSet presAssocID="{38D2BCC8-4E51-42D3-A985-35708C964A0C}" presName="parentText" presStyleLbl="node1" presStyleIdx="7" presStyleCnt="8">
        <dgm:presLayoutVars>
          <dgm:chMax val="0"/>
          <dgm:bulletEnabled val="1"/>
        </dgm:presLayoutVars>
      </dgm:prSet>
      <dgm:spPr/>
    </dgm:pt>
    <dgm:pt modelId="{D60CD379-9437-43FA-A9BB-55B2FF439B34}" type="pres">
      <dgm:prSet presAssocID="{38D2BCC8-4E51-42D3-A985-35708C964A0C}" presName="negativeSpace" presStyleCnt="0"/>
      <dgm:spPr/>
    </dgm:pt>
    <dgm:pt modelId="{FA9B3F8C-0975-499D-90A3-417FC53C4E4F}" type="pres">
      <dgm:prSet presAssocID="{38D2BCC8-4E51-42D3-A985-35708C964A0C}" presName="childText" presStyleLbl="conFgAcc1" presStyleIdx="7" presStyleCnt="8">
        <dgm:presLayoutVars>
          <dgm:bulletEnabled val="1"/>
        </dgm:presLayoutVars>
      </dgm:prSet>
      <dgm:spPr/>
    </dgm:pt>
  </dgm:ptLst>
  <dgm:cxnLst>
    <dgm:cxn modelId="{95671913-9C2F-489E-BC78-A63C1256E39F}" type="presOf" srcId="{38D2BCC8-4E51-42D3-A985-35708C964A0C}" destId="{F8112C00-F9D4-43C5-90D1-93CC9599138E}" srcOrd="1" destOrd="0" presId="urn:microsoft.com/office/officeart/2005/8/layout/list1"/>
    <dgm:cxn modelId="{BBE97414-3AB1-44E1-A2E0-1A3074BA602E}" type="presOf" srcId="{5F37D828-4833-4A29-86AB-C832BB24B289}" destId="{0FC775D6-E2FD-4C00-B789-BB9EDE647DD4}" srcOrd="0" destOrd="0" presId="urn:microsoft.com/office/officeart/2005/8/layout/list1"/>
    <dgm:cxn modelId="{7F738F17-32FC-4401-93C6-88DD1C4D915E}" type="presOf" srcId="{F873E010-8A8F-4808-9313-0FDB49552A6B}" destId="{D4B041CC-1934-4028-AC6B-C753E58BB85B}" srcOrd="1" destOrd="0" presId="urn:microsoft.com/office/officeart/2005/8/layout/list1"/>
    <dgm:cxn modelId="{47E36D1B-F5D2-4814-B69C-487D35A7D642}" type="presOf" srcId="{31D90816-EDAF-4167-BD83-001DE956F5EE}" destId="{11669583-1669-4C5D-87C4-E3651C160F75}" srcOrd="1" destOrd="0" presId="urn:microsoft.com/office/officeart/2005/8/layout/list1"/>
    <dgm:cxn modelId="{9F920C20-5A91-4DA3-96DB-63D744266EF9}" type="presOf" srcId="{8EBFF18D-9D8E-45AF-841B-E1BDD47D291C}" destId="{5DF34B26-F615-4DE8-B30A-7196710F6A8F}" srcOrd="0" destOrd="0" presId="urn:microsoft.com/office/officeart/2005/8/layout/list1"/>
    <dgm:cxn modelId="{E3DDA323-5A67-4AE0-902F-6326F4CD0676}" type="presOf" srcId="{F388AD1F-7BEA-4468-898A-188FBA6EF817}" destId="{C8893517-CFF6-4BA3-86C5-8E5CB2F45389}" srcOrd="0" destOrd="0" presId="urn:microsoft.com/office/officeart/2005/8/layout/list1"/>
    <dgm:cxn modelId="{E244472F-5FDE-411F-B7F8-568CE92E8B3B}" type="presOf" srcId="{F873E010-8A8F-4808-9313-0FDB49552A6B}" destId="{ECAEFEC5-2607-4636-8439-BD83C13A986B}" srcOrd="0" destOrd="0" presId="urn:microsoft.com/office/officeart/2005/8/layout/list1"/>
    <dgm:cxn modelId="{E18B4D33-EDE6-46F2-A704-8EBAEAE70F7B}" type="presOf" srcId="{1574D667-C96D-4F11-8831-E5B1B2392846}" destId="{EFD268DD-373B-4366-9B9C-8A596AAB0C1C}" srcOrd="0" destOrd="0" presId="urn:microsoft.com/office/officeart/2005/8/layout/list1"/>
    <dgm:cxn modelId="{838F915E-4D51-4144-AB3D-1F4E533557C2}" type="presOf" srcId="{5F37D828-4833-4A29-86AB-C832BB24B289}" destId="{C3E73A53-C8C8-486A-BD15-91A83AAA2CCF}" srcOrd="1" destOrd="0" presId="urn:microsoft.com/office/officeart/2005/8/layout/list1"/>
    <dgm:cxn modelId="{6634FE6A-01A5-43E2-9565-0DBDC96CFFBC}" srcId="{CD7380AB-905F-4124-97DB-9458C8C0BF5B}" destId="{1574D667-C96D-4F11-8831-E5B1B2392846}" srcOrd="0" destOrd="0" parTransId="{C6EB7E30-E8DC-4E56-BA91-04ACC7205CCC}" sibTransId="{FFD4A405-3A62-487D-9A8F-20BE0FDAF9F0}"/>
    <dgm:cxn modelId="{6CC8C44E-D266-4B54-8324-2F1E7763CB83}" type="presOf" srcId="{BEB49007-4794-413E-BA99-7AFE8EBA23DB}" destId="{024969DE-9FB9-4E24-AF87-0E1E2BF4E6C3}" srcOrd="1" destOrd="0" presId="urn:microsoft.com/office/officeart/2005/8/layout/list1"/>
    <dgm:cxn modelId="{D3BE5577-5998-4F61-A832-51B9DF8E7B59}" type="presOf" srcId="{38D2BCC8-4E51-42D3-A985-35708C964A0C}" destId="{C0BFCC29-708D-493F-B652-817C4782157F}" srcOrd="0" destOrd="0" presId="urn:microsoft.com/office/officeart/2005/8/layout/list1"/>
    <dgm:cxn modelId="{EC4C7087-7590-45F5-A279-E5E54ACA782D}" type="presOf" srcId="{BEB49007-4794-413E-BA99-7AFE8EBA23DB}" destId="{DC852F2B-F228-4B37-AF2E-939FF0BAC629}" srcOrd="0" destOrd="0" presId="urn:microsoft.com/office/officeart/2005/8/layout/list1"/>
    <dgm:cxn modelId="{AB11548D-E666-4787-8557-5E4C5B4BD7A7}" srcId="{CD7380AB-905F-4124-97DB-9458C8C0BF5B}" destId="{8EBFF18D-9D8E-45AF-841B-E1BDD47D291C}" srcOrd="1" destOrd="0" parTransId="{B6C99900-A1D9-44AA-8671-F42F7E6A4AD9}" sibTransId="{529AECF1-18E7-4245-ABF7-6E3AAA22094B}"/>
    <dgm:cxn modelId="{0BFD3F97-3FE6-4243-A6CE-EBD1E585E73B}" srcId="{CD7380AB-905F-4124-97DB-9458C8C0BF5B}" destId="{5F37D828-4833-4A29-86AB-C832BB24B289}" srcOrd="6" destOrd="0" parTransId="{55041D16-17F2-4C07-AD78-68B407F887EB}" sibTransId="{07CB70F9-FE0D-410B-8293-319AFCDEE014}"/>
    <dgm:cxn modelId="{4658E3A4-4DDE-4C00-AC4A-5BD60D8F9DEA}" type="presOf" srcId="{31D90816-EDAF-4167-BD83-001DE956F5EE}" destId="{5C312FE5-BEB2-4E62-9BE1-8C78168CBAB4}" srcOrd="0" destOrd="0" presId="urn:microsoft.com/office/officeart/2005/8/layout/list1"/>
    <dgm:cxn modelId="{2F19D3AE-7957-45B9-9402-4B76848A7D3A}" type="presOf" srcId="{CD7380AB-905F-4124-97DB-9458C8C0BF5B}" destId="{9ED6BFFA-2CF8-45B6-95A1-4D08B6330734}" srcOrd="0" destOrd="0" presId="urn:microsoft.com/office/officeart/2005/8/layout/list1"/>
    <dgm:cxn modelId="{BB0BD9AF-A899-4854-8A5E-309C6B1F1DED}" type="presOf" srcId="{F388AD1F-7BEA-4468-898A-188FBA6EF817}" destId="{949C4C9E-C5A7-40E9-B2C4-61AB50ABAAA0}" srcOrd="1" destOrd="0" presId="urn:microsoft.com/office/officeart/2005/8/layout/list1"/>
    <dgm:cxn modelId="{4930B5C6-F80B-4B3A-B4B3-E5D1E9B47F04}" srcId="{CD7380AB-905F-4124-97DB-9458C8C0BF5B}" destId="{BEB49007-4794-413E-BA99-7AFE8EBA23DB}" srcOrd="3" destOrd="0" parTransId="{451D8567-497E-41CB-91F6-DCFE217811F6}" sibTransId="{295A3CBD-4112-496C-A027-9C09D3A8037B}"/>
    <dgm:cxn modelId="{3C052ECC-A30E-4905-A254-FD02E310D5DA}" type="presOf" srcId="{8EBFF18D-9D8E-45AF-841B-E1BDD47D291C}" destId="{7D83F450-4CDB-4177-9063-3745919C050C}" srcOrd="1" destOrd="0" presId="urn:microsoft.com/office/officeart/2005/8/layout/list1"/>
    <dgm:cxn modelId="{B3DB20CF-BC92-420A-A346-5DD2E189060A}" srcId="{CD7380AB-905F-4124-97DB-9458C8C0BF5B}" destId="{F388AD1F-7BEA-4468-898A-188FBA6EF817}" srcOrd="2" destOrd="0" parTransId="{4163C5B1-9BB4-478F-852E-50C8BFB3F874}" sibTransId="{B99029AF-6EA7-4D16-8840-19B0A4758333}"/>
    <dgm:cxn modelId="{80FEB9DC-D23D-44F0-87DD-573F4A94B845}" srcId="{CD7380AB-905F-4124-97DB-9458C8C0BF5B}" destId="{F873E010-8A8F-4808-9313-0FDB49552A6B}" srcOrd="4" destOrd="0" parTransId="{3AA4B5FD-9E7D-4958-AD26-A5D380F07C69}" sibTransId="{14D9A622-1BDA-4C98-B655-4D8886FBB112}"/>
    <dgm:cxn modelId="{B4B8A5DF-C2A4-40C7-9CA6-A13361DFF26C}" srcId="{CD7380AB-905F-4124-97DB-9458C8C0BF5B}" destId="{38D2BCC8-4E51-42D3-A985-35708C964A0C}" srcOrd="7" destOrd="0" parTransId="{B29D6CEF-4A86-4499-8E70-0D818AB67894}" sibTransId="{29B155A4-DF72-42ED-88E1-60FED3C0F9FC}"/>
    <dgm:cxn modelId="{B998E1EF-BF8B-46E9-9DC2-BC11791EA0B1}" srcId="{CD7380AB-905F-4124-97DB-9458C8C0BF5B}" destId="{31D90816-EDAF-4167-BD83-001DE956F5EE}" srcOrd="5" destOrd="0" parTransId="{756984BB-28FC-4BB3-8980-1C80DCDAC376}" sibTransId="{97444321-1FDC-45DD-8455-751F5C19912D}"/>
    <dgm:cxn modelId="{848097F2-E034-4500-9BA5-9170DC13ACE9}" type="presOf" srcId="{1574D667-C96D-4F11-8831-E5B1B2392846}" destId="{B84500E3-420C-4C1D-BAAD-F3C8CD199F5F}" srcOrd="1" destOrd="0" presId="urn:microsoft.com/office/officeart/2005/8/layout/list1"/>
    <dgm:cxn modelId="{33694B0B-B6CD-4D2A-A4D2-2AF6F0417F38}" type="presParOf" srcId="{9ED6BFFA-2CF8-45B6-95A1-4D08B6330734}" destId="{87F00CE6-4124-4E70-9CC8-DC154A42989B}" srcOrd="0" destOrd="0" presId="urn:microsoft.com/office/officeart/2005/8/layout/list1"/>
    <dgm:cxn modelId="{B97EE5DC-8CF1-449D-9D06-4F6F302461E0}" type="presParOf" srcId="{87F00CE6-4124-4E70-9CC8-DC154A42989B}" destId="{EFD268DD-373B-4366-9B9C-8A596AAB0C1C}" srcOrd="0" destOrd="0" presId="urn:microsoft.com/office/officeart/2005/8/layout/list1"/>
    <dgm:cxn modelId="{C297A677-764C-4005-892C-3A53014CF9FF}" type="presParOf" srcId="{87F00CE6-4124-4E70-9CC8-DC154A42989B}" destId="{B84500E3-420C-4C1D-BAAD-F3C8CD199F5F}" srcOrd="1" destOrd="0" presId="urn:microsoft.com/office/officeart/2005/8/layout/list1"/>
    <dgm:cxn modelId="{E8428D39-1DBF-4A60-ADA5-170B02367097}" type="presParOf" srcId="{9ED6BFFA-2CF8-45B6-95A1-4D08B6330734}" destId="{FFA83FF0-2A9F-4332-B8F9-251049F875D9}" srcOrd="1" destOrd="0" presId="urn:microsoft.com/office/officeart/2005/8/layout/list1"/>
    <dgm:cxn modelId="{7071C556-01FA-45DE-8000-C549B1111F54}" type="presParOf" srcId="{9ED6BFFA-2CF8-45B6-95A1-4D08B6330734}" destId="{443AB84C-8CE8-4F3F-BEB3-DBD479D30564}" srcOrd="2" destOrd="0" presId="urn:microsoft.com/office/officeart/2005/8/layout/list1"/>
    <dgm:cxn modelId="{D562BD43-209A-400F-B61E-4270B535A0B1}" type="presParOf" srcId="{9ED6BFFA-2CF8-45B6-95A1-4D08B6330734}" destId="{BFF194D0-B29D-48A8-AC43-D746780B1186}" srcOrd="3" destOrd="0" presId="urn:microsoft.com/office/officeart/2005/8/layout/list1"/>
    <dgm:cxn modelId="{6948D2A5-EB10-4F76-B849-FD265591522F}" type="presParOf" srcId="{9ED6BFFA-2CF8-45B6-95A1-4D08B6330734}" destId="{27FAB5B5-7DB5-4743-BA67-F20EA2802ADA}" srcOrd="4" destOrd="0" presId="urn:microsoft.com/office/officeart/2005/8/layout/list1"/>
    <dgm:cxn modelId="{37AAAE2A-5033-47DA-807A-2C639FC5BCAD}" type="presParOf" srcId="{27FAB5B5-7DB5-4743-BA67-F20EA2802ADA}" destId="{5DF34B26-F615-4DE8-B30A-7196710F6A8F}" srcOrd="0" destOrd="0" presId="urn:microsoft.com/office/officeart/2005/8/layout/list1"/>
    <dgm:cxn modelId="{466C91EE-51B1-4B2E-9315-B7EF8C6CE31B}" type="presParOf" srcId="{27FAB5B5-7DB5-4743-BA67-F20EA2802ADA}" destId="{7D83F450-4CDB-4177-9063-3745919C050C}" srcOrd="1" destOrd="0" presId="urn:microsoft.com/office/officeart/2005/8/layout/list1"/>
    <dgm:cxn modelId="{4442EC42-7828-43BB-9BFF-D63FD30E6367}" type="presParOf" srcId="{9ED6BFFA-2CF8-45B6-95A1-4D08B6330734}" destId="{0945B98F-B690-4EF5-86F0-66728F7FDE53}" srcOrd="5" destOrd="0" presId="urn:microsoft.com/office/officeart/2005/8/layout/list1"/>
    <dgm:cxn modelId="{64A6265D-2C4A-4246-A71A-29778AE6E6C0}" type="presParOf" srcId="{9ED6BFFA-2CF8-45B6-95A1-4D08B6330734}" destId="{3AFD75E1-7F82-41B3-B4B9-B48F449DB5EB}" srcOrd="6" destOrd="0" presId="urn:microsoft.com/office/officeart/2005/8/layout/list1"/>
    <dgm:cxn modelId="{5E7F7D4C-F4BF-45E6-A6B2-C470DB42B1AB}" type="presParOf" srcId="{9ED6BFFA-2CF8-45B6-95A1-4D08B6330734}" destId="{84F73C9E-B833-4FE6-B20D-9E895320B6C9}" srcOrd="7" destOrd="0" presId="urn:microsoft.com/office/officeart/2005/8/layout/list1"/>
    <dgm:cxn modelId="{836ECFA1-B358-4446-83A0-55F2FD3A29F4}" type="presParOf" srcId="{9ED6BFFA-2CF8-45B6-95A1-4D08B6330734}" destId="{6560B7BF-AFD1-43C7-8A8F-8009B4B1888D}" srcOrd="8" destOrd="0" presId="urn:microsoft.com/office/officeart/2005/8/layout/list1"/>
    <dgm:cxn modelId="{B8329605-4CD7-4623-81DD-ED8561417ECC}" type="presParOf" srcId="{6560B7BF-AFD1-43C7-8A8F-8009B4B1888D}" destId="{C8893517-CFF6-4BA3-86C5-8E5CB2F45389}" srcOrd="0" destOrd="0" presId="urn:microsoft.com/office/officeart/2005/8/layout/list1"/>
    <dgm:cxn modelId="{54DB28B6-62D2-4053-A58C-F8BA37B796E3}" type="presParOf" srcId="{6560B7BF-AFD1-43C7-8A8F-8009B4B1888D}" destId="{949C4C9E-C5A7-40E9-B2C4-61AB50ABAAA0}" srcOrd="1" destOrd="0" presId="urn:microsoft.com/office/officeart/2005/8/layout/list1"/>
    <dgm:cxn modelId="{DEF287F0-5F21-4716-BFBE-09C35A8FF6ED}" type="presParOf" srcId="{9ED6BFFA-2CF8-45B6-95A1-4D08B6330734}" destId="{AEE45B8A-D3BA-4FB5-8C08-89666C64203A}" srcOrd="9" destOrd="0" presId="urn:microsoft.com/office/officeart/2005/8/layout/list1"/>
    <dgm:cxn modelId="{228D1AB4-101D-4DCD-85A1-5B378991C47A}" type="presParOf" srcId="{9ED6BFFA-2CF8-45B6-95A1-4D08B6330734}" destId="{87E517FE-6F03-445C-A032-F9907BB65C74}" srcOrd="10" destOrd="0" presId="urn:microsoft.com/office/officeart/2005/8/layout/list1"/>
    <dgm:cxn modelId="{8A4E3CAA-B422-4ABF-AEEB-E90BF4B06D4F}" type="presParOf" srcId="{9ED6BFFA-2CF8-45B6-95A1-4D08B6330734}" destId="{FCD1C11F-852D-4B8A-A161-D06C99397929}" srcOrd="11" destOrd="0" presId="urn:microsoft.com/office/officeart/2005/8/layout/list1"/>
    <dgm:cxn modelId="{A42FF1BA-30C7-4D3D-B5EB-C21EDC2CAD0E}" type="presParOf" srcId="{9ED6BFFA-2CF8-45B6-95A1-4D08B6330734}" destId="{0FE53668-624B-4F14-95B0-6497745448CB}" srcOrd="12" destOrd="0" presId="urn:microsoft.com/office/officeart/2005/8/layout/list1"/>
    <dgm:cxn modelId="{22EAF0AC-6F6C-4F8E-B8EF-E97E382D0C87}" type="presParOf" srcId="{0FE53668-624B-4F14-95B0-6497745448CB}" destId="{DC852F2B-F228-4B37-AF2E-939FF0BAC629}" srcOrd="0" destOrd="0" presId="urn:microsoft.com/office/officeart/2005/8/layout/list1"/>
    <dgm:cxn modelId="{4AE2BD52-AC00-4DD4-B687-17D66BD4D452}" type="presParOf" srcId="{0FE53668-624B-4F14-95B0-6497745448CB}" destId="{024969DE-9FB9-4E24-AF87-0E1E2BF4E6C3}" srcOrd="1" destOrd="0" presId="urn:microsoft.com/office/officeart/2005/8/layout/list1"/>
    <dgm:cxn modelId="{4F53A16C-C3C5-4757-9741-B7504C20BEE9}" type="presParOf" srcId="{9ED6BFFA-2CF8-45B6-95A1-4D08B6330734}" destId="{ACE659C6-2AF3-4957-BDE6-BFAEE1E15E83}" srcOrd="13" destOrd="0" presId="urn:microsoft.com/office/officeart/2005/8/layout/list1"/>
    <dgm:cxn modelId="{9C3E61C8-3F66-483D-9ABB-CC949EA94A08}" type="presParOf" srcId="{9ED6BFFA-2CF8-45B6-95A1-4D08B6330734}" destId="{10F96C3E-6541-4E39-B810-DAD48D3D4A41}" srcOrd="14" destOrd="0" presId="urn:microsoft.com/office/officeart/2005/8/layout/list1"/>
    <dgm:cxn modelId="{B88AB914-706F-441F-9A06-115311964D74}" type="presParOf" srcId="{9ED6BFFA-2CF8-45B6-95A1-4D08B6330734}" destId="{25ED8EE0-4C98-4D95-AF0B-0C034AD96221}" srcOrd="15" destOrd="0" presId="urn:microsoft.com/office/officeart/2005/8/layout/list1"/>
    <dgm:cxn modelId="{7E2BA09C-C694-4C87-BD69-182434F19B83}" type="presParOf" srcId="{9ED6BFFA-2CF8-45B6-95A1-4D08B6330734}" destId="{CBA2C760-EF05-449B-8F7B-4BEF405DEB5D}" srcOrd="16" destOrd="0" presId="urn:microsoft.com/office/officeart/2005/8/layout/list1"/>
    <dgm:cxn modelId="{6A282084-CB99-4217-BE82-DECA323CB61B}" type="presParOf" srcId="{CBA2C760-EF05-449B-8F7B-4BEF405DEB5D}" destId="{ECAEFEC5-2607-4636-8439-BD83C13A986B}" srcOrd="0" destOrd="0" presId="urn:microsoft.com/office/officeart/2005/8/layout/list1"/>
    <dgm:cxn modelId="{E670C67B-13DF-4FB6-8A18-79CB8919836D}" type="presParOf" srcId="{CBA2C760-EF05-449B-8F7B-4BEF405DEB5D}" destId="{D4B041CC-1934-4028-AC6B-C753E58BB85B}" srcOrd="1" destOrd="0" presId="urn:microsoft.com/office/officeart/2005/8/layout/list1"/>
    <dgm:cxn modelId="{A477110A-0766-4D6A-A9EA-D83D535B66EF}" type="presParOf" srcId="{9ED6BFFA-2CF8-45B6-95A1-4D08B6330734}" destId="{4314A6F4-F74D-4C68-8DC9-9ABDFCEBBF0B}" srcOrd="17" destOrd="0" presId="urn:microsoft.com/office/officeart/2005/8/layout/list1"/>
    <dgm:cxn modelId="{08C95C24-B64E-4195-81B5-84F5395F46C0}" type="presParOf" srcId="{9ED6BFFA-2CF8-45B6-95A1-4D08B6330734}" destId="{88619D95-ADBE-47E7-9B02-10FC026A9F3D}" srcOrd="18" destOrd="0" presId="urn:microsoft.com/office/officeart/2005/8/layout/list1"/>
    <dgm:cxn modelId="{978745D6-FB2A-4239-92D3-62A3705097A9}" type="presParOf" srcId="{9ED6BFFA-2CF8-45B6-95A1-4D08B6330734}" destId="{62E0A32B-85E9-44B9-93B6-E774F6073FE7}" srcOrd="19" destOrd="0" presId="urn:microsoft.com/office/officeart/2005/8/layout/list1"/>
    <dgm:cxn modelId="{C64A98D4-4677-470D-BBD4-E842B742450F}" type="presParOf" srcId="{9ED6BFFA-2CF8-45B6-95A1-4D08B6330734}" destId="{9ADD7D4D-E84D-4CEC-AEC5-0663F0E8B2AD}" srcOrd="20" destOrd="0" presId="urn:microsoft.com/office/officeart/2005/8/layout/list1"/>
    <dgm:cxn modelId="{A196D19A-2ED9-4C31-A118-B966171EBB5C}" type="presParOf" srcId="{9ADD7D4D-E84D-4CEC-AEC5-0663F0E8B2AD}" destId="{5C312FE5-BEB2-4E62-9BE1-8C78168CBAB4}" srcOrd="0" destOrd="0" presId="urn:microsoft.com/office/officeart/2005/8/layout/list1"/>
    <dgm:cxn modelId="{E7EB05CB-1DA4-442D-B1DD-F58902C8ACAC}" type="presParOf" srcId="{9ADD7D4D-E84D-4CEC-AEC5-0663F0E8B2AD}" destId="{11669583-1669-4C5D-87C4-E3651C160F75}" srcOrd="1" destOrd="0" presId="urn:microsoft.com/office/officeart/2005/8/layout/list1"/>
    <dgm:cxn modelId="{1EAD9200-7C8D-4B49-9E36-5D12D46D7D82}" type="presParOf" srcId="{9ED6BFFA-2CF8-45B6-95A1-4D08B6330734}" destId="{58D1BA87-8653-454B-8F77-33204868C43E}" srcOrd="21" destOrd="0" presId="urn:microsoft.com/office/officeart/2005/8/layout/list1"/>
    <dgm:cxn modelId="{E4A7184F-C685-4CC3-873D-B451A606628C}" type="presParOf" srcId="{9ED6BFFA-2CF8-45B6-95A1-4D08B6330734}" destId="{17BA7024-6936-4F5F-8B01-9C4D440D47A9}" srcOrd="22" destOrd="0" presId="urn:microsoft.com/office/officeart/2005/8/layout/list1"/>
    <dgm:cxn modelId="{863FD76C-4186-4C76-B3DB-544FDAB55578}" type="presParOf" srcId="{9ED6BFFA-2CF8-45B6-95A1-4D08B6330734}" destId="{60FD737D-0409-4F53-94D0-A0FF17CAED41}" srcOrd="23" destOrd="0" presId="urn:microsoft.com/office/officeart/2005/8/layout/list1"/>
    <dgm:cxn modelId="{87DB4724-CDB9-43C5-835B-5FD591C60844}" type="presParOf" srcId="{9ED6BFFA-2CF8-45B6-95A1-4D08B6330734}" destId="{6DC9783A-E1AD-46AA-BA79-BBF898C12393}" srcOrd="24" destOrd="0" presId="urn:microsoft.com/office/officeart/2005/8/layout/list1"/>
    <dgm:cxn modelId="{D4A53133-70B9-4716-99E8-BB5A0C07DDA3}" type="presParOf" srcId="{6DC9783A-E1AD-46AA-BA79-BBF898C12393}" destId="{0FC775D6-E2FD-4C00-B789-BB9EDE647DD4}" srcOrd="0" destOrd="0" presId="urn:microsoft.com/office/officeart/2005/8/layout/list1"/>
    <dgm:cxn modelId="{1E72BCBF-8B8B-436A-B9B9-5F4DD3FD3543}" type="presParOf" srcId="{6DC9783A-E1AD-46AA-BA79-BBF898C12393}" destId="{C3E73A53-C8C8-486A-BD15-91A83AAA2CCF}" srcOrd="1" destOrd="0" presId="urn:microsoft.com/office/officeart/2005/8/layout/list1"/>
    <dgm:cxn modelId="{F0532C9E-1727-458E-87BD-B14A1E4E845C}" type="presParOf" srcId="{9ED6BFFA-2CF8-45B6-95A1-4D08B6330734}" destId="{8018A74F-0E1C-488F-B956-FE1702BAC999}" srcOrd="25" destOrd="0" presId="urn:microsoft.com/office/officeart/2005/8/layout/list1"/>
    <dgm:cxn modelId="{9F789860-4840-49BC-AEE0-6BC3FD342F52}" type="presParOf" srcId="{9ED6BFFA-2CF8-45B6-95A1-4D08B6330734}" destId="{9239AB8D-EC17-46DC-B548-961CC3FF7F65}" srcOrd="26" destOrd="0" presId="urn:microsoft.com/office/officeart/2005/8/layout/list1"/>
    <dgm:cxn modelId="{A904B933-7BB3-402B-8D13-9C6A59A79C3A}" type="presParOf" srcId="{9ED6BFFA-2CF8-45B6-95A1-4D08B6330734}" destId="{C09C8552-38AC-4B04-A42D-34104C599DD2}" srcOrd="27" destOrd="0" presId="urn:microsoft.com/office/officeart/2005/8/layout/list1"/>
    <dgm:cxn modelId="{210466BB-FAF5-4927-9752-4E988C788D5D}" type="presParOf" srcId="{9ED6BFFA-2CF8-45B6-95A1-4D08B6330734}" destId="{57C0A141-EEE9-4FBB-A91F-1DEFCD32F744}" srcOrd="28" destOrd="0" presId="urn:microsoft.com/office/officeart/2005/8/layout/list1"/>
    <dgm:cxn modelId="{A06C0CE1-AABD-40AF-B31C-A75D297E4648}" type="presParOf" srcId="{57C0A141-EEE9-4FBB-A91F-1DEFCD32F744}" destId="{C0BFCC29-708D-493F-B652-817C4782157F}" srcOrd="0" destOrd="0" presId="urn:microsoft.com/office/officeart/2005/8/layout/list1"/>
    <dgm:cxn modelId="{CBFC44BD-3DDE-42D0-A261-DE94B4CFB59F}" type="presParOf" srcId="{57C0A141-EEE9-4FBB-A91F-1DEFCD32F744}" destId="{F8112C00-F9D4-43C5-90D1-93CC9599138E}" srcOrd="1" destOrd="0" presId="urn:microsoft.com/office/officeart/2005/8/layout/list1"/>
    <dgm:cxn modelId="{020E0EDB-306E-4EFA-802E-B6B17F823E5A}" type="presParOf" srcId="{9ED6BFFA-2CF8-45B6-95A1-4D08B6330734}" destId="{D60CD379-9437-43FA-A9BB-55B2FF439B34}" srcOrd="29" destOrd="0" presId="urn:microsoft.com/office/officeart/2005/8/layout/list1"/>
    <dgm:cxn modelId="{501AB25B-D027-4789-AAC2-687EB3D307BB}" type="presParOf" srcId="{9ED6BFFA-2CF8-45B6-95A1-4D08B6330734}" destId="{FA9B3F8C-0975-499D-90A3-417FC53C4E4F}"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3AB84C-8CE8-4F3F-BEB3-DBD479D30564}">
      <dsp:nvSpPr>
        <dsp:cNvPr id="0" name=""/>
        <dsp:cNvSpPr/>
      </dsp:nvSpPr>
      <dsp:spPr>
        <a:xfrm>
          <a:off x="0" y="23652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4500E3-420C-4C1D-BAAD-F3C8CD199F5F}">
      <dsp:nvSpPr>
        <dsp:cNvPr id="0" name=""/>
        <dsp:cNvSpPr/>
      </dsp:nvSpPr>
      <dsp:spPr>
        <a:xfrm>
          <a:off x="305456" y="7416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a:t>Introduction</a:t>
          </a:r>
        </a:p>
      </dsp:txBody>
      <dsp:txXfrm>
        <a:off x="321308" y="90018"/>
        <a:ext cx="4244687" cy="293016"/>
      </dsp:txXfrm>
    </dsp:sp>
    <dsp:sp modelId="{3AFD75E1-7F82-41B3-B4B9-B48F449DB5EB}">
      <dsp:nvSpPr>
        <dsp:cNvPr id="0" name=""/>
        <dsp:cNvSpPr/>
      </dsp:nvSpPr>
      <dsp:spPr>
        <a:xfrm>
          <a:off x="0" y="73548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83F450-4CDB-4177-9063-3745919C050C}">
      <dsp:nvSpPr>
        <dsp:cNvPr id="0" name=""/>
        <dsp:cNvSpPr/>
      </dsp:nvSpPr>
      <dsp:spPr>
        <a:xfrm>
          <a:off x="305456" y="57312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a:t>EDA Procedures:</a:t>
          </a:r>
        </a:p>
      </dsp:txBody>
      <dsp:txXfrm>
        <a:off x="321308" y="588978"/>
        <a:ext cx="4244687" cy="293016"/>
      </dsp:txXfrm>
    </dsp:sp>
    <dsp:sp modelId="{87E517FE-6F03-445C-A032-F9907BB65C74}">
      <dsp:nvSpPr>
        <dsp:cNvPr id="0" name=""/>
        <dsp:cNvSpPr/>
      </dsp:nvSpPr>
      <dsp:spPr>
        <a:xfrm>
          <a:off x="0" y="123444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49C4C9E-C5A7-40E9-B2C4-61AB50ABAAA0}">
      <dsp:nvSpPr>
        <dsp:cNvPr id="0" name=""/>
        <dsp:cNvSpPr/>
      </dsp:nvSpPr>
      <dsp:spPr>
        <a:xfrm>
          <a:off x="305456" y="107208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a:t>Data Importation</a:t>
          </a:r>
        </a:p>
      </dsp:txBody>
      <dsp:txXfrm>
        <a:off x="321308" y="1087938"/>
        <a:ext cx="4244687" cy="293016"/>
      </dsp:txXfrm>
    </dsp:sp>
    <dsp:sp modelId="{10F96C3E-6541-4E39-B810-DAD48D3D4A41}">
      <dsp:nvSpPr>
        <dsp:cNvPr id="0" name=""/>
        <dsp:cNvSpPr/>
      </dsp:nvSpPr>
      <dsp:spPr>
        <a:xfrm>
          <a:off x="0" y="173340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4969DE-9FB9-4E24-AF87-0E1E2BF4E6C3}">
      <dsp:nvSpPr>
        <dsp:cNvPr id="0" name=""/>
        <dsp:cNvSpPr/>
      </dsp:nvSpPr>
      <dsp:spPr>
        <a:xfrm>
          <a:off x="305456" y="157104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a:t>Data Observation</a:t>
          </a:r>
        </a:p>
      </dsp:txBody>
      <dsp:txXfrm>
        <a:off x="321308" y="1586898"/>
        <a:ext cx="4244687" cy="293016"/>
      </dsp:txXfrm>
    </dsp:sp>
    <dsp:sp modelId="{88619D95-ADBE-47E7-9B02-10FC026A9F3D}">
      <dsp:nvSpPr>
        <dsp:cNvPr id="0" name=""/>
        <dsp:cNvSpPr/>
      </dsp:nvSpPr>
      <dsp:spPr>
        <a:xfrm>
          <a:off x="0" y="223236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B041CC-1934-4028-AC6B-C753E58BB85B}">
      <dsp:nvSpPr>
        <dsp:cNvPr id="0" name=""/>
        <dsp:cNvSpPr/>
      </dsp:nvSpPr>
      <dsp:spPr>
        <a:xfrm>
          <a:off x="305456" y="207000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dirty="0"/>
            <a:t>Data Cleaning</a:t>
          </a:r>
        </a:p>
      </dsp:txBody>
      <dsp:txXfrm>
        <a:off x="321308" y="2085858"/>
        <a:ext cx="4244687" cy="293016"/>
      </dsp:txXfrm>
    </dsp:sp>
    <dsp:sp modelId="{17BA7024-6936-4F5F-8B01-9C4D440D47A9}">
      <dsp:nvSpPr>
        <dsp:cNvPr id="0" name=""/>
        <dsp:cNvSpPr/>
      </dsp:nvSpPr>
      <dsp:spPr>
        <a:xfrm>
          <a:off x="0" y="273132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669583-1669-4C5D-87C4-E3651C160F75}">
      <dsp:nvSpPr>
        <dsp:cNvPr id="0" name=""/>
        <dsp:cNvSpPr/>
      </dsp:nvSpPr>
      <dsp:spPr>
        <a:xfrm>
          <a:off x="305456" y="256896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dirty="0"/>
            <a:t>Statistical Summary Analysis</a:t>
          </a:r>
        </a:p>
      </dsp:txBody>
      <dsp:txXfrm>
        <a:off x="321308" y="2584818"/>
        <a:ext cx="4244687" cy="293016"/>
      </dsp:txXfrm>
    </dsp:sp>
    <dsp:sp modelId="{9239AB8D-EC17-46DC-B548-961CC3FF7F65}">
      <dsp:nvSpPr>
        <dsp:cNvPr id="0" name=""/>
        <dsp:cNvSpPr/>
      </dsp:nvSpPr>
      <dsp:spPr>
        <a:xfrm>
          <a:off x="0" y="323028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E73A53-C8C8-486A-BD15-91A83AAA2CCF}">
      <dsp:nvSpPr>
        <dsp:cNvPr id="0" name=""/>
        <dsp:cNvSpPr/>
      </dsp:nvSpPr>
      <dsp:spPr>
        <a:xfrm>
          <a:off x="305456" y="306792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dirty="0"/>
            <a:t> Data Analysis and Insights</a:t>
          </a:r>
        </a:p>
      </dsp:txBody>
      <dsp:txXfrm>
        <a:off x="321308" y="3083778"/>
        <a:ext cx="4244687" cy="293016"/>
      </dsp:txXfrm>
    </dsp:sp>
    <dsp:sp modelId="{FA9B3F8C-0975-499D-90A3-417FC53C4E4F}">
      <dsp:nvSpPr>
        <dsp:cNvPr id="0" name=""/>
        <dsp:cNvSpPr/>
      </dsp:nvSpPr>
      <dsp:spPr>
        <a:xfrm>
          <a:off x="0" y="3729246"/>
          <a:ext cx="6109130" cy="277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112C00-F9D4-43C5-90D1-93CC9599138E}">
      <dsp:nvSpPr>
        <dsp:cNvPr id="0" name=""/>
        <dsp:cNvSpPr/>
      </dsp:nvSpPr>
      <dsp:spPr>
        <a:xfrm>
          <a:off x="305456" y="3566886"/>
          <a:ext cx="4276391" cy="3247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1637" tIns="0" rIns="161637" bIns="0" numCol="1" spcCol="1270" anchor="ctr" anchorCtr="0">
          <a:noAutofit/>
        </a:bodyPr>
        <a:lstStyle/>
        <a:p>
          <a:pPr marL="0" lvl="0" indent="0" algn="l" defTabSz="488950">
            <a:lnSpc>
              <a:spcPct val="90000"/>
            </a:lnSpc>
            <a:spcBef>
              <a:spcPct val="0"/>
            </a:spcBef>
            <a:spcAft>
              <a:spcPct val="35000"/>
            </a:spcAft>
            <a:buNone/>
          </a:pPr>
          <a:r>
            <a:rPr lang="en-US" sz="1100" kern="1200" dirty="0"/>
            <a:t>Conclusion</a:t>
          </a:r>
        </a:p>
      </dsp:txBody>
      <dsp:txXfrm>
        <a:off x="321308" y="3582738"/>
        <a:ext cx="4244687"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EDE9C3-8BF0-4AC7-A531-9EF023896F00}" type="datetimeFigureOut">
              <a:rPr lang="en-US" smtClean="0"/>
              <a:t>5/27/2024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DB2201-A29D-4F45-BB02-2992398D8C96}" type="slidenum">
              <a:rPr lang="en-US" smtClean="0"/>
              <a:t>‹#›</a:t>
            </a:fld>
            <a:endParaRPr lang="en-US"/>
          </a:p>
        </p:txBody>
      </p:sp>
    </p:spTree>
    <p:extLst>
      <p:ext uri="{BB962C8B-B14F-4D97-AF65-F5344CB8AC3E}">
        <p14:creationId xmlns:p14="http://schemas.microsoft.com/office/powerpoint/2010/main" val="3251923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DB2201-A29D-4F45-BB02-2992398D8C96}" type="slidenum">
              <a:rPr lang="en-US" smtClean="0"/>
              <a:t>4</a:t>
            </a:fld>
            <a:endParaRPr lang="en-US"/>
          </a:p>
        </p:txBody>
      </p:sp>
    </p:spTree>
    <p:extLst>
      <p:ext uri="{BB962C8B-B14F-4D97-AF65-F5344CB8AC3E}">
        <p14:creationId xmlns:p14="http://schemas.microsoft.com/office/powerpoint/2010/main" val="105461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30162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57308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51234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63666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47956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05829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68908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83023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662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449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5/27/2024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803198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5/27/2024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330432939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53" r:id="rId6"/>
    <p:sldLayoutId id="2147483749" r:id="rId7"/>
    <p:sldLayoutId id="2147483750" r:id="rId8"/>
    <p:sldLayoutId id="2147483751" r:id="rId9"/>
    <p:sldLayoutId id="2147483752" r:id="rId10"/>
    <p:sldLayoutId id="2147483754"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3768F94E-2BF1-56A5-87AC-0C4270793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n abstract burst of blue and pink">
            <a:extLst>
              <a:ext uri="{FF2B5EF4-FFF2-40B4-BE49-F238E27FC236}">
                <a16:creationId xmlns:a16="http://schemas.microsoft.com/office/drawing/2014/main" id="{FEF836AD-FF36-F91B-5841-EC71D7530E4C}"/>
              </a:ext>
            </a:extLst>
          </p:cNvPr>
          <p:cNvPicPr>
            <a:picLocks noChangeAspect="1"/>
          </p:cNvPicPr>
          <p:nvPr/>
        </p:nvPicPr>
        <p:blipFill rotWithShape="1">
          <a:blip r:embed="rId2"/>
          <a:srcRect/>
          <a:stretch/>
        </p:blipFill>
        <p:spPr>
          <a:xfrm>
            <a:off x="20" y="1"/>
            <a:ext cx="12191979" cy="6857999"/>
          </a:xfrm>
          <a:prstGeom prst="rect">
            <a:avLst/>
          </a:prstGeom>
        </p:spPr>
      </p:pic>
      <p:sp>
        <p:nvSpPr>
          <p:cNvPr id="49" name="Freeform: Shape 48">
            <a:extLst>
              <a:ext uri="{FF2B5EF4-FFF2-40B4-BE49-F238E27FC236}">
                <a16:creationId xmlns:a16="http://schemas.microsoft.com/office/drawing/2014/main" id="{393D8CD4-7FBE-9118-0CEB-9C1A2FA6A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0219" y="-65315"/>
            <a:ext cx="7557315" cy="3771957"/>
          </a:xfrm>
          <a:custGeom>
            <a:avLst/>
            <a:gdLst>
              <a:gd name="connsiteX0" fmla="*/ 52567 w 7557315"/>
              <a:gd name="connsiteY0" fmla="*/ 3771957 h 3771957"/>
              <a:gd name="connsiteX1" fmla="*/ 7557315 w 7557315"/>
              <a:gd name="connsiteY1" fmla="*/ 3640961 h 3771957"/>
              <a:gd name="connsiteX2" fmla="*/ 3406126 w 7557315"/>
              <a:gd name="connsiteY2" fmla="*/ 499129 h 3771957"/>
              <a:gd name="connsiteX3" fmla="*/ 3350264 w 7557315"/>
              <a:gd name="connsiteY3" fmla="*/ 459014 h 3771957"/>
              <a:gd name="connsiteX4" fmla="*/ 1923366 w 7557315"/>
              <a:gd name="connsiteY4" fmla="*/ 763 h 3771957"/>
              <a:gd name="connsiteX5" fmla="*/ 1768756 w 7557315"/>
              <a:gd name="connsiteY5" fmla="*/ 1549 h 3771957"/>
              <a:gd name="connsiteX6" fmla="*/ 144811 w 7557315"/>
              <a:gd name="connsiteY6" fmla="*/ 625253 h 3771957"/>
              <a:gd name="connsiteX7" fmla="*/ 0 w 7557315"/>
              <a:gd name="connsiteY7" fmla="*/ 760395 h 37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57315" h="3771957">
                <a:moveTo>
                  <a:pt x="52567" y="3771957"/>
                </a:moveTo>
                <a:lnTo>
                  <a:pt x="7557315" y="3640961"/>
                </a:lnTo>
                <a:lnTo>
                  <a:pt x="3406126" y="499129"/>
                </a:lnTo>
                <a:lnTo>
                  <a:pt x="3350264" y="459014"/>
                </a:lnTo>
                <a:cubicBezTo>
                  <a:pt x="2914482" y="162529"/>
                  <a:pt x="2418440" y="12600"/>
                  <a:pt x="1923366" y="763"/>
                </a:cubicBezTo>
                <a:cubicBezTo>
                  <a:pt x="1871795" y="-470"/>
                  <a:pt x="1820236" y="-206"/>
                  <a:pt x="1768756" y="1549"/>
                </a:cubicBezTo>
                <a:cubicBezTo>
                  <a:pt x="1183172" y="21502"/>
                  <a:pt x="607903" y="234096"/>
                  <a:pt x="144811" y="625253"/>
                </a:cubicBezTo>
                <a:lnTo>
                  <a:pt x="0" y="760395"/>
                </a:lnTo>
                <a:close/>
              </a:path>
            </a:pathLst>
          </a:custGeom>
          <a:gradFill>
            <a:gsLst>
              <a:gs pos="22000">
                <a:schemeClr val="bg2">
                  <a:alpha val="80000"/>
                </a:schemeClr>
              </a:gs>
              <a:gs pos="100000">
                <a:schemeClr val="accent1">
                  <a:lumMod val="60000"/>
                  <a:lumOff val="40000"/>
                  <a:alpha val="71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D4411D-9E2D-DD50-CF81-0DB56B6C78AA}"/>
              </a:ext>
            </a:extLst>
          </p:cNvPr>
          <p:cNvSpPr>
            <a:spLocks noGrp="1"/>
          </p:cNvSpPr>
          <p:nvPr>
            <p:ph type="ctrTitle"/>
          </p:nvPr>
        </p:nvSpPr>
        <p:spPr>
          <a:xfrm>
            <a:off x="103309" y="-1"/>
            <a:ext cx="5681041" cy="3429001"/>
          </a:xfrm>
        </p:spPr>
        <p:txBody>
          <a:bodyPr anchor="b">
            <a:noAutofit/>
          </a:bodyPr>
          <a:lstStyle/>
          <a:p>
            <a:pPr>
              <a:lnSpc>
                <a:spcPct val="90000"/>
              </a:lnSpc>
            </a:pPr>
            <a:r>
              <a:rPr lang="en-US" sz="4000" dirty="0"/>
              <a:t>EXPLORATORY DATA ANALYSIS (EDA) FOR REFUGEE AND ASSYLUM SEEKERS IN CANADA 2012-2022</a:t>
            </a:r>
          </a:p>
        </p:txBody>
      </p:sp>
    </p:spTree>
    <p:extLst>
      <p:ext uri="{BB962C8B-B14F-4D97-AF65-F5344CB8AC3E}">
        <p14:creationId xmlns:p14="http://schemas.microsoft.com/office/powerpoint/2010/main" val="260182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C2C991-691D-782D-0B31-9E2CFD9AAAAB}"/>
              </a:ext>
            </a:extLst>
          </p:cNvPr>
          <p:cNvSpPr>
            <a:spLocks noGrp="1"/>
          </p:cNvSpPr>
          <p:nvPr>
            <p:ph type="title"/>
          </p:nvPr>
        </p:nvSpPr>
        <p:spPr>
          <a:xfrm>
            <a:off x="342044" y="97870"/>
            <a:ext cx="7946597" cy="807949"/>
          </a:xfrm>
        </p:spPr>
        <p:txBody>
          <a:bodyPr anchor="ctr">
            <a:normAutofit fontScale="90000"/>
          </a:bodyPr>
          <a:lstStyle/>
          <a:p>
            <a:r>
              <a:rPr lang="en-US" sz="3200" dirty="0"/>
              <a:t>Data Analysis and Insights</a:t>
            </a:r>
            <a:br>
              <a:rPr lang="en-US" sz="3200" dirty="0"/>
            </a:br>
            <a:endParaRPr lang="en-US" dirty="0"/>
          </a:p>
        </p:txBody>
      </p:sp>
      <p:sp>
        <p:nvSpPr>
          <p:cNvPr id="12" name="Freeform: Shape 11">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0" name="Content Placeholder 29">
            <a:extLst>
              <a:ext uri="{FF2B5EF4-FFF2-40B4-BE49-F238E27FC236}">
                <a16:creationId xmlns:a16="http://schemas.microsoft.com/office/drawing/2014/main" id="{BA2A3545-D21D-8140-E1B6-A98CA7DCED32}"/>
              </a:ext>
            </a:extLst>
          </p:cNvPr>
          <p:cNvGraphicFramePr>
            <a:graphicFrameLocks noGrp="1"/>
          </p:cNvGraphicFramePr>
          <p:nvPr>
            <p:ph idx="1"/>
            <p:extLst>
              <p:ext uri="{D42A27DB-BD31-4B8C-83A1-F6EECF244321}">
                <p14:modId xmlns:p14="http://schemas.microsoft.com/office/powerpoint/2010/main" val="421681331"/>
              </p:ext>
            </p:extLst>
          </p:nvPr>
        </p:nvGraphicFramePr>
        <p:xfrm>
          <a:off x="196672" y="1770079"/>
          <a:ext cx="6758932" cy="4712913"/>
        </p:xfrm>
        <a:graphic>
          <a:graphicData uri="http://schemas.openxmlformats.org/drawingml/2006/chart">
            <c:chart xmlns:c="http://schemas.openxmlformats.org/drawingml/2006/chart" xmlns:r="http://schemas.openxmlformats.org/officeDocument/2006/relationships" r:id="rId2"/>
          </a:graphicData>
        </a:graphic>
      </p:graphicFrame>
      <p:sp>
        <p:nvSpPr>
          <p:cNvPr id="31" name="TextBox 30">
            <a:extLst>
              <a:ext uri="{FF2B5EF4-FFF2-40B4-BE49-F238E27FC236}">
                <a16:creationId xmlns:a16="http://schemas.microsoft.com/office/drawing/2014/main" id="{09CB3968-BBB7-9F79-7F36-FC4A732636E7}"/>
              </a:ext>
            </a:extLst>
          </p:cNvPr>
          <p:cNvSpPr txBox="1"/>
          <p:nvPr/>
        </p:nvSpPr>
        <p:spPr>
          <a:xfrm>
            <a:off x="8155077" y="4610053"/>
            <a:ext cx="3434172" cy="1477328"/>
          </a:xfrm>
          <a:prstGeom prst="rect">
            <a:avLst/>
          </a:prstGeom>
          <a:noFill/>
        </p:spPr>
        <p:txBody>
          <a:bodyPr wrap="square" rtlCol="0">
            <a:spAutoFit/>
          </a:bodyPr>
          <a:lstStyle/>
          <a:p>
            <a:r>
              <a:rPr lang="en-US" dirty="0"/>
              <a:t>There is an upward trend of asylum claims to Canada since 2012 partly due to better economy as well as a relaxed immigration law.</a:t>
            </a:r>
          </a:p>
        </p:txBody>
      </p:sp>
    </p:spTree>
    <p:extLst>
      <p:ext uri="{BB962C8B-B14F-4D97-AF65-F5344CB8AC3E}">
        <p14:creationId xmlns:p14="http://schemas.microsoft.com/office/powerpoint/2010/main" val="665099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00CB3E-22D8-C88A-E699-CC9736BC9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B64998-B597-B43E-3313-48927F83FD86}"/>
              </a:ext>
            </a:extLst>
          </p:cNvPr>
          <p:cNvSpPr>
            <a:spLocks noGrp="1"/>
          </p:cNvSpPr>
          <p:nvPr>
            <p:ph type="title"/>
          </p:nvPr>
        </p:nvSpPr>
        <p:spPr>
          <a:xfrm>
            <a:off x="1066800" y="336553"/>
            <a:ext cx="7608074" cy="1257299"/>
          </a:xfrm>
        </p:spPr>
        <p:txBody>
          <a:bodyPr anchor="ctr">
            <a:normAutofit/>
          </a:bodyPr>
          <a:lstStyle/>
          <a:p>
            <a:r>
              <a:rPr lang="en-US" sz="4800" dirty="0"/>
              <a:t>Conclusion</a:t>
            </a:r>
          </a:p>
        </p:txBody>
      </p:sp>
      <p:sp>
        <p:nvSpPr>
          <p:cNvPr id="10" name="Freeform: Shape 9">
            <a:extLst>
              <a:ext uri="{FF2B5EF4-FFF2-40B4-BE49-F238E27FC236}">
                <a16:creationId xmlns:a16="http://schemas.microsoft.com/office/drawing/2014/main" id="{4625E526-838B-DBE7-6600-D159BFBCE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H="1">
            <a:off x="5827306" y="3434599"/>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F2E55979-1C0C-9775-3EDA-20E7EF65B2C0}"/>
              </a:ext>
            </a:extLst>
          </p:cNvPr>
          <p:cNvSpPr>
            <a:spLocks noGrp="1"/>
          </p:cNvSpPr>
          <p:nvPr>
            <p:ph idx="1"/>
          </p:nvPr>
        </p:nvSpPr>
        <p:spPr>
          <a:xfrm>
            <a:off x="1066800" y="1849348"/>
            <a:ext cx="9258728" cy="3865654"/>
          </a:xfrm>
        </p:spPr>
        <p:txBody>
          <a:bodyPr>
            <a:normAutofit fontScale="92500" lnSpcReduction="10000"/>
          </a:bodyPr>
          <a:lstStyle/>
          <a:p>
            <a:pPr marL="0" indent="0">
              <a:buNone/>
            </a:pPr>
            <a:r>
              <a:rPr lang="en-US" dirty="0"/>
              <a:t>There has been an upward trend  in influx of both refugees and asylum seekers to Canada from countries beguiled by one or more of factors highlighted below:</a:t>
            </a:r>
          </a:p>
          <a:p>
            <a:pPr>
              <a:buFont typeface="Wingdings" panose="05000000000000000000" pitchFamily="2" charset="2"/>
              <a:buChar char="Ø"/>
            </a:pPr>
            <a:r>
              <a:rPr lang="en-US" dirty="0"/>
              <a:t>War</a:t>
            </a:r>
          </a:p>
          <a:p>
            <a:pPr>
              <a:buFont typeface="Wingdings" panose="05000000000000000000" pitchFamily="2" charset="2"/>
              <a:buChar char="Ø"/>
            </a:pPr>
            <a:r>
              <a:rPr lang="en-US" dirty="0"/>
              <a:t>Terrorist attack</a:t>
            </a:r>
          </a:p>
          <a:p>
            <a:pPr>
              <a:buFont typeface="Wingdings" panose="05000000000000000000" pitchFamily="2" charset="2"/>
              <a:buChar char="Ø"/>
            </a:pPr>
            <a:r>
              <a:rPr lang="en-US" dirty="0"/>
              <a:t>Human Right disenfranchisement</a:t>
            </a:r>
          </a:p>
          <a:p>
            <a:pPr>
              <a:buFont typeface="Wingdings" panose="05000000000000000000" pitchFamily="2" charset="2"/>
              <a:buChar char="Ø"/>
            </a:pPr>
            <a:r>
              <a:rPr lang="en-US" dirty="0"/>
              <a:t>Poor and Harsh economic conditions</a:t>
            </a:r>
          </a:p>
          <a:p>
            <a:pPr>
              <a:buFont typeface="Wingdings" panose="05000000000000000000" pitchFamily="2" charset="2"/>
              <a:buChar char="Ø"/>
            </a:pPr>
            <a:r>
              <a:rPr lang="en-US" dirty="0"/>
              <a:t>Natural disasters etc.</a:t>
            </a:r>
          </a:p>
          <a:p>
            <a:pPr>
              <a:buFont typeface="Wingdings" panose="05000000000000000000" pitchFamily="2" charset="2"/>
              <a:buChar char="Ø"/>
            </a:pPr>
            <a:endParaRPr lang="en-US" dirty="0"/>
          </a:p>
          <a:p>
            <a:pPr marL="0" indent="0">
              <a:buNone/>
            </a:pPr>
            <a:r>
              <a:rPr lang="en-US" dirty="0"/>
              <a:t>The trend is projected to continue upward, however, modification of existing immigration laws can help put it in check.</a:t>
            </a:r>
          </a:p>
        </p:txBody>
      </p:sp>
    </p:spTree>
    <p:extLst>
      <p:ext uri="{BB962C8B-B14F-4D97-AF65-F5344CB8AC3E}">
        <p14:creationId xmlns:p14="http://schemas.microsoft.com/office/powerpoint/2010/main" val="355307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8C248155-68EB-D74C-5577-DA97D48E3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58916" y="-105868"/>
            <a:ext cx="12309832" cy="7069736"/>
          </a:xfrm>
          <a:custGeom>
            <a:avLst/>
            <a:gdLst>
              <a:gd name="connsiteX0" fmla="*/ 119689 w 12309832"/>
              <a:gd name="connsiteY0" fmla="*/ 7069736 h 7069736"/>
              <a:gd name="connsiteX1" fmla="*/ 12309832 w 12309832"/>
              <a:gd name="connsiteY1" fmla="*/ 6856956 h 7069736"/>
              <a:gd name="connsiteX2" fmla="*/ 12190143 w 12309832"/>
              <a:gd name="connsiteY2" fmla="*/ 0 h 7069736"/>
              <a:gd name="connsiteX3" fmla="*/ 0 w 12309832"/>
              <a:gd name="connsiteY3" fmla="*/ 212780 h 7069736"/>
            </a:gdLst>
            <a:ahLst/>
            <a:cxnLst>
              <a:cxn ang="0">
                <a:pos x="connsiteX0" y="connsiteY0"/>
              </a:cxn>
              <a:cxn ang="0">
                <a:pos x="connsiteX1" y="connsiteY1"/>
              </a:cxn>
              <a:cxn ang="0">
                <a:pos x="connsiteX2" y="connsiteY2"/>
              </a:cxn>
              <a:cxn ang="0">
                <a:pos x="connsiteX3" y="connsiteY3"/>
              </a:cxn>
            </a:cxnLst>
            <a:rect l="l" t="t" r="r" b="b"/>
            <a:pathLst>
              <a:path w="12309832" h="7069736">
                <a:moveTo>
                  <a:pt x="119689" y="7069736"/>
                </a:moveTo>
                <a:lnTo>
                  <a:pt x="12309832" y="6856956"/>
                </a:lnTo>
                <a:lnTo>
                  <a:pt x="12190143" y="0"/>
                </a:lnTo>
                <a:lnTo>
                  <a:pt x="0" y="212780"/>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Rectangle 37">
            <a:extLst>
              <a:ext uri="{FF2B5EF4-FFF2-40B4-BE49-F238E27FC236}">
                <a16:creationId xmlns:a16="http://schemas.microsoft.com/office/drawing/2014/main" id="{D30E628A-07F0-331A-DE0B-CCD7FB90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71" y="734156"/>
            <a:ext cx="10617872" cy="538161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E6AF4-09B1-CCF5-CB16-4F37FB74AF71}"/>
              </a:ext>
            </a:extLst>
          </p:cNvPr>
          <p:cNvSpPr>
            <a:spLocks noGrp="1"/>
          </p:cNvSpPr>
          <p:nvPr>
            <p:ph type="title"/>
          </p:nvPr>
        </p:nvSpPr>
        <p:spPr>
          <a:xfrm>
            <a:off x="1327918" y="2061769"/>
            <a:ext cx="3019575" cy="2737375"/>
          </a:xfrm>
        </p:spPr>
        <p:txBody>
          <a:bodyPr anchor="ctr">
            <a:normAutofit/>
          </a:bodyPr>
          <a:lstStyle/>
          <a:p>
            <a:r>
              <a:rPr lang="en-US" sz="2800"/>
              <a:t>Outline</a:t>
            </a:r>
          </a:p>
        </p:txBody>
      </p:sp>
      <p:graphicFrame>
        <p:nvGraphicFramePr>
          <p:cNvPr id="30" name="Content Placeholder 2">
            <a:extLst>
              <a:ext uri="{FF2B5EF4-FFF2-40B4-BE49-F238E27FC236}">
                <a16:creationId xmlns:a16="http://schemas.microsoft.com/office/drawing/2014/main" id="{981728AD-B834-6E22-DFE8-CC99BE47C6B0}"/>
              </a:ext>
            </a:extLst>
          </p:cNvPr>
          <p:cNvGraphicFramePr>
            <a:graphicFrameLocks noGrp="1"/>
          </p:cNvGraphicFramePr>
          <p:nvPr>
            <p:ph idx="1"/>
            <p:extLst>
              <p:ext uri="{D42A27DB-BD31-4B8C-83A1-F6EECF244321}">
                <p14:modId xmlns:p14="http://schemas.microsoft.com/office/powerpoint/2010/main" val="1997062907"/>
              </p:ext>
            </p:extLst>
          </p:nvPr>
        </p:nvGraphicFramePr>
        <p:xfrm>
          <a:off x="4677295" y="1389163"/>
          <a:ext cx="6109130" cy="4080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2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063577F-2949-C31E-B4B0-5E250230F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7E4A51B-BAF6-3729-A2C0-89331F2FB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65" y="-318"/>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40000">
                <a:schemeClr val="bg2"/>
              </a:gs>
              <a:gs pos="100000">
                <a:schemeClr val="accent1">
                  <a:lumMod val="60000"/>
                  <a:lumOff val="40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F076E74-0D48-D8F4-FC97-4147CFB847E5}"/>
              </a:ext>
            </a:extLst>
          </p:cNvPr>
          <p:cNvSpPr>
            <a:spLocks noGrp="1"/>
          </p:cNvSpPr>
          <p:nvPr>
            <p:ph type="title"/>
          </p:nvPr>
        </p:nvSpPr>
        <p:spPr>
          <a:xfrm>
            <a:off x="1066800" y="1030311"/>
            <a:ext cx="8905141" cy="1359356"/>
          </a:xfrm>
        </p:spPr>
        <p:txBody>
          <a:bodyPr anchor="ctr">
            <a:normAutofit/>
          </a:bodyPr>
          <a:lstStyle/>
          <a:p>
            <a:r>
              <a:rPr lang="en-US" sz="4800" dirty="0"/>
              <a:t>Introduction</a:t>
            </a:r>
          </a:p>
        </p:txBody>
      </p:sp>
      <p:sp>
        <p:nvSpPr>
          <p:cNvPr id="3" name="Content Placeholder 2">
            <a:extLst>
              <a:ext uri="{FF2B5EF4-FFF2-40B4-BE49-F238E27FC236}">
                <a16:creationId xmlns:a16="http://schemas.microsoft.com/office/drawing/2014/main" id="{D7F80B28-C111-28DC-6E2F-988267E955A5}"/>
              </a:ext>
            </a:extLst>
          </p:cNvPr>
          <p:cNvSpPr>
            <a:spLocks noGrp="1"/>
          </p:cNvSpPr>
          <p:nvPr>
            <p:ph idx="1"/>
          </p:nvPr>
        </p:nvSpPr>
        <p:spPr>
          <a:xfrm>
            <a:off x="4181582" y="2678208"/>
            <a:ext cx="7099237" cy="3332174"/>
          </a:xfrm>
        </p:spPr>
        <p:txBody>
          <a:bodyPr>
            <a:noAutofit/>
          </a:bodyPr>
          <a:lstStyle/>
          <a:p>
            <a:pPr marL="0" indent="0">
              <a:buNone/>
            </a:pPr>
            <a:r>
              <a:rPr lang="en-US" sz="2800" b="0" i="0" dirty="0">
                <a:effectLst/>
                <a:highlight>
                  <a:srgbClr val="FFFFFF"/>
                </a:highlight>
                <a:latin typeface="system-ui"/>
              </a:rPr>
              <a:t>The analysis aims to uncover patterns, distributions, and relationships within the data, enabling a deeper understanding of refugee movements and aiding in informed decision-making processes</a:t>
            </a:r>
            <a:endParaRPr lang="en-US" sz="2800" dirty="0"/>
          </a:p>
        </p:txBody>
      </p:sp>
    </p:spTree>
    <p:extLst>
      <p:ext uri="{BB962C8B-B14F-4D97-AF65-F5344CB8AC3E}">
        <p14:creationId xmlns:p14="http://schemas.microsoft.com/office/powerpoint/2010/main" val="2217950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9F9C007-0D35-3681-697A-24E1673A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3526" y="-55243"/>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17FD0CA-1232-4EDE-E61B-2106ED4B63FE}"/>
              </a:ext>
            </a:extLst>
          </p:cNvPr>
          <p:cNvSpPr>
            <a:spLocks noGrp="1"/>
          </p:cNvSpPr>
          <p:nvPr>
            <p:ph type="title"/>
          </p:nvPr>
        </p:nvSpPr>
        <p:spPr>
          <a:xfrm>
            <a:off x="172949" y="4463508"/>
            <a:ext cx="4049730" cy="1403036"/>
          </a:xfrm>
        </p:spPr>
        <p:txBody>
          <a:bodyPr anchor="t">
            <a:noAutofit/>
          </a:bodyPr>
          <a:lstStyle/>
          <a:p>
            <a:pPr algn="r"/>
            <a:r>
              <a:rPr lang="en-US" sz="4400" dirty="0"/>
              <a:t>EDA Procedures</a:t>
            </a:r>
          </a:p>
        </p:txBody>
      </p:sp>
      <p:sp>
        <p:nvSpPr>
          <p:cNvPr id="3" name="Content Placeholder 2">
            <a:extLst>
              <a:ext uri="{FF2B5EF4-FFF2-40B4-BE49-F238E27FC236}">
                <a16:creationId xmlns:a16="http://schemas.microsoft.com/office/drawing/2014/main" id="{DBE3F0A3-6C1A-AFE9-2D7A-300A76B70BA7}"/>
              </a:ext>
            </a:extLst>
          </p:cNvPr>
          <p:cNvSpPr>
            <a:spLocks noGrp="1"/>
          </p:cNvSpPr>
          <p:nvPr>
            <p:ph idx="1"/>
          </p:nvPr>
        </p:nvSpPr>
        <p:spPr>
          <a:xfrm>
            <a:off x="5152845" y="1451294"/>
            <a:ext cx="5896155" cy="4263705"/>
          </a:xfrm>
        </p:spPr>
        <p:txBody>
          <a:bodyPr>
            <a:normAutofit/>
          </a:bodyPr>
          <a:lstStyle/>
          <a:p>
            <a:pPr>
              <a:buFont typeface="Wingdings" panose="05000000000000000000" pitchFamily="2" charset="2"/>
              <a:buChar char="q"/>
            </a:pPr>
            <a:r>
              <a:rPr lang="en-US" sz="2400" dirty="0"/>
              <a:t>The various libraries required on Python such as pandas, matplotlib, </a:t>
            </a:r>
            <a:r>
              <a:rPr lang="en-US" sz="2400" dirty="0" err="1"/>
              <a:t>numpy</a:t>
            </a:r>
            <a:r>
              <a:rPr lang="en-US" sz="2400" dirty="0"/>
              <a:t>, seaborn were imported along side the CSV file which contained the data to be analyzed. </a:t>
            </a:r>
          </a:p>
          <a:p>
            <a:pPr>
              <a:buFont typeface="Wingdings" panose="05000000000000000000" pitchFamily="2" charset="2"/>
              <a:buChar char="q"/>
            </a:pPr>
            <a:r>
              <a:rPr lang="en-US" sz="2400" dirty="0"/>
              <a:t>The type of data was observed and cleaned  for missing values and duplicates.</a:t>
            </a:r>
          </a:p>
          <a:p>
            <a:pPr>
              <a:buFont typeface="Wingdings" panose="05000000000000000000" pitchFamily="2" charset="2"/>
              <a:buChar char="q"/>
            </a:pPr>
            <a:endParaRPr lang="en-US" sz="2400" dirty="0"/>
          </a:p>
        </p:txBody>
      </p:sp>
    </p:spTree>
    <p:extLst>
      <p:ext uri="{BB962C8B-B14F-4D97-AF65-F5344CB8AC3E}">
        <p14:creationId xmlns:p14="http://schemas.microsoft.com/office/powerpoint/2010/main" val="2196206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364E18-0909-04B8-85B7-1D75F7673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5A4E4C0D-6BCA-FC17-62BD-B629662A9D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19000">
                <a:schemeClr val="bg2"/>
              </a:gs>
              <a:gs pos="99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4AAB0825-D75E-C838-58A2-200BEB932C96}"/>
              </a:ext>
            </a:extLst>
          </p:cNvPr>
          <p:cNvSpPr>
            <a:spLocks noGrp="1"/>
          </p:cNvSpPr>
          <p:nvPr>
            <p:ph type="title"/>
          </p:nvPr>
        </p:nvSpPr>
        <p:spPr>
          <a:xfrm>
            <a:off x="2122701" y="460431"/>
            <a:ext cx="7946597" cy="819364"/>
          </a:xfrm>
        </p:spPr>
        <p:txBody>
          <a:bodyPr anchor="ctr">
            <a:normAutofit fontScale="90000"/>
          </a:bodyPr>
          <a:lstStyle/>
          <a:p>
            <a:r>
              <a:rPr lang="en-US" dirty="0"/>
              <a:t>Statistical Summary Analysis:</a:t>
            </a:r>
            <a:br>
              <a:rPr lang="en-US" dirty="0"/>
            </a:br>
            <a:r>
              <a:rPr lang="en-US" dirty="0"/>
              <a:t>Descriptive </a:t>
            </a:r>
          </a:p>
        </p:txBody>
      </p:sp>
      <p:sp>
        <p:nvSpPr>
          <p:cNvPr id="15" name="Freeform: Shape 14">
            <a:extLst>
              <a:ext uri="{FF2B5EF4-FFF2-40B4-BE49-F238E27FC236}">
                <a16:creationId xmlns:a16="http://schemas.microsoft.com/office/drawing/2014/main" id="{8B08FA76-1ED5-E432-8E59-C7ABAAB6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1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7" name="Content Placeholder 6">
            <a:extLst>
              <a:ext uri="{FF2B5EF4-FFF2-40B4-BE49-F238E27FC236}">
                <a16:creationId xmlns:a16="http://schemas.microsoft.com/office/drawing/2014/main" id="{CECABEE3-7A91-3BC7-0BBE-31EFB0EC8F70}"/>
              </a:ext>
            </a:extLst>
          </p:cNvPr>
          <p:cNvGraphicFramePr>
            <a:graphicFrameLocks noGrp="1"/>
          </p:cNvGraphicFramePr>
          <p:nvPr>
            <p:ph idx="1"/>
            <p:extLst>
              <p:ext uri="{D42A27DB-BD31-4B8C-83A1-F6EECF244321}">
                <p14:modId xmlns:p14="http://schemas.microsoft.com/office/powerpoint/2010/main" val="2128929754"/>
              </p:ext>
            </p:extLst>
          </p:nvPr>
        </p:nvGraphicFramePr>
        <p:xfrm>
          <a:off x="3126774" y="1479128"/>
          <a:ext cx="8873445" cy="5040769"/>
        </p:xfrm>
        <a:graphic>
          <a:graphicData uri="http://schemas.openxmlformats.org/drawingml/2006/table">
            <a:tbl>
              <a:tblPr firstRow="1" bandRow="1">
                <a:tableStyleId>{5C22544A-7EE6-4342-B048-85BDC9FD1C3A}</a:tableStyleId>
              </a:tblPr>
              <a:tblGrid>
                <a:gridCol w="1254982">
                  <a:extLst>
                    <a:ext uri="{9D8B030D-6E8A-4147-A177-3AD203B41FA5}">
                      <a16:colId xmlns:a16="http://schemas.microsoft.com/office/drawing/2014/main" val="1021295565"/>
                    </a:ext>
                  </a:extLst>
                </a:gridCol>
                <a:gridCol w="877135">
                  <a:extLst>
                    <a:ext uri="{9D8B030D-6E8A-4147-A177-3AD203B41FA5}">
                      <a16:colId xmlns:a16="http://schemas.microsoft.com/office/drawing/2014/main" val="4209851130"/>
                    </a:ext>
                  </a:extLst>
                </a:gridCol>
                <a:gridCol w="976892">
                  <a:extLst>
                    <a:ext uri="{9D8B030D-6E8A-4147-A177-3AD203B41FA5}">
                      <a16:colId xmlns:a16="http://schemas.microsoft.com/office/drawing/2014/main" val="2777046189"/>
                    </a:ext>
                  </a:extLst>
                </a:gridCol>
                <a:gridCol w="1455561">
                  <a:extLst>
                    <a:ext uri="{9D8B030D-6E8A-4147-A177-3AD203B41FA5}">
                      <a16:colId xmlns:a16="http://schemas.microsoft.com/office/drawing/2014/main" val="1934636756"/>
                    </a:ext>
                  </a:extLst>
                </a:gridCol>
                <a:gridCol w="861775">
                  <a:extLst>
                    <a:ext uri="{9D8B030D-6E8A-4147-A177-3AD203B41FA5}">
                      <a16:colId xmlns:a16="http://schemas.microsoft.com/office/drawing/2014/main" val="1945779812"/>
                    </a:ext>
                  </a:extLst>
                </a:gridCol>
                <a:gridCol w="861775">
                  <a:extLst>
                    <a:ext uri="{9D8B030D-6E8A-4147-A177-3AD203B41FA5}">
                      <a16:colId xmlns:a16="http://schemas.microsoft.com/office/drawing/2014/main" val="2565503195"/>
                    </a:ext>
                  </a:extLst>
                </a:gridCol>
                <a:gridCol w="861775">
                  <a:extLst>
                    <a:ext uri="{9D8B030D-6E8A-4147-A177-3AD203B41FA5}">
                      <a16:colId xmlns:a16="http://schemas.microsoft.com/office/drawing/2014/main" val="232000155"/>
                    </a:ext>
                  </a:extLst>
                </a:gridCol>
                <a:gridCol w="861775">
                  <a:extLst>
                    <a:ext uri="{9D8B030D-6E8A-4147-A177-3AD203B41FA5}">
                      <a16:colId xmlns:a16="http://schemas.microsoft.com/office/drawing/2014/main" val="3852943697"/>
                    </a:ext>
                  </a:extLst>
                </a:gridCol>
                <a:gridCol w="861775">
                  <a:extLst>
                    <a:ext uri="{9D8B030D-6E8A-4147-A177-3AD203B41FA5}">
                      <a16:colId xmlns:a16="http://schemas.microsoft.com/office/drawing/2014/main" val="966076240"/>
                    </a:ext>
                  </a:extLst>
                </a:gridCol>
              </a:tblGrid>
              <a:tr h="909389">
                <a:tc>
                  <a:txBody>
                    <a:bodyPr/>
                    <a:lstStyle/>
                    <a:p>
                      <a:pPr algn="ctr" fontAlgn="ctr"/>
                      <a:br>
                        <a:rPr lang="en-US" b="1" dirty="0">
                          <a:effectLst/>
                        </a:rPr>
                      </a:br>
                      <a:endParaRPr lang="en-US" b="1" dirty="0">
                        <a:effectLst/>
                      </a:endParaRPr>
                    </a:p>
                  </a:txBody>
                  <a:tcPr anchor="ctr"/>
                </a:tc>
                <a:tc>
                  <a:txBody>
                    <a:bodyPr/>
                    <a:lstStyle/>
                    <a:p>
                      <a:pPr algn="ctr" fontAlgn="ctr"/>
                      <a:r>
                        <a:rPr lang="en-US" sz="1200" b="1" dirty="0">
                          <a:effectLst/>
                        </a:rPr>
                        <a:t>count</a:t>
                      </a:r>
                    </a:p>
                  </a:txBody>
                  <a:tcPr anchor="ctr"/>
                </a:tc>
                <a:tc>
                  <a:txBody>
                    <a:bodyPr/>
                    <a:lstStyle/>
                    <a:p>
                      <a:pPr algn="ctr" fontAlgn="ctr"/>
                      <a:r>
                        <a:rPr lang="en-US" sz="1200" b="1" dirty="0">
                          <a:effectLst/>
                        </a:rPr>
                        <a:t>mean</a:t>
                      </a:r>
                    </a:p>
                  </a:txBody>
                  <a:tcPr anchor="ctr"/>
                </a:tc>
                <a:tc>
                  <a:txBody>
                    <a:bodyPr/>
                    <a:lstStyle/>
                    <a:p>
                      <a:pPr algn="ctr" fontAlgn="ctr"/>
                      <a:r>
                        <a:rPr lang="en-US" sz="1200" b="1" dirty="0">
                          <a:effectLst/>
                        </a:rPr>
                        <a:t>std</a:t>
                      </a:r>
                    </a:p>
                  </a:txBody>
                  <a:tcPr anchor="ctr"/>
                </a:tc>
                <a:tc>
                  <a:txBody>
                    <a:bodyPr/>
                    <a:lstStyle/>
                    <a:p>
                      <a:pPr algn="ctr" fontAlgn="ctr"/>
                      <a:r>
                        <a:rPr lang="en-US" sz="1200" b="1" dirty="0">
                          <a:effectLst/>
                        </a:rPr>
                        <a:t>min</a:t>
                      </a:r>
                    </a:p>
                  </a:txBody>
                  <a:tcPr anchor="ctr"/>
                </a:tc>
                <a:tc>
                  <a:txBody>
                    <a:bodyPr/>
                    <a:lstStyle/>
                    <a:p>
                      <a:pPr algn="ctr" fontAlgn="ctr"/>
                      <a:r>
                        <a:rPr lang="en-US" sz="1200" b="1" dirty="0">
                          <a:effectLst/>
                        </a:rPr>
                        <a:t>25%</a:t>
                      </a:r>
                    </a:p>
                  </a:txBody>
                  <a:tcPr anchor="ctr"/>
                </a:tc>
                <a:tc>
                  <a:txBody>
                    <a:bodyPr/>
                    <a:lstStyle/>
                    <a:p>
                      <a:pPr algn="ctr" fontAlgn="ctr"/>
                      <a:r>
                        <a:rPr lang="en-US" sz="1200" b="1" dirty="0">
                          <a:effectLst/>
                        </a:rPr>
                        <a:t>50%</a:t>
                      </a:r>
                    </a:p>
                  </a:txBody>
                  <a:tcPr anchor="ctr"/>
                </a:tc>
                <a:tc>
                  <a:txBody>
                    <a:bodyPr/>
                    <a:lstStyle/>
                    <a:p>
                      <a:pPr algn="ctr" fontAlgn="ctr"/>
                      <a:r>
                        <a:rPr lang="en-US" sz="1200" b="1" dirty="0">
                          <a:effectLst/>
                        </a:rPr>
                        <a:t>75%</a:t>
                      </a:r>
                    </a:p>
                  </a:txBody>
                  <a:tcPr anchor="ctr"/>
                </a:tc>
                <a:tc>
                  <a:txBody>
                    <a:bodyPr/>
                    <a:lstStyle/>
                    <a:p>
                      <a:pPr algn="ctr">
                        <a:lnSpc>
                          <a:spcPct val="200000"/>
                        </a:lnSpc>
                      </a:pPr>
                      <a:endParaRPr lang="en-US" sz="1200" dirty="0"/>
                    </a:p>
                    <a:p>
                      <a:pPr algn="ctr">
                        <a:lnSpc>
                          <a:spcPct val="200000"/>
                        </a:lnSpc>
                      </a:pPr>
                      <a:r>
                        <a:rPr lang="en-US" sz="1200" dirty="0"/>
                        <a:t>Max</a:t>
                      </a:r>
                    </a:p>
                  </a:txBody>
                  <a:tcPr/>
                </a:tc>
                <a:extLst>
                  <a:ext uri="{0D108BD9-81ED-4DB2-BD59-A6C34878D82A}">
                    <a16:rowId xmlns:a16="http://schemas.microsoft.com/office/drawing/2014/main" val="909124284"/>
                  </a:ext>
                </a:extLst>
              </a:tr>
              <a:tr h="1032845">
                <a:tc>
                  <a:txBody>
                    <a:bodyPr/>
                    <a:lstStyle/>
                    <a:p>
                      <a:pPr algn="r" fontAlgn="ctr"/>
                      <a:r>
                        <a:rPr lang="en-US" b="1" dirty="0">
                          <a:effectLst/>
                        </a:rPr>
                        <a:t>Year</a:t>
                      </a:r>
                    </a:p>
                  </a:txBody>
                  <a:tcPr anchor="ctr"/>
                </a:tc>
                <a:tc>
                  <a:txBody>
                    <a:bodyPr/>
                    <a:lstStyle/>
                    <a:p>
                      <a:pPr algn="r" fontAlgn="ctr"/>
                      <a:r>
                        <a:rPr lang="en-US">
                          <a:effectLst/>
                        </a:rPr>
                        <a:t>1870.0</a:t>
                      </a:r>
                    </a:p>
                  </a:txBody>
                  <a:tcPr anchor="ctr"/>
                </a:tc>
                <a:tc>
                  <a:txBody>
                    <a:bodyPr/>
                    <a:lstStyle/>
                    <a:p>
                      <a:pPr algn="r" fontAlgn="ctr"/>
                      <a:r>
                        <a:rPr lang="en-US">
                          <a:effectLst/>
                        </a:rPr>
                        <a:t>2016.955615</a:t>
                      </a:r>
                    </a:p>
                  </a:txBody>
                  <a:tcPr anchor="ctr"/>
                </a:tc>
                <a:tc>
                  <a:txBody>
                    <a:bodyPr/>
                    <a:lstStyle/>
                    <a:p>
                      <a:pPr algn="r" fontAlgn="ctr"/>
                      <a:r>
                        <a:rPr lang="en-US">
                          <a:effectLst/>
                        </a:rPr>
                        <a:t>3.167123</a:t>
                      </a:r>
                    </a:p>
                  </a:txBody>
                  <a:tcPr anchor="ctr"/>
                </a:tc>
                <a:tc>
                  <a:txBody>
                    <a:bodyPr/>
                    <a:lstStyle/>
                    <a:p>
                      <a:pPr algn="r" fontAlgn="ctr"/>
                      <a:r>
                        <a:rPr lang="en-US">
                          <a:effectLst/>
                        </a:rPr>
                        <a:t>2012.0</a:t>
                      </a:r>
                    </a:p>
                  </a:txBody>
                  <a:tcPr anchor="ctr"/>
                </a:tc>
                <a:tc>
                  <a:txBody>
                    <a:bodyPr/>
                    <a:lstStyle/>
                    <a:p>
                      <a:pPr algn="r" fontAlgn="ctr"/>
                      <a:r>
                        <a:rPr lang="en-US">
                          <a:effectLst/>
                        </a:rPr>
                        <a:t>2014.00</a:t>
                      </a:r>
                    </a:p>
                  </a:txBody>
                  <a:tcPr anchor="ctr"/>
                </a:tc>
                <a:tc>
                  <a:txBody>
                    <a:bodyPr/>
                    <a:lstStyle/>
                    <a:p>
                      <a:pPr algn="r" fontAlgn="ctr"/>
                      <a:r>
                        <a:rPr lang="en-US">
                          <a:effectLst/>
                        </a:rPr>
                        <a:t>2017.0</a:t>
                      </a:r>
                    </a:p>
                  </a:txBody>
                  <a:tcPr anchor="ctr"/>
                </a:tc>
                <a:tc>
                  <a:txBody>
                    <a:bodyPr/>
                    <a:lstStyle/>
                    <a:p>
                      <a:pPr algn="r" fontAlgn="ctr"/>
                      <a:r>
                        <a:rPr lang="en-US">
                          <a:effectLst/>
                        </a:rPr>
                        <a:t>2020.00</a:t>
                      </a:r>
                    </a:p>
                  </a:txBody>
                  <a:tcPr anchor="ctr"/>
                </a:tc>
                <a:tc>
                  <a:txBody>
                    <a:bodyPr/>
                    <a:lstStyle/>
                    <a:p>
                      <a:pPr algn="r" fontAlgn="ctr"/>
                      <a:r>
                        <a:rPr lang="en-US" dirty="0">
                          <a:effectLst/>
                        </a:rPr>
                        <a:t>2022.0</a:t>
                      </a:r>
                    </a:p>
                  </a:txBody>
                  <a:tcPr anchor="ctr"/>
                </a:tc>
                <a:extLst>
                  <a:ext uri="{0D108BD9-81ED-4DB2-BD59-A6C34878D82A}">
                    <a16:rowId xmlns:a16="http://schemas.microsoft.com/office/drawing/2014/main" val="521273234"/>
                  </a:ext>
                </a:extLst>
              </a:tr>
              <a:tr h="1032845">
                <a:tc>
                  <a:txBody>
                    <a:bodyPr/>
                    <a:lstStyle/>
                    <a:p>
                      <a:pPr algn="r" fontAlgn="ctr"/>
                      <a:r>
                        <a:rPr lang="en-US" b="1">
                          <a:effectLst/>
                        </a:rPr>
                        <a:t>UNHCR-refugees</a:t>
                      </a:r>
                    </a:p>
                  </a:txBody>
                  <a:tcPr anchor="ctr"/>
                </a:tc>
                <a:tc>
                  <a:txBody>
                    <a:bodyPr/>
                    <a:lstStyle/>
                    <a:p>
                      <a:pPr algn="r" fontAlgn="ctr"/>
                      <a:r>
                        <a:rPr lang="en-US">
                          <a:effectLst/>
                        </a:rPr>
                        <a:t>1870.0</a:t>
                      </a:r>
                    </a:p>
                  </a:txBody>
                  <a:tcPr anchor="ctr"/>
                </a:tc>
                <a:tc>
                  <a:txBody>
                    <a:bodyPr/>
                    <a:lstStyle/>
                    <a:p>
                      <a:pPr algn="r" fontAlgn="ctr"/>
                      <a:r>
                        <a:rPr lang="en-US">
                          <a:effectLst/>
                        </a:rPr>
                        <a:t>752.438503</a:t>
                      </a:r>
                    </a:p>
                  </a:txBody>
                  <a:tcPr anchor="ctr"/>
                </a:tc>
                <a:tc>
                  <a:txBody>
                    <a:bodyPr/>
                    <a:lstStyle/>
                    <a:p>
                      <a:pPr algn="r" fontAlgn="ctr"/>
                      <a:r>
                        <a:rPr lang="en-US">
                          <a:effectLst/>
                        </a:rPr>
                        <a:t>2427.738942</a:t>
                      </a:r>
                    </a:p>
                  </a:txBody>
                  <a:tcPr anchor="ctr"/>
                </a:tc>
                <a:tc>
                  <a:txBody>
                    <a:bodyPr/>
                    <a:lstStyle/>
                    <a:p>
                      <a:pPr algn="r" fontAlgn="ctr"/>
                      <a:r>
                        <a:rPr lang="en-US">
                          <a:effectLst/>
                        </a:rPr>
                        <a:t>0.0</a:t>
                      </a:r>
                    </a:p>
                  </a:txBody>
                  <a:tcPr anchor="ctr"/>
                </a:tc>
                <a:tc>
                  <a:txBody>
                    <a:bodyPr/>
                    <a:lstStyle/>
                    <a:p>
                      <a:pPr algn="r" fontAlgn="ctr"/>
                      <a:r>
                        <a:rPr lang="en-US">
                          <a:effectLst/>
                        </a:rPr>
                        <a:t>20.00</a:t>
                      </a:r>
                    </a:p>
                  </a:txBody>
                  <a:tcPr anchor="ctr"/>
                </a:tc>
                <a:tc>
                  <a:txBody>
                    <a:bodyPr/>
                    <a:lstStyle/>
                    <a:p>
                      <a:pPr algn="r" fontAlgn="ctr"/>
                      <a:r>
                        <a:rPr lang="en-US">
                          <a:effectLst/>
                        </a:rPr>
                        <a:t>124.0</a:t>
                      </a:r>
                    </a:p>
                  </a:txBody>
                  <a:tcPr anchor="ctr"/>
                </a:tc>
                <a:tc>
                  <a:txBody>
                    <a:bodyPr/>
                    <a:lstStyle/>
                    <a:p>
                      <a:pPr algn="r" fontAlgn="ctr"/>
                      <a:r>
                        <a:rPr lang="en-US">
                          <a:effectLst/>
                        </a:rPr>
                        <a:t>563.75</a:t>
                      </a:r>
                    </a:p>
                  </a:txBody>
                  <a:tcPr anchor="ctr"/>
                </a:tc>
                <a:tc>
                  <a:txBody>
                    <a:bodyPr/>
                    <a:lstStyle/>
                    <a:p>
                      <a:pPr algn="r" fontAlgn="ctr"/>
                      <a:r>
                        <a:rPr lang="en-US">
                          <a:effectLst/>
                        </a:rPr>
                        <a:t>75098.0</a:t>
                      </a:r>
                    </a:p>
                  </a:txBody>
                  <a:tcPr anchor="ctr"/>
                </a:tc>
                <a:extLst>
                  <a:ext uri="{0D108BD9-81ED-4DB2-BD59-A6C34878D82A}">
                    <a16:rowId xmlns:a16="http://schemas.microsoft.com/office/drawing/2014/main" val="3707524903"/>
                  </a:ext>
                </a:extLst>
              </a:tr>
              <a:tr h="1032845">
                <a:tc>
                  <a:txBody>
                    <a:bodyPr/>
                    <a:lstStyle/>
                    <a:p>
                      <a:pPr algn="r" fontAlgn="ctr"/>
                      <a:r>
                        <a:rPr lang="en-US" b="1">
                          <a:effectLst/>
                        </a:rPr>
                        <a:t>Asylum-seekers</a:t>
                      </a:r>
                    </a:p>
                  </a:txBody>
                  <a:tcPr anchor="ctr"/>
                </a:tc>
                <a:tc>
                  <a:txBody>
                    <a:bodyPr/>
                    <a:lstStyle/>
                    <a:p>
                      <a:pPr algn="r" fontAlgn="ctr"/>
                      <a:r>
                        <a:rPr lang="en-US">
                          <a:effectLst/>
                        </a:rPr>
                        <a:t>1870.0</a:t>
                      </a:r>
                    </a:p>
                  </a:txBody>
                  <a:tcPr anchor="ctr"/>
                </a:tc>
                <a:tc>
                  <a:txBody>
                    <a:bodyPr/>
                    <a:lstStyle/>
                    <a:p>
                      <a:pPr algn="r" fontAlgn="ctr"/>
                      <a:r>
                        <a:rPr lang="en-US">
                          <a:effectLst/>
                        </a:rPr>
                        <a:t>323.139572</a:t>
                      </a:r>
                    </a:p>
                  </a:txBody>
                  <a:tcPr anchor="ctr"/>
                </a:tc>
                <a:tc>
                  <a:txBody>
                    <a:bodyPr/>
                    <a:lstStyle/>
                    <a:p>
                      <a:pPr algn="r" fontAlgn="ctr"/>
                      <a:r>
                        <a:rPr lang="en-US">
                          <a:effectLst/>
                        </a:rPr>
                        <a:t>1181.143362</a:t>
                      </a:r>
                    </a:p>
                  </a:txBody>
                  <a:tcPr anchor="ctr"/>
                </a:tc>
                <a:tc>
                  <a:txBody>
                    <a:bodyPr/>
                    <a:lstStyle/>
                    <a:p>
                      <a:pPr algn="r" fontAlgn="ctr"/>
                      <a:r>
                        <a:rPr lang="en-US">
                          <a:effectLst/>
                        </a:rPr>
                        <a:t>0.0</a:t>
                      </a:r>
                    </a:p>
                  </a:txBody>
                  <a:tcPr anchor="ctr"/>
                </a:tc>
                <a:tc>
                  <a:txBody>
                    <a:bodyPr/>
                    <a:lstStyle/>
                    <a:p>
                      <a:pPr algn="r" fontAlgn="ctr"/>
                      <a:r>
                        <a:rPr lang="en-US">
                          <a:effectLst/>
                        </a:rPr>
                        <a:t>7.00</a:t>
                      </a:r>
                    </a:p>
                  </a:txBody>
                  <a:tcPr anchor="ctr"/>
                </a:tc>
                <a:tc>
                  <a:txBody>
                    <a:bodyPr/>
                    <a:lstStyle/>
                    <a:p>
                      <a:pPr algn="r" fontAlgn="ctr"/>
                      <a:r>
                        <a:rPr lang="en-US">
                          <a:effectLst/>
                        </a:rPr>
                        <a:t>36.0</a:t>
                      </a:r>
                    </a:p>
                  </a:txBody>
                  <a:tcPr anchor="ctr"/>
                </a:tc>
                <a:tc>
                  <a:txBody>
                    <a:bodyPr/>
                    <a:lstStyle/>
                    <a:p>
                      <a:pPr algn="r" fontAlgn="ctr"/>
                      <a:r>
                        <a:rPr lang="en-US" dirty="0">
                          <a:effectLst/>
                        </a:rPr>
                        <a:t>195.25</a:t>
                      </a:r>
                    </a:p>
                  </a:txBody>
                  <a:tcPr anchor="ctr"/>
                </a:tc>
                <a:tc>
                  <a:txBody>
                    <a:bodyPr/>
                    <a:lstStyle/>
                    <a:p>
                      <a:pPr algn="r" fontAlgn="ctr"/>
                      <a:r>
                        <a:rPr lang="en-US">
                          <a:effectLst/>
                        </a:rPr>
                        <a:t>19765.0</a:t>
                      </a:r>
                    </a:p>
                  </a:txBody>
                  <a:tcPr anchor="ctr"/>
                </a:tc>
                <a:extLst>
                  <a:ext uri="{0D108BD9-81ED-4DB2-BD59-A6C34878D82A}">
                    <a16:rowId xmlns:a16="http://schemas.microsoft.com/office/drawing/2014/main" val="1825144508"/>
                  </a:ext>
                </a:extLst>
              </a:tr>
              <a:tr h="1032845">
                <a:tc>
                  <a:txBody>
                    <a:bodyPr/>
                    <a:lstStyle/>
                    <a:p>
                      <a:pPr algn="r" fontAlgn="ctr"/>
                      <a:r>
                        <a:rPr lang="en-US" b="1">
                          <a:effectLst/>
                        </a:rPr>
                        <a:t>total-count</a:t>
                      </a:r>
                    </a:p>
                  </a:txBody>
                  <a:tcPr anchor="ctr"/>
                </a:tc>
                <a:tc>
                  <a:txBody>
                    <a:bodyPr/>
                    <a:lstStyle/>
                    <a:p>
                      <a:pPr algn="r" fontAlgn="ctr"/>
                      <a:r>
                        <a:rPr lang="en-US" dirty="0">
                          <a:effectLst/>
                        </a:rPr>
                        <a:t>1870.0</a:t>
                      </a:r>
                    </a:p>
                  </a:txBody>
                  <a:tcPr anchor="ctr"/>
                </a:tc>
                <a:tc>
                  <a:txBody>
                    <a:bodyPr/>
                    <a:lstStyle/>
                    <a:p>
                      <a:pPr algn="r" fontAlgn="ctr"/>
                      <a:r>
                        <a:rPr lang="en-US">
                          <a:effectLst/>
                        </a:rPr>
                        <a:t>1075.578075</a:t>
                      </a:r>
                    </a:p>
                  </a:txBody>
                  <a:tcPr anchor="ctr"/>
                </a:tc>
                <a:tc>
                  <a:txBody>
                    <a:bodyPr/>
                    <a:lstStyle/>
                    <a:p>
                      <a:pPr algn="r" fontAlgn="ctr"/>
                      <a:r>
                        <a:rPr lang="en-US">
                          <a:effectLst/>
                        </a:rPr>
                        <a:t>2980.751399</a:t>
                      </a:r>
                    </a:p>
                  </a:txBody>
                  <a:tcPr anchor="ctr"/>
                </a:tc>
                <a:tc>
                  <a:txBody>
                    <a:bodyPr/>
                    <a:lstStyle/>
                    <a:p>
                      <a:pPr algn="r" fontAlgn="ctr"/>
                      <a:r>
                        <a:rPr lang="en-US">
                          <a:effectLst/>
                        </a:rPr>
                        <a:t>0.0</a:t>
                      </a:r>
                    </a:p>
                  </a:txBody>
                  <a:tcPr anchor="ctr"/>
                </a:tc>
                <a:tc>
                  <a:txBody>
                    <a:bodyPr/>
                    <a:lstStyle/>
                    <a:p>
                      <a:pPr algn="r" fontAlgn="ctr"/>
                      <a:r>
                        <a:rPr lang="en-US">
                          <a:effectLst/>
                        </a:rPr>
                        <a:t>39.25</a:t>
                      </a:r>
                    </a:p>
                  </a:txBody>
                  <a:tcPr anchor="ctr"/>
                </a:tc>
                <a:tc>
                  <a:txBody>
                    <a:bodyPr/>
                    <a:lstStyle/>
                    <a:p>
                      <a:pPr algn="r" fontAlgn="ctr"/>
                      <a:r>
                        <a:rPr lang="en-US">
                          <a:effectLst/>
                        </a:rPr>
                        <a:t>187.0</a:t>
                      </a:r>
                    </a:p>
                  </a:txBody>
                  <a:tcPr anchor="ctr"/>
                </a:tc>
                <a:tc>
                  <a:txBody>
                    <a:bodyPr/>
                    <a:lstStyle/>
                    <a:p>
                      <a:pPr algn="r" fontAlgn="ctr"/>
                      <a:r>
                        <a:rPr lang="en-US">
                          <a:effectLst/>
                        </a:rPr>
                        <a:t>889.75</a:t>
                      </a:r>
                    </a:p>
                  </a:txBody>
                  <a:tcPr anchor="ctr"/>
                </a:tc>
                <a:tc>
                  <a:txBody>
                    <a:bodyPr/>
                    <a:lstStyle/>
                    <a:p>
                      <a:pPr algn="r" fontAlgn="ctr"/>
                      <a:r>
                        <a:rPr lang="en-US" dirty="0">
                          <a:effectLst/>
                        </a:rPr>
                        <a:t>75294.0</a:t>
                      </a:r>
                    </a:p>
                  </a:txBody>
                  <a:tcPr anchor="ctr"/>
                </a:tc>
                <a:extLst>
                  <a:ext uri="{0D108BD9-81ED-4DB2-BD59-A6C34878D82A}">
                    <a16:rowId xmlns:a16="http://schemas.microsoft.com/office/drawing/2014/main" val="3646371897"/>
                  </a:ext>
                </a:extLst>
              </a:tr>
            </a:tbl>
          </a:graphicData>
        </a:graphic>
      </p:graphicFrame>
      <p:sp>
        <p:nvSpPr>
          <p:cNvPr id="14" name="TextBox 13">
            <a:extLst>
              <a:ext uri="{FF2B5EF4-FFF2-40B4-BE49-F238E27FC236}">
                <a16:creationId xmlns:a16="http://schemas.microsoft.com/office/drawing/2014/main" id="{9F95EB04-B8CB-266F-99B3-29834349736C}"/>
              </a:ext>
            </a:extLst>
          </p:cNvPr>
          <p:cNvSpPr txBox="1"/>
          <p:nvPr/>
        </p:nvSpPr>
        <p:spPr>
          <a:xfrm>
            <a:off x="238021" y="1452075"/>
            <a:ext cx="2650732" cy="5632311"/>
          </a:xfrm>
          <a:prstGeom prst="rect">
            <a:avLst/>
          </a:prstGeom>
          <a:noFill/>
        </p:spPr>
        <p:txBody>
          <a:bodyPr wrap="square" rtlCol="0">
            <a:spAutoFit/>
          </a:bodyPr>
          <a:lstStyle/>
          <a:p>
            <a:r>
              <a:rPr lang="en-US" sz="2400" dirty="0"/>
              <a:t>Observations:</a:t>
            </a:r>
          </a:p>
          <a:p>
            <a:pPr algn="l">
              <a:buFont typeface="+mj-lt"/>
              <a:buAutoNum type="arabicPeriod"/>
            </a:pPr>
            <a:r>
              <a:rPr lang="en-US" sz="2400" b="0" i="0" dirty="0">
                <a:effectLst/>
                <a:highlight>
                  <a:srgbClr val="FFFFFF"/>
                </a:highlight>
                <a:latin typeface="system-ui"/>
              </a:rPr>
              <a:t>The dataset runs from 2012 t0 2022</a:t>
            </a:r>
          </a:p>
          <a:p>
            <a:pPr algn="l">
              <a:buFont typeface="+mj-lt"/>
              <a:buAutoNum type="arabicPeriod"/>
            </a:pPr>
            <a:r>
              <a:rPr lang="en-US" sz="2400" b="0" i="0" dirty="0">
                <a:effectLst/>
                <a:highlight>
                  <a:srgbClr val="FFFFFF"/>
                </a:highlight>
                <a:latin typeface="system-ui"/>
              </a:rPr>
              <a:t>The total number of refugees and asylum seekers ranged from 0 to 75294 with UNHCR-refugees standing maximally at 75098 while maximum number of asylum seekers stood at 19765.</a:t>
            </a:r>
          </a:p>
          <a:p>
            <a:endParaRPr lang="en-US" sz="2400" dirty="0"/>
          </a:p>
        </p:txBody>
      </p:sp>
    </p:spTree>
    <p:extLst>
      <p:ext uri="{BB962C8B-B14F-4D97-AF65-F5344CB8AC3E}">
        <p14:creationId xmlns:p14="http://schemas.microsoft.com/office/powerpoint/2010/main" val="997204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9F9C007-0D35-3681-697A-24E1673A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3526" y="-55243"/>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B63195-5FCA-5B7C-61DE-6A25DD922B61}"/>
              </a:ext>
            </a:extLst>
          </p:cNvPr>
          <p:cNvSpPr>
            <a:spLocks noGrp="1"/>
          </p:cNvSpPr>
          <p:nvPr>
            <p:ph type="title"/>
          </p:nvPr>
        </p:nvSpPr>
        <p:spPr>
          <a:xfrm>
            <a:off x="102743" y="339048"/>
            <a:ext cx="4318256" cy="1767154"/>
          </a:xfrm>
        </p:spPr>
        <p:txBody>
          <a:bodyPr anchor="t">
            <a:normAutofit/>
          </a:bodyPr>
          <a:lstStyle/>
          <a:p>
            <a:pPr algn="r"/>
            <a:r>
              <a:rPr lang="en-US" dirty="0"/>
              <a:t>Statistical Summary Analysis:</a:t>
            </a:r>
            <a:br>
              <a:rPr lang="en-US" dirty="0"/>
            </a:br>
            <a:r>
              <a:rPr lang="en-US" dirty="0"/>
              <a:t>Correlation </a:t>
            </a:r>
          </a:p>
        </p:txBody>
      </p:sp>
      <p:graphicFrame>
        <p:nvGraphicFramePr>
          <p:cNvPr id="4" name="Content Placeholder 3">
            <a:extLst>
              <a:ext uri="{FF2B5EF4-FFF2-40B4-BE49-F238E27FC236}">
                <a16:creationId xmlns:a16="http://schemas.microsoft.com/office/drawing/2014/main" id="{3AF14B8D-FFEB-F159-3DD2-DC77986BA134}"/>
              </a:ext>
            </a:extLst>
          </p:cNvPr>
          <p:cNvGraphicFramePr>
            <a:graphicFrameLocks noGrp="1"/>
          </p:cNvGraphicFramePr>
          <p:nvPr>
            <p:ph idx="1"/>
            <p:extLst>
              <p:ext uri="{D42A27DB-BD31-4B8C-83A1-F6EECF244321}">
                <p14:modId xmlns:p14="http://schemas.microsoft.com/office/powerpoint/2010/main" val="983434671"/>
              </p:ext>
            </p:extLst>
          </p:nvPr>
        </p:nvGraphicFramePr>
        <p:xfrm>
          <a:off x="102743" y="3857032"/>
          <a:ext cx="8883650" cy="2661920"/>
        </p:xfrm>
        <a:graphic>
          <a:graphicData uri="http://schemas.openxmlformats.org/drawingml/2006/table">
            <a:tbl>
              <a:tblPr firstRow="1" bandRow="1">
                <a:tableStyleId>{5C22544A-7EE6-4342-B048-85BDC9FD1C3A}</a:tableStyleId>
              </a:tblPr>
              <a:tblGrid>
                <a:gridCol w="1776730">
                  <a:extLst>
                    <a:ext uri="{9D8B030D-6E8A-4147-A177-3AD203B41FA5}">
                      <a16:colId xmlns:a16="http://schemas.microsoft.com/office/drawing/2014/main" val="790668894"/>
                    </a:ext>
                  </a:extLst>
                </a:gridCol>
                <a:gridCol w="1776730">
                  <a:extLst>
                    <a:ext uri="{9D8B030D-6E8A-4147-A177-3AD203B41FA5}">
                      <a16:colId xmlns:a16="http://schemas.microsoft.com/office/drawing/2014/main" val="3451885635"/>
                    </a:ext>
                  </a:extLst>
                </a:gridCol>
                <a:gridCol w="1776730">
                  <a:extLst>
                    <a:ext uri="{9D8B030D-6E8A-4147-A177-3AD203B41FA5}">
                      <a16:colId xmlns:a16="http://schemas.microsoft.com/office/drawing/2014/main" val="2095188131"/>
                    </a:ext>
                  </a:extLst>
                </a:gridCol>
                <a:gridCol w="1776730">
                  <a:extLst>
                    <a:ext uri="{9D8B030D-6E8A-4147-A177-3AD203B41FA5}">
                      <a16:colId xmlns:a16="http://schemas.microsoft.com/office/drawing/2014/main" val="4096033440"/>
                    </a:ext>
                  </a:extLst>
                </a:gridCol>
                <a:gridCol w="1776730">
                  <a:extLst>
                    <a:ext uri="{9D8B030D-6E8A-4147-A177-3AD203B41FA5}">
                      <a16:colId xmlns:a16="http://schemas.microsoft.com/office/drawing/2014/main" val="1230319087"/>
                    </a:ext>
                  </a:extLst>
                </a:gridCol>
              </a:tblGrid>
              <a:tr h="370840">
                <a:tc>
                  <a:txBody>
                    <a:bodyPr/>
                    <a:lstStyle/>
                    <a:p>
                      <a:endParaRPr lang="en-US" dirty="0"/>
                    </a:p>
                  </a:txBody>
                  <a:tcPr/>
                </a:tc>
                <a:tc>
                  <a:txBody>
                    <a:bodyPr/>
                    <a:lstStyle/>
                    <a:p>
                      <a:pPr algn="r" fontAlgn="ctr"/>
                      <a:r>
                        <a:rPr lang="en-US" b="1" dirty="0">
                          <a:effectLst/>
                        </a:rPr>
                        <a:t>Year</a:t>
                      </a:r>
                    </a:p>
                  </a:txBody>
                  <a:tcPr anchor="ctr"/>
                </a:tc>
                <a:tc>
                  <a:txBody>
                    <a:bodyPr/>
                    <a:lstStyle/>
                    <a:p>
                      <a:pPr algn="r" fontAlgn="ctr"/>
                      <a:r>
                        <a:rPr lang="en-US" b="1">
                          <a:effectLst/>
                        </a:rPr>
                        <a:t>UNHCR-refugees</a:t>
                      </a:r>
                    </a:p>
                  </a:txBody>
                  <a:tcPr anchor="ctr"/>
                </a:tc>
                <a:tc>
                  <a:txBody>
                    <a:bodyPr/>
                    <a:lstStyle/>
                    <a:p>
                      <a:pPr algn="r" fontAlgn="ctr"/>
                      <a:r>
                        <a:rPr lang="en-US" b="1" dirty="0">
                          <a:effectLst/>
                        </a:rPr>
                        <a:t>Asylum-seekers</a:t>
                      </a:r>
                    </a:p>
                  </a:txBody>
                  <a:tcPr anchor="ctr"/>
                </a:tc>
                <a:tc>
                  <a:txBody>
                    <a:bodyPr/>
                    <a:lstStyle/>
                    <a:p>
                      <a:pPr algn="r" fontAlgn="ctr"/>
                      <a:r>
                        <a:rPr lang="en-US" b="1" dirty="0">
                          <a:effectLst/>
                        </a:rPr>
                        <a:t>total-count</a:t>
                      </a:r>
                    </a:p>
                  </a:txBody>
                  <a:tcPr anchor="ctr"/>
                </a:tc>
                <a:extLst>
                  <a:ext uri="{0D108BD9-81ED-4DB2-BD59-A6C34878D82A}">
                    <a16:rowId xmlns:a16="http://schemas.microsoft.com/office/drawing/2014/main" val="1074992286"/>
                  </a:ext>
                </a:extLst>
              </a:tr>
              <a:tr h="370840">
                <a:tc>
                  <a:txBody>
                    <a:bodyPr/>
                    <a:lstStyle/>
                    <a:p>
                      <a:pPr algn="r" fontAlgn="ctr"/>
                      <a:r>
                        <a:rPr lang="en-US" b="1" dirty="0">
                          <a:effectLst/>
                        </a:rPr>
                        <a:t>Year</a:t>
                      </a:r>
                    </a:p>
                  </a:txBody>
                  <a:tcPr anchor="ctr"/>
                </a:tc>
                <a:tc>
                  <a:txBody>
                    <a:bodyPr/>
                    <a:lstStyle/>
                    <a:p>
                      <a:pPr algn="r" fontAlgn="ctr"/>
                      <a:r>
                        <a:rPr lang="en-US">
                          <a:effectLst/>
                        </a:rPr>
                        <a:t>1.000000</a:t>
                      </a:r>
                    </a:p>
                  </a:txBody>
                  <a:tcPr anchor="ctr"/>
                </a:tc>
                <a:tc>
                  <a:txBody>
                    <a:bodyPr/>
                    <a:lstStyle/>
                    <a:p>
                      <a:pPr algn="r" fontAlgn="ctr"/>
                      <a:r>
                        <a:rPr lang="en-US">
                          <a:effectLst/>
                        </a:rPr>
                        <a:t>-0.024037</a:t>
                      </a:r>
                    </a:p>
                  </a:txBody>
                  <a:tcPr anchor="ctr"/>
                </a:tc>
                <a:tc>
                  <a:txBody>
                    <a:bodyPr/>
                    <a:lstStyle/>
                    <a:p>
                      <a:pPr algn="r" fontAlgn="ctr"/>
                      <a:r>
                        <a:rPr lang="en-US">
                          <a:effectLst/>
                        </a:rPr>
                        <a:t>0.144239</a:t>
                      </a:r>
                    </a:p>
                  </a:txBody>
                  <a:tcPr anchor="ctr"/>
                </a:tc>
                <a:tc>
                  <a:txBody>
                    <a:bodyPr/>
                    <a:lstStyle/>
                    <a:p>
                      <a:pPr algn="r" fontAlgn="ctr"/>
                      <a:r>
                        <a:rPr lang="en-US">
                          <a:effectLst/>
                        </a:rPr>
                        <a:t>0.037578</a:t>
                      </a:r>
                    </a:p>
                  </a:txBody>
                  <a:tcPr anchor="ctr"/>
                </a:tc>
                <a:extLst>
                  <a:ext uri="{0D108BD9-81ED-4DB2-BD59-A6C34878D82A}">
                    <a16:rowId xmlns:a16="http://schemas.microsoft.com/office/drawing/2014/main" val="2424555116"/>
                  </a:ext>
                </a:extLst>
              </a:tr>
              <a:tr h="370840">
                <a:tc>
                  <a:txBody>
                    <a:bodyPr/>
                    <a:lstStyle/>
                    <a:p>
                      <a:pPr algn="r" fontAlgn="ctr"/>
                      <a:r>
                        <a:rPr lang="en-US" b="1">
                          <a:effectLst/>
                        </a:rPr>
                        <a:t>UNHCR-refugees</a:t>
                      </a:r>
                    </a:p>
                  </a:txBody>
                  <a:tcPr anchor="ctr"/>
                </a:tc>
                <a:tc>
                  <a:txBody>
                    <a:bodyPr/>
                    <a:lstStyle/>
                    <a:p>
                      <a:pPr algn="r" fontAlgn="ctr"/>
                      <a:r>
                        <a:rPr lang="en-US">
                          <a:effectLst/>
                        </a:rPr>
                        <a:t>-0.024037</a:t>
                      </a:r>
                    </a:p>
                  </a:txBody>
                  <a:tcPr anchor="ctr"/>
                </a:tc>
                <a:tc>
                  <a:txBody>
                    <a:bodyPr/>
                    <a:lstStyle/>
                    <a:p>
                      <a:pPr algn="r" fontAlgn="ctr"/>
                      <a:r>
                        <a:rPr lang="en-US">
                          <a:effectLst/>
                        </a:rPr>
                        <a:t>1.000000</a:t>
                      </a:r>
                    </a:p>
                  </a:txBody>
                  <a:tcPr anchor="ctr"/>
                </a:tc>
                <a:tc>
                  <a:txBody>
                    <a:bodyPr/>
                    <a:lstStyle/>
                    <a:p>
                      <a:pPr algn="r" fontAlgn="ctr"/>
                      <a:r>
                        <a:rPr lang="en-US">
                          <a:effectLst/>
                        </a:rPr>
                        <a:t>0.278267</a:t>
                      </a:r>
                    </a:p>
                  </a:txBody>
                  <a:tcPr anchor="ctr"/>
                </a:tc>
                <a:tc>
                  <a:txBody>
                    <a:bodyPr/>
                    <a:lstStyle/>
                    <a:p>
                      <a:pPr algn="r" fontAlgn="ctr"/>
                      <a:r>
                        <a:rPr lang="en-US">
                          <a:effectLst/>
                        </a:rPr>
                        <a:t>0.924737</a:t>
                      </a:r>
                    </a:p>
                  </a:txBody>
                  <a:tcPr anchor="ctr"/>
                </a:tc>
                <a:extLst>
                  <a:ext uri="{0D108BD9-81ED-4DB2-BD59-A6C34878D82A}">
                    <a16:rowId xmlns:a16="http://schemas.microsoft.com/office/drawing/2014/main" val="402132018"/>
                  </a:ext>
                </a:extLst>
              </a:tr>
              <a:tr h="370840">
                <a:tc>
                  <a:txBody>
                    <a:bodyPr/>
                    <a:lstStyle/>
                    <a:p>
                      <a:pPr algn="r" fontAlgn="ctr"/>
                      <a:r>
                        <a:rPr lang="en-US" b="1">
                          <a:effectLst/>
                        </a:rPr>
                        <a:t>Asylum-seekers</a:t>
                      </a:r>
                    </a:p>
                  </a:txBody>
                  <a:tcPr anchor="ctr"/>
                </a:tc>
                <a:tc>
                  <a:txBody>
                    <a:bodyPr/>
                    <a:lstStyle/>
                    <a:p>
                      <a:pPr algn="r" fontAlgn="ctr"/>
                      <a:r>
                        <a:rPr lang="en-US">
                          <a:effectLst/>
                        </a:rPr>
                        <a:t>0.144239</a:t>
                      </a:r>
                    </a:p>
                  </a:txBody>
                  <a:tcPr anchor="ctr"/>
                </a:tc>
                <a:tc>
                  <a:txBody>
                    <a:bodyPr/>
                    <a:lstStyle/>
                    <a:p>
                      <a:pPr algn="r" fontAlgn="ctr"/>
                      <a:r>
                        <a:rPr lang="en-US">
                          <a:effectLst/>
                        </a:rPr>
                        <a:t>0.278267</a:t>
                      </a:r>
                    </a:p>
                  </a:txBody>
                  <a:tcPr anchor="ctr"/>
                </a:tc>
                <a:tc>
                  <a:txBody>
                    <a:bodyPr/>
                    <a:lstStyle/>
                    <a:p>
                      <a:pPr algn="r" fontAlgn="ctr"/>
                      <a:r>
                        <a:rPr lang="en-US">
                          <a:effectLst/>
                        </a:rPr>
                        <a:t>1.000000</a:t>
                      </a:r>
                    </a:p>
                  </a:txBody>
                  <a:tcPr anchor="ctr"/>
                </a:tc>
                <a:tc>
                  <a:txBody>
                    <a:bodyPr/>
                    <a:lstStyle/>
                    <a:p>
                      <a:pPr algn="r" fontAlgn="ctr"/>
                      <a:r>
                        <a:rPr lang="en-US">
                          <a:effectLst/>
                        </a:rPr>
                        <a:t>0.622897</a:t>
                      </a:r>
                    </a:p>
                  </a:txBody>
                  <a:tcPr anchor="ctr"/>
                </a:tc>
                <a:extLst>
                  <a:ext uri="{0D108BD9-81ED-4DB2-BD59-A6C34878D82A}">
                    <a16:rowId xmlns:a16="http://schemas.microsoft.com/office/drawing/2014/main" val="661274166"/>
                  </a:ext>
                </a:extLst>
              </a:tr>
              <a:tr h="370840">
                <a:tc>
                  <a:txBody>
                    <a:bodyPr/>
                    <a:lstStyle/>
                    <a:p>
                      <a:pPr algn="r" fontAlgn="ctr"/>
                      <a:r>
                        <a:rPr lang="en-US" b="1">
                          <a:effectLst/>
                        </a:rPr>
                        <a:t>total-count</a:t>
                      </a:r>
                    </a:p>
                  </a:txBody>
                  <a:tcPr anchor="ctr"/>
                </a:tc>
                <a:tc>
                  <a:txBody>
                    <a:bodyPr/>
                    <a:lstStyle/>
                    <a:p>
                      <a:pPr algn="r" fontAlgn="ctr"/>
                      <a:r>
                        <a:rPr lang="en-US">
                          <a:effectLst/>
                        </a:rPr>
                        <a:t>0.037578</a:t>
                      </a:r>
                    </a:p>
                  </a:txBody>
                  <a:tcPr anchor="ctr"/>
                </a:tc>
                <a:tc>
                  <a:txBody>
                    <a:bodyPr/>
                    <a:lstStyle/>
                    <a:p>
                      <a:pPr algn="r" fontAlgn="ctr"/>
                      <a:r>
                        <a:rPr lang="en-US">
                          <a:effectLst/>
                        </a:rPr>
                        <a:t>0.924737</a:t>
                      </a:r>
                    </a:p>
                  </a:txBody>
                  <a:tcPr anchor="ctr"/>
                </a:tc>
                <a:tc>
                  <a:txBody>
                    <a:bodyPr/>
                    <a:lstStyle/>
                    <a:p>
                      <a:pPr algn="r" fontAlgn="ctr"/>
                      <a:r>
                        <a:rPr lang="en-US">
                          <a:effectLst/>
                        </a:rPr>
                        <a:t>0.622897</a:t>
                      </a:r>
                    </a:p>
                  </a:txBody>
                  <a:tcPr anchor="ctr"/>
                </a:tc>
                <a:tc>
                  <a:txBody>
                    <a:bodyPr/>
                    <a:lstStyle/>
                    <a:p>
                      <a:pPr algn="r" fontAlgn="ctr"/>
                      <a:r>
                        <a:rPr lang="en-US" dirty="0">
                          <a:effectLst/>
                        </a:rPr>
                        <a:t>1.000000</a:t>
                      </a:r>
                    </a:p>
                  </a:txBody>
                  <a:tcPr anchor="ctr"/>
                </a:tc>
                <a:extLst>
                  <a:ext uri="{0D108BD9-81ED-4DB2-BD59-A6C34878D82A}">
                    <a16:rowId xmlns:a16="http://schemas.microsoft.com/office/drawing/2014/main" val="149294484"/>
                  </a:ext>
                </a:extLst>
              </a:tr>
            </a:tbl>
          </a:graphicData>
        </a:graphic>
      </p:graphicFrame>
      <p:sp>
        <p:nvSpPr>
          <p:cNvPr id="5" name="TextBox 4">
            <a:extLst>
              <a:ext uri="{FF2B5EF4-FFF2-40B4-BE49-F238E27FC236}">
                <a16:creationId xmlns:a16="http://schemas.microsoft.com/office/drawing/2014/main" id="{543FDD29-9038-CBA8-7B12-968B8EB04DAB}"/>
              </a:ext>
            </a:extLst>
          </p:cNvPr>
          <p:cNvSpPr txBox="1"/>
          <p:nvPr/>
        </p:nvSpPr>
        <p:spPr>
          <a:xfrm>
            <a:off x="7099443" y="647271"/>
            <a:ext cx="4130211" cy="2339102"/>
          </a:xfrm>
          <a:prstGeom prst="rect">
            <a:avLst/>
          </a:prstGeom>
          <a:noFill/>
        </p:spPr>
        <p:txBody>
          <a:bodyPr wrap="square" rtlCol="0">
            <a:spAutoFit/>
          </a:bodyPr>
          <a:lstStyle/>
          <a:p>
            <a:r>
              <a:rPr lang="en-US" sz="2000" b="1" dirty="0"/>
              <a:t>Observations:</a:t>
            </a:r>
          </a:p>
          <a:p>
            <a:r>
              <a:rPr lang="en-US" dirty="0"/>
              <a:t> There is a greater correlation between the number of UNHCR-refugees with the total count than the number of Asylum seekers which translates to higher numbers of refugees than asylum seekers on a yearly basis are resettled in Canada</a:t>
            </a:r>
          </a:p>
        </p:txBody>
      </p:sp>
    </p:spTree>
    <p:extLst>
      <p:ext uri="{BB962C8B-B14F-4D97-AF65-F5344CB8AC3E}">
        <p14:creationId xmlns:p14="http://schemas.microsoft.com/office/powerpoint/2010/main" val="19531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10BA01-8798-D640-C7DD-78DBE72D9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9121DA-755F-8643-C9F3-D03812B6B15B}"/>
              </a:ext>
            </a:extLst>
          </p:cNvPr>
          <p:cNvSpPr>
            <a:spLocks noGrp="1"/>
          </p:cNvSpPr>
          <p:nvPr>
            <p:ph type="title"/>
          </p:nvPr>
        </p:nvSpPr>
        <p:spPr>
          <a:xfrm>
            <a:off x="6924782" y="152164"/>
            <a:ext cx="4947587" cy="1174799"/>
          </a:xfrm>
        </p:spPr>
        <p:txBody>
          <a:bodyPr anchor="ctr">
            <a:normAutofit fontScale="90000"/>
          </a:bodyPr>
          <a:lstStyle/>
          <a:p>
            <a:pPr algn="r"/>
            <a:r>
              <a:rPr lang="en-US" sz="3200" dirty="0"/>
              <a:t>Data Analysis and Insights</a:t>
            </a:r>
            <a:br>
              <a:rPr lang="en-US" sz="3200" dirty="0"/>
            </a:br>
            <a:endParaRPr lang="en-US" sz="4800" dirty="0"/>
          </a:p>
        </p:txBody>
      </p:sp>
      <p:sp>
        <p:nvSpPr>
          <p:cNvPr id="10" name="Freeform: Shape 9">
            <a:extLst>
              <a:ext uri="{FF2B5EF4-FFF2-40B4-BE49-F238E27FC236}">
                <a16:creationId xmlns:a16="http://schemas.microsoft.com/office/drawing/2014/main" id="{8598B132-658A-928F-C688-90609E4EA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AD37D4-765C-FCFF-FC09-2E36C2A2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4" name="Content Placeholder 13">
            <a:extLst>
              <a:ext uri="{FF2B5EF4-FFF2-40B4-BE49-F238E27FC236}">
                <a16:creationId xmlns:a16="http://schemas.microsoft.com/office/drawing/2014/main" id="{3595C18C-8FAF-45D9-8513-83903A1FBE0F}"/>
              </a:ext>
            </a:extLst>
          </p:cNvPr>
          <p:cNvGraphicFramePr>
            <a:graphicFrameLocks noGrp="1"/>
          </p:cNvGraphicFramePr>
          <p:nvPr>
            <p:ph idx="1"/>
            <p:extLst>
              <p:ext uri="{D42A27DB-BD31-4B8C-83A1-F6EECF244321}">
                <p14:modId xmlns:p14="http://schemas.microsoft.com/office/powerpoint/2010/main" val="831492393"/>
              </p:ext>
            </p:extLst>
          </p:nvPr>
        </p:nvGraphicFramePr>
        <p:xfrm>
          <a:off x="4160100" y="934948"/>
          <a:ext cx="6853797" cy="5085708"/>
        </p:xfrm>
        <a:graphic>
          <a:graphicData uri="http://schemas.openxmlformats.org/drawingml/2006/chart">
            <c:chart xmlns:c="http://schemas.openxmlformats.org/drawingml/2006/chart" xmlns:r="http://schemas.openxmlformats.org/officeDocument/2006/relationships" r:id="rId2"/>
          </a:graphicData>
        </a:graphic>
      </p:graphicFrame>
      <p:sp>
        <p:nvSpPr>
          <p:cNvPr id="15" name="TextBox 14">
            <a:extLst>
              <a:ext uri="{FF2B5EF4-FFF2-40B4-BE49-F238E27FC236}">
                <a16:creationId xmlns:a16="http://schemas.microsoft.com/office/drawing/2014/main" id="{4E275BEA-2763-13B7-4157-95246B61B52F}"/>
              </a:ext>
            </a:extLst>
          </p:cNvPr>
          <p:cNvSpPr txBox="1"/>
          <p:nvPr/>
        </p:nvSpPr>
        <p:spPr>
          <a:xfrm>
            <a:off x="67639" y="1808252"/>
            <a:ext cx="3647326" cy="3693319"/>
          </a:xfrm>
          <a:prstGeom prst="rect">
            <a:avLst/>
          </a:prstGeom>
          <a:noFill/>
        </p:spPr>
        <p:txBody>
          <a:bodyPr wrap="square" rtlCol="0">
            <a:spAutoFit/>
          </a:bodyPr>
          <a:lstStyle/>
          <a:p>
            <a:r>
              <a:rPr lang="en-US" dirty="0"/>
              <a:t>There is a high influx  of refugees from :</a:t>
            </a:r>
          </a:p>
          <a:p>
            <a:pPr marL="285750" indent="-285750">
              <a:buFont typeface="Wingdings" panose="05000000000000000000" pitchFamily="2" charset="2"/>
              <a:buChar char="v"/>
            </a:pPr>
            <a:r>
              <a:rPr lang="en-US" dirty="0"/>
              <a:t>war torn countries such as Ukraine.</a:t>
            </a:r>
          </a:p>
          <a:p>
            <a:pPr marL="285750" indent="-285750">
              <a:buFont typeface="Wingdings" panose="05000000000000000000" pitchFamily="2" charset="2"/>
              <a:buChar char="v"/>
            </a:pPr>
            <a:r>
              <a:rPr lang="en-US" dirty="0"/>
              <a:t>Countries where human rights are not a constitutional right (China, Pakistan)</a:t>
            </a:r>
          </a:p>
          <a:p>
            <a:pPr marL="285750" indent="-285750">
              <a:buFont typeface="Wingdings" panose="05000000000000000000" pitchFamily="2" charset="2"/>
              <a:buChar char="v"/>
            </a:pPr>
            <a:r>
              <a:rPr lang="en-US" dirty="0"/>
              <a:t>Countries that experienced severe natural disaster(Haiti)</a:t>
            </a:r>
          </a:p>
          <a:p>
            <a:pPr marL="285750" indent="-285750">
              <a:buFont typeface="Wingdings" panose="05000000000000000000" pitchFamily="2" charset="2"/>
              <a:buChar char="v"/>
            </a:pPr>
            <a:r>
              <a:rPr lang="en-US" dirty="0"/>
              <a:t>Countries where civil unrest, kidnapping and other heinous crimes are rampant(Columbia)</a:t>
            </a:r>
          </a:p>
        </p:txBody>
      </p:sp>
    </p:spTree>
    <p:extLst>
      <p:ext uri="{BB962C8B-B14F-4D97-AF65-F5344CB8AC3E}">
        <p14:creationId xmlns:p14="http://schemas.microsoft.com/office/powerpoint/2010/main" val="2582037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110BA01-8798-D640-C7DD-78DBE72D9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38CA7-C7F2-F480-EB37-DB1416FB6598}"/>
              </a:ext>
            </a:extLst>
          </p:cNvPr>
          <p:cNvSpPr>
            <a:spLocks noGrp="1"/>
          </p:cNvSpPr>
          <p:nvPr>
            <p:ph type="title"/>
          </p:nvPr>
        </p:nvSpPr>
        <p:spPr>
          <a:xfrm>
            <a:off x="3171961" y="221828"/>
            <a:ext cx="7703663" cy="1257300"/>
          </a:xfrm>
        </p:spPr>
        <p:txBody>
          <a:bodyPr anchor="ctr">
            <a:normAutofit fontScale="90000"/>
          </a:bodyPr>
          <a:lstStyle/>
          <a:p>
            <a:pPr algn="r"/>
            <a:r>
              <a:rPr lang="en-US" sz="4800" dirty="0"/>
              <a:t>Data Analysis and Insights</a:t>
            </a:r>
            <a:br>
              <a:rPr lang="en-US" sz="4800" dirty="0"/>
            </a:br>
            <a:endParaRPr lang="en-US" sz="4800" dirty="0"/>
          </a:p>
        </p:txBody>
      </p:sp>
      <p:sp>
        <p:nvSpPr>
          <p:cNvPr id="10" name="Freeform: Shape 9">
            <a:extLst>
              <a:ext uri="{FF2B5EF4-FFF2-40B4-BE49-F238E27FC236}">
                <a16:creationId xmlns:a16="http://schemas.microsoft.com/office/drawing/2014/main" id="{8598B132-658A-928F-C688-90609E4EA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14AD37D4-765C-FCFF-FC09-2E36C2A2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6" name="Content Placeholder 15">
            <a:extLst>
              <a:ext uri="{FF2B5EF4-FFF2-40B4-BE49-F238E27FC236}">
                <a16:creationId xmlns:a16="http://schemas.microsoft.com/office/drawing/2014/main" id="{8C59F5A6-577A-3E06-7685-E5094FA3901F}"/>
              </a:ext>
            </a:extLst>
          </p:cNvPr>
          <p:cNvGraphicFramePr>
            <a:graphicFrameLocks noGrp="1"/>
          </p:cNvGraphicFramePr>
          <p:nvPr>
            <p:ph idx="1"/>
            <p:extLst>
              <p:ext uri="{D42A27DB-BD31-4B8C-83A1-F6EECF244321}">
                <p14:modId xmlns:p14="http://schemas.microsoft.com/office/powerpoint/2010/main" val="3387341961"/>
              </p:ext>
            </p:extLst>
          </p:nvPr>
        </p:nvGraphicFramePr>
        <p:xfrm>
          <a:off x="607638" y="1081713"/>
          <a:ext cx="8883650" cy="367665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716D642C-EA0E-A943-9487-85CFA17EB7CB}"/>
              </a:ext>
            </a:extLst>
          </p:cNvPr>
          <p:cNvSpPr txBox="1"/>
          <p:nvPr/>
        </p:nvSpPr>
        <p:spPr>
          <a:xfrm>
            <a:off x="421240" y="4858082"/>
            <a:ext cx="10993349" cy="1754326"/>
          </a:xfrm>
          <a:prstGeom prst="rect">
            <a:avLst/>
          </a:prstGeom>
          <a:noFill/>
        </p:spPr>
        <p:txBody>
          <a:bodyPr wrap="square" rtlCol="0">
            <a:spAutoFit/>
          </a:bodyPr>
          <a:lstStyle/>
          <a:p>
            <a:r>
              <a:rPr lang="en-US"/>
              <a:t>Number of refugees per year was experiencing a gradual decline till 2016. However, since 2017the number of refugees resettled in Canada has continually increased probably due to influx of refugees from Sudan in 2017 and 2018, Afghanistan in 2019 and 2020,Global recession in 2020 to 2021 due to covid which in turn caused review of immigration laws to address shortage of labor and lastly refugees from Ukraine in 2022. Even though the highest number of refugees were resettled in 2012 majorly from Iran, Afghanistan and Pakistan because of the ongoing war then.</a:t>
            </a:r>
            <a:endParaRPr lang="en-US" dirty="0"/>
          </a:p>
        </p:txBody>
      </p:sp>
    </p:spTree>
    <p:extLst>
      <p:ext uri="{BB962C8B-B14F-4D97-AF65-F5344CB8AC3E}">
        <p14:creationId xmlns:p14="http://schemas.microsoft.com/office/powerpoint/2010/main" val="84661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300B1B-B85E-D514-C6B4-30126EBBC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9F9C007-0D35-3681-697A-24E1673AAD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540000" flipV="1">
            <a:off x="-23526" y="-55243"/>
            <a:ext cx="6407229" cy="3479258"/>
          </a:xfrm>
          <a:custGeom>
            <a:avLst/>
            <a:gdLst>
              <a:gd name="connsiteX0" fmla="*/ 53408 w 6407229"/>
              <a:gd name="connsiteY0" fmla="*/ 3479258 h 3479258"/>
              <a:gd name="connsiteX1" fmla="*/ 6407229 w 6407229"/>
              <a:gd name="connsiteY1" fmla="*/ 3368352 h 3479258"/>
              <a:gd name="connsiteX2" fmla="*/ 2513111 w 6407229"/>
              <a:gd name="connsiteY2" fmla="*/ 401274 h 3479258"/>
              <a:gd name="connsiteX3" fmla="*/ 2468202 w 6407229"/>
              <a:gd name="connsiteY3" fmla="*/ 369022 h 3479258"/>
              <a:gd name="connsiteX4" fmla="*/ 1321050 w 6407229"/>
              <a:gd name="connsiteY4" fmla="*/ 613 h 3479258"/>
              <a:gd name="connsiteX5" fmla="*/ 1196752 w 6407229"/>
              <a:gd name="connsiteY5" fmla="*/ 1245 h 3479258"/>
              <a:gd name="connsiteX6" fmla="*/ 56027 w 6407229"/>
              <a:gd name="connsiteY6" fmla="*/ 376720 h 3479258"/>
              <a:gd name="connsiteX7" fmla="*/ 0 w 6407229"/>
              <a:gd name="connsiteY7" fmla="*/ 419528 h 3479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7229" h="3479258">
                <a:moveTo>
                  <a:pt x="53408" y="3479258"/>
                </a:moveTo>
                <a:lnTo>
                  <a:pt x="6407229" y="3368352"/>
                </a:lnTo>
                <a:lnTo>
                  <a:pt x="2513111" y="401274"/>
                </a:lnTo>
                <a:lnTo>
                  <a:pt x="2468202" y="369022"/>
                </a:lnTo>
                <a:cubicBezTo>
                  <a:pt x="2117855" y="130665"/>
                  <a:pt x="1719063" y="10130"/>
                  <a:pt x="1321050" y="613"/>
                </a:cubicBezTo>
                <a:cubicBezTo>
                  <a:pt x="1279590" y="-379"/>
                  <a:pt x="1238139" y="-165"/>
                  <a:pt x="1196752" y="1245"/>
                </a:cubicBezTo>
                <a:cubicBezTo>
                  <a:pt x="793227" y="14995"/>
                  <a:pt x="395796" y="142529"/>
                  <a:pt x="56027" y="376720"/>
                </a:cubicBezTo>
                <a:lnTo>
                  <a:pt x="0" y="419528"/>
                </a:lnTo>
                <a:close/>
              </a:path>
            </a:pathLst>
          </a:custGeom>
          <a:gradFill>
            <a:gsLst>
              <a:gs pos="32000">
                <a:schemeClr val="bg2"/>
              </a:gs>
              <a:gs pos="100000">
                <a:schemeClr val="accent1">
                  <a:lumMod val="60000"/>
                  <a:lumOff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2F647C6-6B76-D4C0-0037-49A5C4090020}"/>
              </a:ext>
            </a:extLst>
          </p:cNvPr>
          <p:cNvSpPr>
            <a:spLocks noGrp="1"/>
          </p:cNvSpPr>
          <p:nvPr>
            <p:ph type="title"/>
          </p:nvPr>
        </p:nvSpPr>
        <p:spPr>
          <a:xfrm>
            <a:off x="123290" y="328774"/>
            <a:ext cx="5486400" cy="1047963"/>
          </a:xfrm>
        </p:spPr>
        <p:txBody>
          <a:bodyPr anchor="t">
            <a:normAutofit/>
          </a:bodyPr>
          <a:lstStyle/>
          <a:p>
            <a:pPr algn="r"/>
            <a:r>
              <a:rPr lang="en-US" sz="3200" dirty="0"/>
              <a:t>Data Analysis and Insights</a:t>
            </a:r>
            <a:br>
              <a:rPr lang="en-US" sz="3200" dirty="0"/>
            </a:br>
            <a:endParaRPr lang="en-US" dirty="0"/>
          </a:p>
        </p:txBody>
      </p:sp>
      <p:graphicFrame>
        <p:nvGraphicFramePr>
          <p:cNvPr id="6" name="Content Placeholder 5">
            <a:extLst>
              <a:ext uri="{FF2B5EF4-FFF2-40B4-BE49-F238E27FC236}">
                <a16:creationId xmlns:a16="http://schemas.microsoft.com/office/drawing/2014/main" id="{22EDE7D7-C925-67C1-A1CA-78ADFDB9307E}"/>
              </a:ext>
            </a:extLst>
          </p:cNvPr>
          <p:cNvGraphicFramePr>
            <a:graphicFrameLocks noGrp="1"/>
          </p:cNvGraphicFramePr>
          <p:nvPr>
            <p:ph idx="1"/>
            <p:extLst>
              <p:ext uri="{D42A27DB-BD31-4B8C-83A1-F6EECF244321}">
                <p14:modId xmlns:p14="http://schemas.microsoft.com/office/powerpoint/2010/main" val="3326421008"/>
              </p:ext>
            </p:extLst>
          </p:nvPr>
        </p:nvGraphicFramePr>
        <p:xfrm>
          <a:off x="6096000" y="181809"/>
          <a:ext cx="5895975" cy="426402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A94A6C76-1CC0-B6D8-5F09-6E749950E6E3}"/>
              </a:ext>
            </a:extLst>
          </p:cNvPr>
          <p:cNvSpPr txBox="1"/>
          <p:nvPr/>
        </p:nvSpPr>
        <p:spPr>
          <a:xfrm>
            <a:off x="503433" y="3719245"/>
            <a:ext cx="5392541" cy="2308324"/>
          </a:xfrm>
          <a:prstGeom prst="rect">
            <a:avLst/>
          </a:prstGeom>
          <a:noFill/>
        </p:spPr>
        <p:txBody>
          <a:bodyPr wrap="square" rtlCol="0">
            <a:spAutoFit/>
          </a:bodyPr>
          <a:lstStyle/>
          <a:p>
            <a:r>
              <a:rPr lang="en-US" dirty="0"/>
              <a:t>Most asylum seekers are from countries with </a:t>
            </a:r>
          </a:p>
          <a:p>
            <a:r>
              <a:rPr lang="en-US" dirty="0" err="1"/>
              <a:t>i</a:t>
            </a:r>
            <a:r>
              <a:rPr lang="en-US" dirty="0"/>
              <a:t>. harsh economic conditions.</a:t>
            </a:r>
          </a:p>
          <a:p>
            <a:r>
              <a:rPr lang="en-US" dirty="0"/>
              <a:t>ii. countries ravaged by war and  terrorist attacks such as Boko Haram, ISIL etc.</a:t>
            </a:r>
          </a:p>
          <a:p>
            <a:r>
              <a:rPr lang="en-US" dirty="0"/>
              <a:t>iii. Countries that are not politically  stable.</a:t>
            </a:r>
          </a:p>
          <a:p>
            <a:r>
              <a:rPr lang="en-US" dirty="0"/>
              <a:t>iv. Countries where human rights are not recognized, and citizens are subjected to inhumane laws.</a:t>
            </a:r>
          </a:p>
        </p:txBody>
      </p:sp>
    </p:spTree>
    <p:extLst>
      <p:ext uri="{BB962C8B-B14F-4D97-AF65-F5344CB8AC3E}">
        <p14:creationId xmlns:p14="http://schemas.microsoft.com/office/powerpoint/2010/main" val="2588788487"/>
      </p:ext>
    </p:extLst>
  </p:cSld>
  <p:clrMapOvr>
    <a:masterClrMapping/>
  </p:clrMapOvr>
</p:sld>
</file>

<file path=ppt/theme/theme1.xml><?xml version="1.0" encoding="utf-8"?>
<a:theme xmlns:a="http://schemas.openxmlformats.org/drawingml/2006/main" name="SwellVTI">
  <a:themeElements>
    <a:clrScheme name="Swell">
      <a:dk1>
        <a:sysClr val="windowText" lastClr="000000"/>
      </a:dk1>
      <a:lt1>
        <a:sysClr val="window" lastClr="FFFFFF"/>
      </a:lt1>
      <a:dk2>
        <a:srgbClr val="233B47"/>
      </a:dk2>
      <a:lt2>
        <a:srgbClr val="FEEFD9"/>
      </a:lt2>
      <a:accent1>
        <a:srgbClr val="16AEA7"/>
      </a:accent1>
      <a:accent2>
        <a:srgbClr val="618F88"/>
      </a:accent2>
      <a:accent3>
        <a:srgbClr val="7A9973"/>
      </a:accent3>
      <a:accent4>
        <a:srgbClr val="8AAE8E"/>
      </a:accent4>
      <a:accent5>
        <a:srgbClr val="EB8F60"/>
      </a:accent5>
      <a:accent6>
        <a:srgbClr val="E57A6F"/>
      </a:accent6>
      <a:hlink>
        <a:srgbClr val="13968F"/>
      </a:hlink>
      <a:folHlink>
        <a:srgbClr val="E5615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6185</TotalTime>
  <Words>652</Words>
  <Application>Microsoft Office PowerPoint</Application>
  <PresentationFormat>Widescreen</PresentationFormat>
  <Paragraphs>129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Neue Haas Grotesk Text Pro</vt:lpstr>
      <vt:lpstr>system-ui</vt:lpstr>
      <vt:lpstr>Wingdings</vt:lpstr>
      <vt:lpstr>SwellVTI</vt:lpstr>
      <vt:lpstr>EXPLORATORY DATA ANALYSIS (EDA) FOR REFUGEE AND ASSYLUM SEEKERS IN CANADA 2012-2022</vt:lpstr>
      <vt:lpstr>Outline</vt:lpstr>
      <vt:lpstr>Introduction</vt:lpstr>
      <vt:lpstr>EDA Procedures</vt:lpstr>
      <vt:lpstr>Statistical Summary Analysis: Descriptive </vt:lpstr>
      <vt:lpstr>Statistical Summary Analysis: Correlation </vt:lpstr>
      <vt:lpstr>Data Analysis and Insights </vt:lpstr>
      <vt:lpstr>Data Analysis and Insights </vt:lpstr>
      <vt:lpstr>Data Analysis and Insights </vt:lpstr>
      <vt:lpstr>Data Analysis and Insights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FOR REFUGEE AND ASSYLUM SEEKERS IN CANADA 2012-2022</dc:title>
  <dc:creator>deborah Adeniyi</dc:creator>
  <cp:lastModifiedBy>deborah Adeniyi</cp:lastModifiedBy>
  <cp:revision>2</cp:revision>
  <dcterms:created xsi:type="dcterms:W3CDTF">2024-05-22T18:39:32Z</dcterms:created>
  <dcterms:modified xsi:type="dcterms:W3CDTF">2024-05-27T18:59:28Z</dcterms:modified>
</cp:coreProperties>
</file>