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profu.ro/docs/electronica/digitala/10circuite-logice-integrate.pdf" TargetMode="External"/><Relationship Id="rId2" Type="http://schemas.openxmlformats.org/officeDocument/2006/relationships/hyperlink" Target="https://www.afahc.ro/ro/facultate/cursuri/ccg/CDE/Cursul%2010%20-%20AO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story-computer.com/circuit-ic/" TargetMode="External"/><Relationship Id="rId4" Type="http://schemas.openxmlformats.org/officeDocument/2006/relationships/hyperlink" Target="https://www.allaboutcircuits.com/news/jack-kilby-and-the-world-first-integrated-circu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Circuite</a:t>
            </a:r>
            <a:r>
              <a:rPr lang="en-US" dirty="0" smtClean="0"/>
              <a:t> Integrate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 Black" panose="020B0A04020102020204" pitchFamily="34" charset="0"/>
              </a:rPr>
              <a:t>Definiție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7870"/>
            <a:ext cx="9905998" cy="2006930"/>
          </a:xfrm>
        </p:spPr>
        <p:txBody>
          <a:bodyPr>
            <a:normAutofit/>
          </a:bodyPr>
          <a:lstStyle/>
          <a:p>
            <a:r>
              <a:rPr lang="en-US" sz="1400" dirty="0" err="1">
                <a:effectLst/>
                <a:latin typeface="Bahnschrift SemiBold" panose="020B0502040204020203" pitchFamily="34" charset="0"/>
              </a:rPr>
              <a:t>Circuitul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integrat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,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numit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și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cip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, de la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cuvântul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englez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"chip",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este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un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dispozitiv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electronic de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mici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 smtClean="0">
                <a:effectLst/>
                <a:latin typeface="Bahnschrift SemiBold" panose="020B0502040204020203" pitchFamily="34" charset="0"/>
              </a:rPr>
              <a:t>dimensiuni</a:t>
            </a:r>
            <a:r>
              <a:rPr lang="ro-RO" sz="1400" dirty="0" smtClean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 smtClean="0">
                <a:effectLst/>
                <a:latin typeface="Bahnschrift SemiBold" panose="020B0502040204020203" pitchFamily="34" charset="0"/>
              </a:rPr>
              <a:t>alcătuit</a:t>
            </a:r>
            <a:r>
              <a:rPr lang="en-US" sz="1400" dirty="0" smtClean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din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mai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multe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componente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electrice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și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electronice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interconectate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,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pasive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și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active, situate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pe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o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plăcuță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de material </a:t>
            </a:r>
            <a:r>
              <a:rPr lang="en-US" sz="1400" dirty="0" smtClean="0">
                <a:effectLst/>
                <a:latin typeface="Bahnschrift SemiBold" panose="020B0502040204020203" pitchFamily="34" charset="0"/>
              </a:rPr>
              <a:t>semiconductor</a:t>
            </a:r>
            <a:r>
              <a:rPr lang="ro-RO" sz="1400" dirty="0" smtClean="0">
                <a:effectLst/>
                <a:latin typeface="Bahnschrift SemiBold" panose="020B0502040204020203" pitchFamily="34" charset="0"/>
              </a:rPr>
              <a:t>.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r>
              <a:rPr lang="ro-RO" sz="1400" dirty="0" smtClean="0">
                <a:effectLst/>
                <a:latin typeface="Bahnschrift SemiBold" panose="020B0502040204020203" pitchFamily="34" charset="0"/>
              </a:rPr>
              <a:t>Î</a:t>
            </a:r>
            <a:r>
              <a:rPr lang="en-US" sz="1400" dirty="0" smtClean="0">
                <a:effectLst/>
                <a:latin typeface="Bahnschrift SemiBold" panose="020B0502040204020203" pitchFamily="34" charset="0"/>
              </a:rPr>
              <a:t>n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cele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mai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multe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cazuri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este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încapsulat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într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-o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capsulă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etanșă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prevăzută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cu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elemente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conexiune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electrică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spre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exterior,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numite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terminale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effectLst/>
                <a:latin typeface="Bahnschrift SemiBold" panose="020B0502040204020203" pitchFamily="34" charset="0"/>
              </a:rPr>
              <a:t>sau</a:t>
            </a:r>
            <a:r>
              <a:rPr lang="en-US" sz="14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400" dirty="0" err="1" smtClean="0">
                <a:effectLst/>
                <a:latin typeface="Bahnschrift SemiBold" panose="020B0502040204020203" pitchFamily="34" charset="0"/>
              </a:rPr>
              <a:t>pini</a:t>
            </a:r>
            <a:r>
              <a:rPr lang="ro-RO" sz="1400" dirty="0" smtClean="0">
                <a:effectLst/>
                <a:latin typeface="Bahnschrift SemiBold" panose="020B0502040204020203" pitchFamily="34" charset="0"/>
              </a:rPr>
              <a:t>.</a:t>
            </a:r>
          </a:p>
          <a:p>
            <a:r>
              <a:rPr lang="en-US" sz="1500" dirty="0" err="1">
                <a:effectLst/>
                <a:latin typeface="Bahnschrift SemiBold" panose="020B0502040204020203" pitchFamily="34" charset="0"/>
              </a:rPr>
              <a:t>Circuitele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integrate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sunt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folosite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în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toate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echipamentele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electronice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din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zilele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noastre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și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au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revoluționat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lumea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 </a:t>
            </a:r>
            <a:r>
              <a:rPr lang="en-US" sz="1500" dirty="0" err="1">
                <a:effectLst/>
                <a:latin typeface="Bahnschrift SemiBold" panose="020B0502040204020203" pitchFamily="34" charset="0"/>
              </a:rPr>
              <a:t>electronicelor</a:t>
            </a:r>
            <a:r>
              <a:rPr lang="en-US" sz="1500" dirty="0">
                <a:effectLst/>
                <a:latin typeface="Bahnschrift SemiBold" panose="020B0502040204020203" pitchFamily="34" charset="0"/>
              </a:rPr>
              <a:t>.</a:t>
            </a:r>
            <a:endParaRPr lang="en-US" sz="1500" dirty="0">
              <a:latin typeface="Bahnschrift SemiBold" panose="020B0502040204020203" pitchFamily="34" charset="0"/>
            </a:endParaRPr>
          </a:p>
          <a:p>
            <a:endParaRPr lang="ro-RO" dirty="0" smtClean="0">
              <a:effectLst/>
            </a:endParaRPr>
          </a:p>
        </p:txBody>
      </p:sp>
      <p:pic>
        <p:nvPicPr>
          <p:cNvPr id="1028" name="Picture 4" descr="Integrated Circuit at Rs 10/piece | पावर आईसी - Electronics Power Company,  Navi Mumbai | ID: 15619107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3" y="3711038"/>
            <a:ext cx="5551714" cy="29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9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 Black" panose="020B0A04020102020204" pitchFamily="34" charset="0"/>
              </a:rPr>
              <a:t>Istorie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4277"/>
            <a:ext cx="9905998" cy="207125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Jack </a:t>
            </a:r>
            <a:r>
              <a:rPr lang="en-US" sz="1400" dirty="0" err="1">
                <a:latin typeface="Bahnschrift SemiBold" panose="020B0502040204020203" pitchFamily="34" charset="0"/>
              </a:rPr>
              <a:t>Kilby</a:t>
            </a:r>
            <a:r>
              <a:rPr lang="en-US" sz="1400" dirty="0">
                <a:latin typeface="Bahnschrift SemiBold" panose="020B0502040204020203" pitchFamily="34" charset="0"/>
              </a:rPr>
              <a:t>, care a </a:t>
            </a:r>
            <a:r>
              <a:rPr lang="en-US" sz="1400" dirty="0" err="1">
                <a:latin typeface="Bahnschrift SemiBold" panose="020B0502040204020203" pitchFamily="34" charset="0"/>
              </a:rPr>
              <a:t>creat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circuitul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integrat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când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lucra</a:t>
            </a:r>
            <a:r>
              <a:rPr lang="en-US" sz="1400" dirty="0">
                <a:latin typeface="Bahnschrift SemiBold" panose="020B0502040204020203" pitchFamily="34" charset="0"/>
              </a:rPr>
              <a:t> la "Texas Instruments" </a:t>
            </a:r>
            <a:r>
              <a:rPr lang="en-US" sz="1400" dirty="0" err="1">
                <a:latin typeface="Bahnschrift SemiBold" panose="020B0502040204020203" pitchFamily="34" charset="0"/>
              </a:rPr>
              <a:t>este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considerat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părintele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acestuia</a:t>
            </a:r>
            <a:r>
              <a:rPr lang="en-US" sz="1400" dirty="0">
                <a:latin typeface="Bahnschrift SemiBold" panose="020B0502040204020203" pitchFamily="34" charset="0"/>
              </a:rPr>
              <a:t>. </a:t>
            </a:r>
            <a:r>
              <a:rPr lang="en-US" sz="1400" dirty="0" err="1">
                <a:latin typeface="Bahnschrift SemiBold" panose="020B0502040204020203" pitchFamily="34" charset="0"/>
              </a:rPr>
              <a:t>Șase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luni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mai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târziu</a:t>
            </a:r>
            <a:r>
              <a:rPr lang="en-US" sz="1400" dirty="0">
                <a:latin typeface="Bahnschrift SemiBold" panose="020B0502040204020203" pitchFamily="34" charset="0"/>
              </a:rPr>
              <a:t>, Robert Noyce, (co-</a:t>
            </a:r>
            <a:r>
              <a:rPr lang="en-US" sz="1400" dirty="0" err="1">
                <a:latin typeface="Bahnschrift SemiBold" panose="020B0502040204020203" pitchFamily="34" charset="0"/>
              </a:rPr>
              <a:t>fondator</a:t>
            </a:r>
            <a:r>
              <a:rPr lang="en-US" sz="1400" dirty="0">
                <a:latin typeface="Bahnschrift SemiBold" panose="020B0502040204020203" pitchFamily="34" charset="0"/>
              </a:rPr>
              <a:t> al "Intel") vine cu </a:t>
            </a:r>
            <a:r>
              <a:rPr lang="en-US" sz="1400" dirty="0" err="1">
                <a:latin typeface="Bahnschrift SemiBold" panose="020B0502040204020203" pitchFamily="34" charset="0"/>
              </a:rPr>
              <a:t>propria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sa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variantă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bază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latin typeface="Bahnschrift SemiBold" panose="020B0502040204020203" pitchFamily="34" charset="0"/>
              </a:rPr>
              <a:t>siliciu</a:t>
            </a:r>
            <a:r>
              <a:rPr lang="en-US" sz="1400" dirty="0">
                <a:latin typeface="Bahnschrift SemiBold" panose="020B0502040204020203" pitchFamily="34" charset="0"/>
              </a:rPr>
              <a:t>, </a:t>
            </a:r>
            <a:r>
              <a:rPr lang="en-US" sz="1400" dirty="0" err="1">
                <a:latin typeface="Bahnschrift SemiBold" panose="020B0502040204020203" pitchFamily="34" charset="0"/>
              </a:rPr>
              <a:t>pe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când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cel</a:t>
            </a:r>
            <a:r>
              <a:rPr lang="en-US" sz="1400" dirty="0">
                <a:latin typeface="Bahnschrift SemiBold" panose="020B0502040204020203" pitchFamily="34" charset="0"/>
              </a:rPr>
              <a:t> al </a:t>
            </a:r>
            <a:r>
              <a:rPr lang="en-US" sz="1400" dirty="0" err="1">
                <a:latin typeface="Bahnschrift SemiBold" panose="020B0502040204020203" pitchFamily="34" charset="0"/>
              </a:rPr>
              <a:t>lui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Kilby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fusese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bazat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germaniu</a:t>
            </a:r>
            <a:r>
              <a:rPr lang="en-US" sz="1400" dirty="0" smtClean="0">
                <a:latin typeface="Bahnschrift SemiBold" panose="020B0502040204020203" pitchFamily="34" charset="0"/>
              </a:rPr>
              <a:t>.</a:t>
            </a:r>
            <a:r>
              <a:rPr lang="ro-RO" sz="1400" dirty="0">
                <a:latin typeface="Bahnschrift SemiBold" panose="020B0502040204020203" pitchFamily="34" charset="0"/>
              </a:rPr>
              <a:t> Kilby l-a creat în 1959, </a:t>
            </a:r>
            <a:r>
              <a:rPr lang="ro-RO" sz="1400" dirty="0" smtClean="0">
                <a:latin typeface="Bahnschrift SemiBold" panose="020B0502040204020203" pitchFamily="34" charset="0"/>
              </a:rPr>
              <a:t>dar la </a:t>
            </a:r>
            <a:r>
              <a:rPr lang="ro-RO" sz="1400" dirty="0">
                <a:latin typeface="Bahnschrift SemiBold" panose="020B0502040204020203" pitchFamily="34" charset="0"/>
              </a:rPr>
              <a:t>25 aprilie 1961, biroul de brevete a acordat primul brevet pentru un circuit integrat lui Robert Noyce în timp ce cererea lui Kilby era încă analizată</a:t>
            </a:r>
            <a:r>
              <a:rPr lang="ro-RO" sz="1400" dirty="0" smtClean="0">
                <a:latin typeface="Bahnschrift SemiBold" panose="020B0502040204020203" pitchFamily="34" charset="0"/>
              </a:rPr>
              <a:t>.</a:t>
            </a:r>
          </a:p>
          <a:p>
            <a:r>
              <a:rPr lang="ro-RO" sz="1400" dirty="0">
                <a:latin typeface="Bahnschrift SemiBold" panose="020B0502040204020203" pitchFamily="34" charset="0"/>
              </a:rPr>
              <a:t>Evoluțiile timpurii ale circuitului integrat datează din 1949, când inginerul german Werner Jacobi a depus un brevet pentru un dispozitiv de amplificare semiconductor de tip circuit integrat care prezintă cinci tranzistori pe un substrat comun într-un amplificator cu 3 trepte, cu doi tranzistori care lucrează </a:t>
            </a:r>
            <a:r>
              <a:rPr lang="ro-RO" sz="1400" dirty="0" smtClean="0">
                <a:latin typeface="Bahnschrift SemiBold" panose="020B0502040204020203" pitchFamily="34" charset="0"/>
              </a:rPr>
              <a:t>Cu susul în jos(</a:t>
            </a:r>
            <a:r>
              <a:rPr lang="en-US" sz="1400" dirty="0" smtClean="0">
                <a:latin typeface="Bahnschrift SemiBold" panose="020B0502040204020203" pitchFamily="34" charset="0"/>
              </a:rPr>
              <a:t>“Upside Down”) </a:t>
            </a:r>
            <a:r>
              <a:rPr lang="ro-RO" sz="1400" dirty="0" smtClean="0">
                <a:latin typeface="Bahnschrift SemiBold" panose="020B0502040204020203" pitchFamily="34" charset="0"/>
              </a:rPr>
              <a:t>pe post de </a:t>
            </a:r>
            <a:r>
              <a:rPr lang="ro-RO" sz="1400" dirty="0">
                <a:latin typeface="Bahnschrift SemiBold" panose="020B0502040204020203" pitchFamily="34" charset="0"/>
              </a:rPr>
              <a:t>convertor de </a:t>
            </a:r>
            <a:r>
              <a:rPr lang="ro-RO" sz="1400" dirty="0" smtClean="0">
                <a:latin typeface="Bahnschrift SemiBold" panose="020B0502040204020203" pitchFamily="34" charset="0"/>
              </a:rPr>
              <a:t>impedanță.</a:t>
            </a:r>
          </a:p>
          <a:p>
            <a:endParaRPr lang="ro-RO" sz="1400" dirty="0" smtClean="0">
              <a:latin typeface="Bahnschrift SemiBold" panose="020B0502040204020203" pitchFamily="34" charset="0"/>
            </a:endParaRPr>
          </a:p>
          <a:p>
            <a:endParaRPr 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2052" name="Picture 4" descr="Integrated circuit | Article about integrated circuit by The Free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3942334"/>
            <a:ext cx="5715207" cy="24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8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 Black" panose="020B0A04020102020204" pitchFamily="34" charset="0"/>
              </a:rPr>
              <a:t>Capsulele circuitelor integrate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959427"/>
            <a:ext cx="9905998" cy="2796639"/>
          </a:xfrm>
        </p:spPr>
        <p:txBody>
          <a:bodyPr>
            <a:normAutofit fontScale="77500" lnSpcReduction="20000"/>
          </a:bodyPr>
          <a:lstStyle/>
          <a:p>
            <a:r>
              <a:rPr lang="ro-RO" sz="1400" dirty="0" smtClean="0">
                <a:latin typeface="Bahnschrift SemiBold" panose="020B0502040204020203" pitchFamily="34" charset="0"/>
              </a:rPr>
              <a:t>Există o multitudine de capsule de circuite integrate. Două dintre acestea sunt cele din fotografia următoare, în ordinea respectivă Capsulă de tip Dual in Line cu 14 terminale și Tipical Outline cu 8 </a:t>
            </a:r>
            <a:r>
              <a:rPr lang="ro-RO" sz="1400" dirty="0">
                <a:latin typeface="Bahnschrift SemiBold" panose="020B0502040204020203" pitchFamily="34" charset="0"/>
              </a:rPr>
              <a:t>terminale. </a:t>
            </a:r>
            <a:endParaRPr lang="ro-RO" sz="1400" dirty="0" smtClean="0">
              <a:latin typeface="Bahnschrift SemiBold" panose="020B0502040204020203" pitchFamily="34" charset="0"/>
            </a:endParaRPr>
          </a:p>
          <a:p>
            <a:r>
              <a:rPr lang="ro-RO" sz="1400" dirty="0" smtClean="0">
                <a:latin typeface="Bahnschrift SemiBold" panose="020B0502040204020203" pitchFamily="34" charset="0"/>
              </a:rPr>
              <a:t>Monocristalul </a:t>
            </a:r>
            <a:r>
              <a:rPr lang="ro-RO" sz="1400" dirty="0">
                <a:latin typeface="Bahnschrift SemiBold" panose="020B0502040204020203" pitchFamily="34" charset="0"/>
              </a:rPr>
              <a:t>este o plăcuță semiconductoare de siliciu, cu grosime de </a:t>
            </a:r>
            <a:r>
              <a:rPr lang="ro-RO" sz="1400" dirty="0" smtClean="0">
                <a:latin typeface="Bahnschrift SemiBold" panose="020B0502040204020203" pitchFamily="34" charset="0"/>
              </a:rPr>
              <a:t>0,2</a:t>
            </a:r>
            <a:r>
              <a:rPr lang="en-US" sz="1400" dirty="0" smtClean="0">
                <a:latin typeface="Bahnschrift SemiBold" panose="020B0502040204020203" pitchFamily="34" charset="0"/>
              </a:rPr>
              <a:t>-</a:t>
            </a:r>
            <a:r>
              <a:rPr lang="ro-RO" sz="1400" dirty="0" smtClean="0">
                <a:latin typeface="Bahnschrift SemiBold" panose="020B0502040204020203" pitchFamily="34" charset="0"/>
              </a:rPr>
              <a:t>0,3mm </a:t>
            </a:r>
            <a:r>
              <a:rPr lang="ro-RO" sz="1400" dirty="0">
                <a:latin typeface="Bahnschrift SemiBold" panose="020B0502040204020203" pitchFamily="34" charset="0"/>
              </a:rPr>
              <a:t>șisuprafața </a:t>
            </a:r>
            <a:r>
              <a:rPr lang="ro-RO" sz="1400" dirty="0" smtClean="0">
                <a:latin typeface="Bahnschrift SemiBold" panose="020B0502040204020203" pitchFamily="34" charset="0"/>
              </a:rPr>
              <a:t>de</a:t>
            </a:r>
            <a:r>
              <a:rPr lang="en-US" sz="1400" dirty="0" smtClean="0">
                <a:latin typeface="Bahnschrift SemiBold" panose="020B0502040204020203" pitchFamily="34" charset="0"/>
              </a:rPr>
              <a:t> 1x</a:t>
            </a:r>
            <a:r>
              <a:rPr lang="ro-RO" sz="1400" dirty="0" smtClean="0">
                <a:latin typeface="Bahnschrift SemiBold" panose="020B0502040204020203" pitchFamily="34" charset="0"/>
              </a:rPr>
              <a:t>10mm</a:t>
            </a:r>
            <a:r>
              <a:rPr lang="en-US" sz="1400" dirty="0" smtClean="0">
                <a:latin typeface="Bahnschrift SemiBold" panose="020B0502040204020203" pitchFamily="34" charset="0"/>
              </a:rPr>
              <a:t> p</a:t>
            </a:r>
            <a:r>
              <a:rPr lang="ro-RO" sz="1400" dirty="0" smtClean="0">
                <a:latin typeface="Bahnschrift SemiBold" panose="020B0502040204020203" pitchFamily="34" charset="0"/>
              </a:rPr>
              <a:t>ătrați. </a:t>
            </a:r>
            <a:r>
              <a:rPr lang="ro-RO" sz="1400" dirty="0">
                <a:latin typeface="Bahnschrift SemiBold" panose="020B0502040204020203" pitchFamily="34" charset="0"/>
              </a:rPr>
              <a:t>Microcomponentele active sau pasive ale circuitului apar subformă de “insule”, cuprinse într-un strat subțire </a:t>
            </a:r>
            <a:r>
              <a:rPr lang="ro-RO" sz="1400" dirty="0" smtClean="0">
                <a:latin typeface="Bahnschrift SemiBold" panose="020B0502040204020203" pitchFamily="34" charset="0"/>
              </a:rPr>
              <a:t>mai mic de 10</a:t>
            </a:r>
            <a:r>
              <a:rPr lang="en-US" sz="1400" dirty="0" smtClean="0">
                <a:latin typeface="Bahnschrift SemiBold" panose="020B0502040204020203" pitchFamily="34" charset="0"/>
              </a:rPr>
              <a:t> micro</a:t>
            </a:r>
            <a:r>
              <a:rPr lang="ro-RO" sz="1400" dirty="0" smtClean="0">
                <a:latin typeface="Bahnschrift SemiBold" panose="020B0502040204020203" pitchFamily="34" charset="0"/>
              </a:rPr>
              <a:t>m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etri</a:t>
            </a:r>
            <a:r>
              <a:rPr lang="ro-RO" sz="1400" dirty="0" smtClean="0">
                <a:latin typeface="Bahnschrift SemiBold" panose="020B0502040204020203" pitchFamily="34" charset="0"/>
              </a:rPr>
              <a:t> </a:t>
            </a:r>
            <a:r>
              <a:rPr lang="ro-RO" sz="1400" dirty="0">
                <a:latin typeface="Bahnschrift SemiBold" panose="020B0502040204020203" pitchFamily="34" charset="0"/>
              </a:rPr>
              <a:t>la suprafața substratului comun</a:t>
            </a:r>
            <a:r>
              <a:rPr lang="ro-RO" sz="1400" dirty="0" smtClean="0">
                <a:latin typeface="Bahnschrift SemiBold" panose="020B0502040204020203" pitchFamily="34" charset="0"/>
              </a:rPr>
              <a:t>, semiconductor</a:t>
            </a:r>
            <a:r>
              <a:rPr lang="ro-RO" sz="1400" dirty="0">
                <a:latin typeface="Bahnschrift SemiBold" panose="020B0502040204020203" pitchFamily="34" charset="0"/>
              </a:rPr>
              <a:t>. Ele sunt formate din zone p sau n, de diferite dimensiuni și forme.Nivelul complexități funcționale a unui CI se caracterizează cu ajutorul unor elemente </a:t>
            </a:r>
            <a:r>
              <a:rPr lang="ro-RO" sz="1400" dirty="0" smtClean="0">
                <a:latin typeface="Bahnschrift SemiBold" panose="020B0502040204020203" pitchFamily="34" charset="0"/>
              </a:rPr>
              <a:t>de</a:t>
            </a:r>
            <a:r>
              <a:rPr lang="en-US" sz="1400" dirty="0" smtClean="0">
                <a:latin typeface="Bahnschrift SemiBold" panose="020B0502040204020203" pitchFamily="34" charset="0"/>
              </a:rPr>
              <a:t> </a:t>
            </a:r>
            <a:r>
              <a:rPr lang="ro-RO" sz="1400" dirty="0" smtClean="0">
                <a:latin typeface="Bahnschrift SemiBold" panose="020B0502040204020203" pitchFamily="34" charset="0"/>
              </a:rPr>
              <a:t>referință</a:t>
            </a:r>
            <a:r>
              <a:rPr lang="ro-RO" sz="1400" dirty="0">
                <a:latin typeface="Bahnschrift SemiBold" panose="020B0502040204020203" pitchFamily="34" charset="0"/>
              </a:rPr>
              <a:t>. Acestea sunt următoarele</a:t>
            </a:r>
            <a:r>
              <a:rPr lang="ro-RO" sz="1400" dirty="0" smtClean="0">
                <a:latin typeface="Bahnschrift SemiBold" panose="020B0502040204020203" pitchFamily="34" charset="0"/>
              </a:rPr>
              <a:t>:</a:t>
            </a:r>
          </a:p>
          <a:p>
            <a:r>
              <a:rPr lang="ro-RO" sz="1400" dirty="0" smtClean="0">
                <a:latin typeface="Bahnschrift SemiBold" panose="020B0502040204020203" pitchFamily="34" charset="0"/>
              </a:rPr>
              <a:t>1. </a:t>
            </a:r>
            <a:r>
              <a:rPr lang="ro-RO" sz="1400" dirty="0">
                <a:latin typeface="Bahnschrift SemiBold" panose="020B0502040204020203" pitchFamily="34" charset="0"/>
              </a:rPr>
              <a:t>poarta logică, pentru </a:t>
            </a:r>
            <a:r>
              <a:rPr lang="ro-RO" sz="1400" dirty="0" smtClean="0">
                <a:latin typeface="Bahnschrift SemiBold" panose="020B0502040204020203" pitchFamily="34" charset="0"/>
              </a:rPr>
              <a:t>CI </a:t>
            </a:r>
            <a:r>
              <a:rPr lang="ro-RO" sz="1400" dirty="0">
                <a:latin typeface="Bahnschrift SemiBold" panose="020B0502040204020203" pitchFamily="34" charset="0"/>
              </a:rPr>
              <a:t>care </a:t>
            </a:r>
            <a:r>
              <a:rPr lang="ro-RO" sz="1400" dirty="0" smtClean="0">
                <a:latin typeface="Bahnschrift SemiBold" panose="020B0502040204020203" pitchFamily="34" charset="0"/>
              </a:rPr>
              <a:t>implementează </a:t>
            </a:r>
            <a:r>
              <a:rPr lang="ro-RO" sz="1400" dirty="0">
                <a:latin typeface="Bahnschrift SemiBold" panose="020B0502040204020203" pitchFamily="34" charset="0"/>
              </a:rPr>
              <a:t>funcții logice</a:t>
            </a:r>
            <a:r>
              <a:rPr lang="ro-RO" sz="1400" dirty="0" smtClean="0">
                <a:latin typeface="Bahnschrift SemiBold" panose="020B0502040204020203" pitchFamily="34" charset="0"/>
              </a:rPr>
              <a:t>,</a:t>
            </a:r>
          </a:p>
          <a:p>
            <a:r>
              <a:rPr lang="ro-RO" sz="1400" dirty="0" smtClean="0">
                <a:latin typeface="Bahnschrift SemiBold" panose="020B0502040204020203" pitchFamily="34" charset="0"/>
              </a:rPr>
              <a:t>2. celula </a:t>
            </a:r>
            <a:r>
              <a:rPr lang="ro-RO" sz="1400" dirty="0">
                <a:latin typeface="Bahnschrift SemiBold" panose="020B0502040204020203" pitchFamily="34" charset="0"/>
              </a:rPr>
              <a:t>de memorie “bit”, pentru </a:t>
            </a:r>
            <a:r>
              <a:rPr lang="ro-RO" sz="1400" dirty="0" smtClean="0">
                <a:latin typeface="Bahnschrift SemiBold" panose="020B0502040204020203" pitchFamily="34" charset="0"/>
              </a:rPr>
              <a:t>CI </a:t>
            </a:r>
            <a:r>
              <a:rPr lang="ro-RO" sz="1400" dirty="0">
                <a:latin typeface="Bahnschrift SemiBold" panose="020B0502040204020203" pitchFamily="34" charset="0"/>
              </a:rPr>
              <a:t>care </a:t>
            </a:r>
            <a:r>
              <a:rPr lang="ro-RO" sz="1400" dirty="0" smtClean="0">
                <a:latin typeface="Bahnschrift SemiBold" panose="020B0502040204020203" pitchFamily="34" charset="0"/>
              </a:rPr>
              <a:t>implementează </a:t>
            </a:r>
            <a:r>
              <a:rPr lang="ro-RO" sz="1400" dirty="0">
                <a:latin typeface="Bahnschrift SemiBold" panose="020B0502040204020203" pitchFamily="34" charset="0"/>
              </a:rPr>
              <a:t>funcția de memorare</a:t>
            </a:r>
            <a:r>
              <a:rPr lang="ro-RO" sz="1400" dirty="0" smtClean="0">
                <a:latin typeface="Bahnschrift SemiBold" panose="020B0502040204020203" pitchFamily="34" charset="0"/>
              </a:rPr>
              <a:t>,</a:t>
            </a:r>
          </a:p>
          <a:p>
            <a:r>
              <a:rPr lang="ro-RO" sz="1400" dirty="0" smtClean="0">
                <a:latin typeface="Bahnschrift SemiBold" panose="020B0502040204020203" pitchFamily="34" charset="0"/>
              </a:rPr>
              <a:t>3. </a:t>
            </a:r>
            <a:r>
              <a:rPr lang="ro-RO" sz="1400" dirty="0">
                <a:latin typeface="Bahnschrift SemiBold" panose="020B0502040204020203" pitchFamily="34" charset="0"/>
              </a:rPr>
              <a:t>circuitul amplificator elementar, pentru </a:t>
            </a:r>
            <a:r>
              <a:rPr lang="ro-RO" sz="1400" dirty="0" smtClean="0">
                <a:latin typeface="Bahnschrift SemiBold" panose="020B0502040204020203" pitchFamily="34" charset="0"/>
              </a:rPr>
              <a:t>CI </a:t>
            </a:r>
            <a:r>
              <a:rPr lang="ro-RO" sz="1400" dirty="0">
                <a:latin typeface="Bahnschrift SemiBold" panose="020B0502040204020203" pitchFamily="34" charset="0"/>
              </a:rPr>
              <a:t>care </a:t>
            </a:r>
            <a:r>
              <a:rPr lang="ro-RO" sz="1400" dirty="0" smtClean="0">
                <a:latin typeface="Bahnschrift SemiBold" panose="020B0502040204020203" pitchFamily="34" charset="0"/>
              </a:rPr>
              <a:t>implementează </a:t>
            </a:r>
            <a:r>
              <a:rPr lang="ro-RO" sz="1400" dirty="0">
                <a:latin typeface="Bahnschrift SemiBold" panose="020B0502040204020203" pitchFamily="34" charset="0"/>
              </a:rPr>
              <a:t>funcții analogice</a:t>
            </a:r>
            <a:r>
              <a:rPr lang="ro-RO" sz="1400" dirty="0" smtClean="0">
                <a:latin typeface="Bahnschrift SemiBold" panose="020B0502040204020203" pitchFamily="34" charset="0"/>
              </a:rPr>
              <a:t>.</a:t>
            </a:r>
          </a:p>
          <a:p>
            <a:r>
              <a:rPr lang="ro-RO" sz="1400" dirty="0" smtClean="0">
                <a:latin typeface="Bahnschrift SemiBold" panose="020B0502040204020203" pitchFamily="34" charset="0"/>
              </a:rPr>
              <a:t>Numărul </a:t>
            </a:r>
            <a:r>
              <a:rPr lang="ro-RO" sz="1400" dirty="0">
                <a:latin typeface="Bahnschrift SemiBold" panose="020B0502040204020203" pitchFamily="34" charset="0"/>
              </a:rPr>
              <a:t>de circuit echivalent ale unui CI reprezintă numărul de porți logice, biți </a:t>
            </a:r>
            <a:r>
              <a:rPr lang="ro-RO" sz="1400" dirty="0" smtClean="0">
                <a:latin typeface="Bahnschrift SemiBold" panose="020B0502040204020203" pitchFamily="34" charset="0"/>
              </a:rPr>
              <a:t>sau amplificatoare </a:t>
            </a:r>
            <a:r>
              <a:rPr lang="ro-RO" sz="1400" dirty="0">
                <a:latin typeface="Bahnschrift SemiBold" panose="020B0502040204020203" pitchFamily="34" charset="0"/>
              </a:rPr>
              <a:t>elementare cu care se poate realiza funcția îndeplinită de circuitul electronicrespectiv</a:t>
            </a:r>
            <a:r>
              <a:rPr lang="ro-RO" sz="1400" dirty="0" smtClean="0">
                <a:latin typeface="Bahnschrift SemiBold" panose="020B0502040204020203" pitchFamily="34" charset="0"/>
              </a:rPr>
              <a:t>.</a:t>
            </a:r>
          </a:p>
          <a:p>
            <a:r>
              <a:rPr lang="en-US" sz="1400" dirty="0" err="1">
                <a:latin typeface="Bahnschrift SemiBold" panose="020B0502040204020203" pitchFamily="34" charset="0"/>
              </a:rPr>
              <a:t>Parametrii</a:t>
            </a:r>
            <a:r>
              <a:rPr lang="en-US" sz="1400" dirty="0">
                <a:latin typeface="Bahnschrift SemiBold" panose="020B0502040204020203" pitchFamily="34" charset="0"/>
              </a:rPr>
              <a:t> care </a:t>
            </a:r>
            <a:r>
              <a:rPr lang="en-US" sz="1400" dirty="0" err="1">
                <a:latin typeface="Bahnschrift SemiBold" panose="020B0502040204020203" pitchFamily="34" charset="0"/>
              </a:rPr>
              <a:t>definesc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capacitatea</a:t>
            </a:r>
            <a:r>
              <a:rPr lang="en-US" sz="1400" dirty="0">
                <a:latin typeface="Bahnschrift SemiBold" panose="020B0502040204020203" pitchFamily="34" charset="0"/>
              </a:rPr>
              <a:t> CI </a:t>
            </a:r>
            <a:r>
              <a:rPr lang="en-US" sz="1400" dirty="0" err="1">
                <a:latin typeface="Bahnschrift SemiBold" panose="020B0502040204020203" pitchFamily="34" charset="0"/>
              </a:rPr>
              <a:t>sunt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densitatea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latin typeface="Bahnschrift SemiBold" panose="020B0502040204020203" pitchFamily="34" charset="0"/>
              </a:rPr>
              <a:t>integrare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şi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indicele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integrare</a:t>
            </a:r>
            <a:r>
              <a:rPr lang="en-US" sz="1400" dirty="0" smtClean="0">
                <a:latin typeface="Bahnschrift SemiBold" panose="020B0502040204020203" pitchFamily="34" charset="0"/>
              </a:rPr>
              <a:t>.</a:t>
            </a:r>
            <a:r>
              <a:rPr lang="ro-RO" sz="1400" dirty="0" smtClean="0">
                <a:latin typeface="Bahnschrift SemiBold" panose="020B0502040204020203" pitchFamily="34" charset="0"/>
              </a:rPr>
              <a:t>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Densitatea</a:t>
            </a:r>
            <a:r>
              <a:rPr lang="en-US" sz="1400" dirty="0" smtClean="0">
                <a:latin typeface="Bahnschrift SemiBold" panose="020B0502040204020203" pitchFamily="34" charset="0"/>
              </a:rPr>
              <a:t> </a:t>
            </a:r>
            <a:r>
              <a:rPr lang="en-US" sz="1400" dirty="0">
                <a:latin typeface="Bahnschrift SemiBold" panose="020B0502040204020203" pitchFamily="34" charset="0"/>
              </a:rPr>
              <a:t>de </a:t>
            </a:r>
            <a:r>
              <a:rPr lang="en-US" sz="1400" dirty="0" err="1">
                <a:latin typeface="Bahnschrift SemiBold" panose="020B0502040204020203" pitchFamily="34" charset="0"/>
              </a:rPr>
              <a:t>integrare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este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numărul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latin typeface="Bahnschrift SemiBold" panose="020B0502040204020203" pitchFamily="34" charset="0"/>
              </a:rPr>
              <a:t>microelemente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unitatea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latin typeface="Bahnschrift SemiBold" panose="020B0502040204020203" pitchFamily="34" charset="0"/>
              </a:rPr>
              <a:t>suprafaţă</a:t>
            </a:r>
            <a:r>
              <a:rPr lang="en-US" sz="1400" dirty="0">
                <a:latin typeface="Bahnschrift SemiBold" panose="020B0502040204020203" pitchFamily="34" charset="0"/>
              </a:rPr>
              <a:t> a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pastilei</a:t>
            </a:r>
            <a:r>
              <a:rPr lang="ro-RO" sz="1400" dirty="0" smtClean="0">
                <a:latin typeface="Bahnschrift SemiBold" panose="020B0502040204020203" pitchFamily="34" charset="0"/>
              </a:rPr>
              <a:t>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semiconductoare</a:t>
            </a:r>
            <a:r>
              <a:rPr lang="en-US" sz="1400" dirty="0">
                <a:latin typeface="Bahnschrift SemiBold" panose="020B0502040204020203" pitchFamily="34" charset="0"/>
              </a:rPr>
              <a:t>, </a:t>
            </a:r>
            <a:r>
              <a:rPr lang="en-US" sz="1400" dirty="0" err="1">
                <a:latin typeface="Bahnschrift SemiBold" panose="020B0502040204020203" pitchFamily="34" charset="0"/>
              </a:rPr>
              <a:t>sau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numărul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latin typeface="Bahnschrift SemiBold" panose="020B0502040204020203" pitchFamily="34" charset="0"/>
              </a:rPr>
              <a:t>elemente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şi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componente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în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unitatea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latin typeface="Bahnschrift SemiBold" panose="020B0502040204020203" pitchFamily="34" charset="0"/>
              </a:rPr>
              <a:t>volum</a:t>
            </a:r>
            <a:r>
              <a:rPr lang="en-US" sz="1400" dirty="0">
                <a:latin typeface="Bahnschrift SemiBold" panose="020B0502040204020203" pitchFamily="34" charset="0"/>
              </a:rPr>
              <a:t> a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capsulei</a:t>
            </a:r>
            <a:r>
              <a:rPr lang="ro-RO" sz="1400" dirty="0" smtClean="0">
                <a:latin typeface="Bahnschrift SemiBold" panose="020B0502040204020203" pitchFamily="34" charset="0"/>
              </a:rPr>
              <a:t> </a:t>
            </a:r>
            <a:r>
              <a:rPr lang="en-US" sz="1400" dirty="0" smtClean="0">
                <a:latin typeface="Bahnschrift SemiBold" panose="020B0502040204020203" pitchFamily="34" charset="0"/>
              </a:rPr>
              <a:t>CI </a:t>
            </a:r>
            <a:r>
              <a:rPr lang="en-US" sz="1400" dirty="0" err="1">
                <a:latin typeface="Bahnschrift SemiBold" panose="020B0502040204020203" pitchFamily="34" charset="0"/>
              </a:rPr>
              <a:t>hibrid</a:t>
            </a:r>
            <a:r>
              <a:rPr lang="en-US" sz="1400" dirty="0">
                <a:latin typeface="Bahnschrift SemiBold" panose="020B0502040204020203" pitchFamily="34" charset="0"/>
              </a:rPr>
              <a:t>, </a:t>
            </a:r>
            <a:r>
              <a:rPr lang="en-US" sz="1400" dirty="0" err="1">
                <a:latin typeface="Bahnschrift SemiBold" panose="020B0502040204020203" pitchFamily="34" charset="0"/>
              </a:rPr>
              <a:t>fără</a:t>
            </a:r>
            <a:r>
              <a:rPr lang="en-US" sz="1400" dirty="0">
                <a:latin typeface="Bahnschrift SemiBold" panose="020B0502040204020203" pitchFamily="34" charset="0"/>
              </a:rPr>
              <a:t> a </a:t>
            </a:r>
            <a:r>
              <a:rPr lang="en-US" sz="1400" dirty="0" err="1">
                <a:latin typeface="Bahnschrift SemiBold" panose="020B0502040204020203" pitchFamily="34" charset="0"/>
              </a:rPr>
              <a:t>considera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şi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volumul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terminalelor</a:t>
            </a:r>
            <a:r>
              <a:rPr lang="ro-RO" sz="1400" dirty="0" smtClean="0">
                <a:latin typeface="Bahnschrift SemiBold" panose="020B0502040204020203" pitchFamily="34" charset="0"/>
              </a:rPr>
              <a:t>.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Indicele</a:t>
            </a:r>
            <a:r>
              <a:rPr lang="en-US" sz="1400" dirty="0" smtClean="0">
                <a:latin typeface="Bahnschrift SemiBold" panose="020B0502040204020203" pitchFamily="34" charset="0"/>
              </a:rPr>
              <a:t> </a:t>
            </a:r>
            <a:r>
              <a:rPr lang="en-US" sz="1400" dirty="0">
                <a:latin typeface="Bahnschrift SemiBold" panose="020B0502040204020203" pitchFamily="34" charset="0"/>
              </a:rPr>
              <a:t>de </a:t>
            </a:r>
            <a:r>
              <a:rPr lang="en-US" sz="1400" dirty="0" err="1">
                <a:latin typeface="Bahnschrift SemiBold" panose="020B0502040204020203" pitchFamily="34" charset="0"/>
              </a:rPr>
              <a:t>integrare</a:t>
            </a:r>
            <a:r>
              <a:rPr lang="en-US" sz="1400" dirty="0">
                <a:latin typeface="Bahnschrift SemiBold" panose="020B0502040204020203" pitchFamily="34" charset="0"/>
              </a:rPr>
              <a:t> (N) </a:t>
            </a:r>
            <a:r>
              <a:rPr lang="en-US" sz="1400" dirty="0" err="1">
                <a:latin typeface="Bahnschrift SemiBold" panose="020B0502040204020203" pitchFamily="34" charset="0"/>
              </a:rPr>
              <a:t>reprezintă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logaritmul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zecimal</a:t>
            </a:r>
            <a:r>
              <a:rPr lang="en-US" sz="1400" dirty="0">
                <a:latin typeface="Bahnschrift SemiBold" panose="020B0502040204020203" pitchFamily="34" charset="0"/>
              </a:rPr>
              <a:t> al </a:t>
            </a:r>
            <a:r>
              <a:rPr lang="en-US" sz="1400" dirty="0" err="1">
                <a:latin typeface="Bahnschrift SemiBold" panose="020B0502040204020203" pitchFamily="34" charset="0"/>
              </a:rPr>
              <a:t>numărului</a:t>
            </a:r>
            <a:r>
              <a:rPr lang="en-US" sz="1400" dirty="0">
                <a:latin typeface="Bahnschrift SemiBold" panose="020B0502040204020203" pitchFamily="34" charset="0"/>
              </a:rPr>
              <a:t> de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circuite</a:t>
            </a:r>
            <a:r>
              <a:rPr lang="ro-RO" sz="1400" dirty="0" smtClean="0">
                <a:latin typeface="Bahnschrift SemiBold" panose="020B0502040204020203" pitchFamily="34" charset="0"/>
              </a:rPr>
              <a:t> </a:t>
            </a:r>
            <a:r>
              <a:rPr lang="en-US" sz="1400" dirty="0" err="1" smtClean="0">
                <a:latin typeface="Bahnschrift SemiBold" panose="020B0502040204020203" pitchFamily="34" charset="0"/>
              </a:rPr>
              <a:t>echivalente</a:t>
            </a:r>
            <a:r>
              <a:rPr lang="en-US" sz="1400" dirty="0" smtClean="0">
                <a:latin typeface="Bahnschrift SemiBold" panose="020B0502040204020203" pitchFamily="34" charset="0"/>
              </a:rPr>
              <a:t> </a:t>
            </a:r>
            <a:r>
              <a:rPr lang="en-US" sz="1400" dirty="0">
                <a:latin typeface="Bahnschrift SemiBold" panose="020B0502040204020203" pitchFamily="34" charset="0"/>
              </a:rPr>
              <a:t>ale CI, </a:t>
            </a:r>
            <a:r>
              <a:rPr lang="en-US" sz="1400" dirty="0" err="1">
                <a:latin typeface="Bahnschrift SemiBold" panose="020B0502040204020203" pitchFamily="34" charset="0"/>
              </a:rPr>
              <a:t>rotunjit</a:t>
            </a:r>
            <a:r>
              <a:rPr lang="en-US" sz="1400" dirty="0">
                <a:latin typeface="Bahnschrift SemiBold" panose="020B0502040204020203" pitchFamily="34" charset="0"/>
              </a:rPr>
              <a:t> superior la prima </a:t>
            </a:r>
            <a:r>
              <a:rPr lang="en-US" sz="1400" dirty="0" err="1">
                <a:latin typeface="Bahnschrift SemiBold" panose="020B0502040204020203" pitchFamily="34" charset="0"/>
              </a:rPr>
              <a:t>valoare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întreagă</a:t>
            </a:r>
            <a:r>
              <a:rPr lang="en-US" sz="1400" dirty="0">
                <a:latin typeface="Bahnschrift SemiBold" panose="020B0502040204020203" pitchFamily="34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11" y="4607625"/>
            <a:ext cx="6400799" cy="204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 Black" panose="020B0A04020102020204" pitchFamily="34" charset="0"/>
              </a:rPr>
              <a:t>Nivelurile de integrare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0729"/>
            <a:ext cx="9905998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1. SSI (Small Scale Of Integration), </a:t>
            </a:r>
            <a:r>
              <a:rPr lang="en-US" dirty="0" err="1">
                <a:latin typeface="Bahnschrift SemiBold" panose="020B0502040204020203" pitchFamily="34" charset="0"/>
              </a:rPr>
              <a:t>corespunzător</a:t>
            </a:r>
            <a:r>
              <a:rPr lang="en-US" dirty="0">
                <a:latin typeface="Bahnschrift SemiBold" panose="020B0502040204020203" pitchFamily="34" charset="0"/>
              </a:rPr>
              <a:t> CI cu grad </a:t>
            </a:r>
            <a:r>
              <a:rPr lang="en-US" dirty="0" err="1">
                <a:latin typeface="Bahnschrift SemiBold" panose="020B0502040204020203" pitchFamily="34" charset="0"/>
              </a:rPr>
              <a:t>redus</a:t>
            </a:r>
            <a:r>
              <a:rPr lang="en-US" dirty="0">
                <a:latin typeface="Bahnschrift SemiBold" panose="020B0502040204020203" pitchFamily="34" charset="0"/>
              </a:rPr>
              <a:t> de </a:t>
            </a:r>
            <a:r>
              <a:rPr lang="en-US" dirty="0" err="1">
                <a:latin typeface="Bahnschrift SemiBold" panose="020B0502040204020203" pitchFamily="34" charset="0"/>
              </a:rPr>
              <a:t>integrare</a:t>
            </a:r>
            <a:r>
              <a:rPr lang="en-US" dirty="0"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latin typeface="Bahnschrift SemiBold" panose="020B0502040204020203" pitchFamily="34" charset="0"/>
              </a:rPr>
              <a:t>având</a:t>
            </a:r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N=1, </a:t>
            </a:r>
            <a:r>
              <a:rPr lang="en-US" dirty="0" err="1">
                <a:latin typeface="Bahnschrift SemiBold" panose="020B0502040204020203" pitchFamily="34" charset="0"/>
              </a:rPr>
              <a:t>sau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până</a:t>
            </a:r>
            <a:r>
              <a:rPr lang="en-US" dirty="0">
                <a:latin typeface="Bahnschrift SemiBold" panose="020B0502040204020203" pitchFamily="34" charset="0"/>
              </a:rPr>
              <a:t> la 10 </a:t>
            </a:r>
            <a:r>
              <a:rPr lang="en-US" dirty="0" err="1">
                <a:latin typeface="Bahnschrift SemiBold" panose="020B0502040204020203" pitchFamily="34" charset="0"/>
              </a:rPr>
              <a:t>circuite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echivalente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pe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cip</a:t>
            </a:r>
            <a:r>
              <a:rPr lang="en-US" dirty="0">
                <a:latin typeface="Bahnschrift SemiBold" panose="020B0502040204020203" pitchFamily="34" charset="0"/>
              </a:rPr>
              <a:t>;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2. MSI (Medium Scale Of Integration), </a:t>
            </a:r>
            <a:r>
              <a:rPr lang="en-US" dirty="0" err="1">
                <a:latin typeface="Bahnschrift SemiBold" panose="020B0502040204020203" pitchFamily="34" charset="0"/>
              </a:rPr>
              <a:t>pentru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circuite</a:t>
            </a:r>
            <a:r>
              <a:rPr lang="en-US" dirty="0">
                <a:latin typeface="Bahnschrift SemiBold" panose="020B0502040204020203" pitchFamily="34" charset="0"/>
              </a:rPr>
              <a:t> cu grad </a:t>
            </a:r>
            <a:r>
              <a:rPr lang="en-US" dirty="0" err="1">
                <a:latin typeface="Bahnschrift SemiBold" panose="020B0502040204020203" pitchFamily="34" charset="0"/>
              </a:rPr>
              <a:t>mediu</a:t>
            </a:r>
            <a:r>
              <a:rPr lang="en-US" dirty="0">
                <a:latin typeface="Bahnschrift SemiBold" panose="020B0502040204020203" pitchFamily="34" charset="0"/>
              </a:rPr>
              <a:t> de </a:t>
            </a:r>
            <a:r>
              <a:rPr lang="en-US" dirty="0" err="1">
                <a:latin typeface="Bahnschrift SemiBold" panose="020B0502040204020203" pitchFamily="34" charset="0"/>
              </a:rPr>
              <a:t>integrare</a:t>
            </a:r>
            <a:r>
              <a:rPr lang="en-US" dirty="0"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latin typeface="Bahnschrift SemiBold" panose="020B0502040204020203" pitchFamily="34" charset="0"/>
              </a:rPr>
              <a:t>având</a:t>
            </a:r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N=2 , </a:t>
            </a:r>
            <a:r>
              <a:rPr lang="en-US" dirty="0" err="1">
                <a:latin typeface="Bahnschrift SemiBold" panose="020B0502040204020203" pitchFamily="34" charset="0"/>
              </a:rPr>
              <a:t>sau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între</a:t>
            </a:r>
            <a:r>
              <a:rPr lang="en-US" dirty="0">
                <a:latin typeface="Bahnschrift SemiBold" panose="020B0502040204020203" pitchFamily="34" charset="0"/>
              </a:rPr>
              <a:t> 10 </a:t>
            </a:r>
            <a:r>
              <a:rPr lang="en-US" dirty="0" err="1">
                <a:latin typeface="Bahnschrift SemiBold" panose="020B0502040204020203" pitchFamily="34" charset="0"/>
              </a:rPr>
              <a:t>şi</a:t>
            </a:r>
            <a:r>
              <a:rPr lang="en-US" dirty="0">
                <a:latin typeface="Bahnschrift SemiBold" panose="020B0502040204020203" pitchFamily="34" charset="0"/>
              </a:rPr>
              <a:t> 100 </a:t>
            </a:r>
            <a:r>
              <a:rPr lang="en-US" dirty="0" err="1">
                <a:latin typeface="Bahnschrift SemiBold" panose="020B0502040204020203" pitchFamily="34" charset="0"/>
              </a:rPr>
              <a:t>circuite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echivalente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pe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cip</a:t>
            </a:r>
            <a:r>
              <a:rPr lang="en-US" dirty="0">
                <a:latin typeface="Bahnschrift SemiBold" panose="020B0502040204020203" pitchFamily="34" charset="0"/>
              </a:rPr>
              <a:t>;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3. LSI (Large Scale Of Integration) </a:t>
            </a:r>
            <a:r>
              <a:rPr lang="en-US" dirty="0" err="1">
                <a:latin typeface="Bahnschrift SemiBold" panose="020B0502040204020203" pitchFamily="34" charset="0"/>
              </a:rPr>
              <a:t>caracterizând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circuitele</a:t>
            </a:r>
            <a:r>
              <a:rPr lang="en-US" dirty="0">
                <a:latin typeface="Bahnschrift SemiBold" panose="020B0502040204020203" pitchFamily="34" charset="0"/>
              </a:rPr>
              <a:t> cu grad mare de </a:t>
            </a:r>
            <a:r>
              <a:rPr lang="en-US" dirty="0" err="1">
                <a:latin typeface="Bahnschrift SemiBold" panose="020B0502040204020203" pitchFamily="34" charset="0"/>
              </a:rPr>
              <a:t>integrare</a:t>
            </a:r>
            <a:r>
              <a:rPr lang="en-US" dirty="0">
                <a:latin typeface="Bahnschrift SemiBold" panose="020B0502040204020203" pitchFamily="34" charset="0"/>
              </a:rPr>
              <a:t>,</a:t>
            </a:r>
          </a:p>
          <a:p>
            <a:r>
              <a:rPr lang="en-US" dirty="0" err="1">
                <a:latin typeface="Bahnschrift SemiBold" panose="020B0502040204020203" pitchFamily="34" charset="0"/>
              </a:rPr>
              <a:t>având</a:t>
            </a:r>
            <a:r>
              <a:rPr lang="en-US" dirty="0">
                <a:latin typeface="Bahnschrift SemiBold" panose="020B0502040204020203" pitchFamily="34" charset="0"/>
              </a:rPr>
              <a:t> N=3, </a:t>
            </a:r>
            <a:r>
              <a:rPr lang="en-US" dirty="0" err="1">
                <a:latin typeface="Bahnschrift SemiBold" panose="020B0502040204020203" pitchFamily="34" charset="0"/>
              </a:rPr>
              <a:t>adică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între</a:t>
            </a:r>
            <a:r>
              <a:rPr lang="en-US" dirty="0">
                <a:latin typeface="Bahnschrift SemiBold" panose="020B0502040204020203" pitchFamily="34" charset="0"/>
              </a:rPr>
              <a:t> 102 </a:t>
            </a:r>
            <a:r>
              <a:rPr lang="en-US" dirty="0" err="1">
                <a:latin typeface="Bahnschrift SemiBold" panose="020B0502040204020203" pitchFamily="34" charset="0"/>
              </a:rPr>
              <a:t>şi</a:t>
            </a:r>
            <a:r>
              <a:rPr lang="en-US" dirty="0">
                <a:latin typeface="Bahnschrift SemiBold" panose="020B0502040204020203" pitchFamily="34" charset="0"/>
              </a:rPr>
              <a:t> 103 </a:t>
            </a:r>
            <a:r>
              <a:rPr lang="en-US" dirty="0" err="1">
                <a:latin typeface="Bahnschrift SemiBold" panose="020B0502040204020203" pitchFamily="34" charset="0"/>
              </a:rPr>
              <a:t>circuite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echivalente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pe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cip</a:t>
            </a:r>
            <a:r>
              <a:rPr lang="en-US" dirty="0">
                <a:latin typeface="Bahnschrift SemiBold" panose="020B0502040204020203" pitchFamily="34" charset="0"/>
              </a:rPr>
              <a:t>;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4. VLSI (Very Large Scale Of Integration), </a:t>
            </a:r>
            <a:r>
              <a:rPr lang="en-US" dirty="0" err="1">
                <a:latin typeface="Bahnschrift SemiBold" panose="020B0502040204020203" pitchFamily="34" charset="0"/>
              </a:rPr>
              <a:t>corespunzător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circuitelor</a:t>
            </a:r>
            <a:r>
              <a:rPr lang="en-US" dirty="0">
                <a:latin typeface="Bahnschrift SemiBold" panose="020B0502040204020203" pitchFamily="34" charset="0"/>
              </a:rPr>
              <a:t> cu grad </a:t>
            </a:r>
            <a:r>
              <a:rPr lang="en-US" dirty="0" err="1">
                <a:latin typeface="Bahnschrift SemiBold" panose="020B0502040204020203" pitchFamily="34" charset="0"/>
              </a:rPr>
              <a:t>foarte</a:t>
            </a:r>
            <a:r>
              <a:rPr lang="en-US" dirty="0">
                <a:latin typeface="Bahnschrift SemiBold" panose="020B0502040204020203" pitchFamily="34" charset="0"/>
              </a:rPr>
              <a:t> mare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de </a:t>
            </a:r>
            <a:r>
              <a:rPr lang="en-US" dirty="0" err="1">
                <a:latin typeface="Bahnschrift SemiBold" panose="020B0502040204020203" pitchFamily="34" charset="0"/>
              </a:rPr>
              <a:t>integrare</a:t>
            </a:r>
            <a:r>
              <a:rPr lang="en-US" dirty="0"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latin typeface="Bahnschrift SemiBold" panose="020B0502040204020203" pitchFamily="34" charset="0"/>
              </a:rPr>
              <a:t>având</a:t>
            </a:r>
            <a:r>
              <a:rPr lang="en-US" dirty="0">
                <a:latin typeface="Bahnschrift SemiBold" panose="020B0502040204020203" pitchFamily="34" charset="0"/>
              </a:rPr>
              <a:t> N=4 , </a:t>
            </a:r>
            <a:r>
              <a:rPr lang="en-US" dirty="0" err="1">
                <a:latin typeface="Bahnschrift SemiBold" panose="020B0502040204020203" pitchFamily="34" charset="0"/>
              </a:rPr>
              <a:t>adică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între</a:t>
            </a:r>
            <a:r>
              <a:rPr lang="en-US" dirty="0">
                <a:latin typeface="Bahnschrift SemiBold" panose="020B0502040204020203" pitchFamily="34" charset="0"/>
              </a:rPr>
              <a:t> 103 </a:t>
            </a:r>
            <a:r>
              <a:rPr lang="en-US" dirty="0" err="1">
                <a:latin typeface="Bahnschrift SemiBold" panose="020B0502040204020203" pitchFamily="34" charset="0"/>
              </a:rPr>
              <a:t>şi</a:t>
            </a:r>
            <a:r>
              <a:rPr lang="en-US" dirty="0">
                <a:latin typeface="Bahnschrift SemiBold" panose="020B0502040204020203" pitchFamily="34" charset="0"/>
              </a:rPr>
              <a:t> 104 </a:t>
            </a:r>
            <a:r>
              <a:rPr lang="en-US" dirty="0" err="1">
                <a:latin typeface="Bahnschrift SemiBold" panose="020B0502040204020203" pitchFamily="34" charset="0"/>
              </a:rPr>
              <a:t>circuite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echivalente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pe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cip</a:t>
            </a:r>
            <a:r>
              <a:rPr lang="en-US" dirty="0">
                <a:latin typeface="Bahnschrift SemiBold" panose="020B0502040204020203" pitchFamily="34" charset="0"/>
              </a:rPr>
              <a:t>;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5. (V^2)LSI, ULSI, </a:t>
            </a:r>
            <a:r>
              <a:rPr lang="en-US" dirty="0" err="1">
                <a:latin typeface="Bahnschrift SemiBold" panose="020B0502040204020203" pitchFamily="34" charset="0"/>
              </a:rPr>
              <a:t>sau</a:t>
            </a:r>
            <a:r>
              <a:rPr lang="en-US" dirty="0">
                <a:latin typeface="Bahnschrift SemiBold" panose="020B0502040204020203" pitchFamily="34" charset="0"/>
              </a:rPr>
              <a:t> SLSI (Very-Very, Ultra, Super LSI), </a:t>
            </a:r>
            <a:r>
              <a:rPr lang="en-US" dirty="0" err="1">
                <a:latin typeface="Bahnschrift SemiBold" panose="020B0502040204020203" pitchFamily="34" charset="0"/>
              </a:rPr>
              <a:t>categorie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corespunzătoare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unui</a:t>
            </a:r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 err="1">
                <a:latin typeface="Bahnschrift SemiBold" panose="020B0502040204020203" pitchFamily="34" charset="0"/>
              </a:rPr>
              <a:t>indice</a:t>
            </a:r>
            <a:r>
              <a:rPr lang="en-US" dirty="0">
                <a:latin typeface="Bahnschrift SemiBold" panose="020B0502040204020203" pitchFamily="34" charset="0"/>
              </a:rPr>
              <a:t> de </a:t>
            </a:r>
            <a:r>
              <a:rPr lang="en-US" dirty="0" err="1">
                <a:latin typeface="Bahnschrift SemiBold" panose="020B0502040204020203" pitchFamily="34" charset="0"/>
              </a:rPr>
              <a:t>integrare</a:t>
            </a:r>
            <a:r>
              <a:rPr lang="en-US" dirty="0">
                <a:latin typeface="Bahnschrift SemiBold" panose="020B0502040204020203" pitchFamily="34" charset="0"/>
              </a:rPr>
              <a:t> N&gt;5.</a:t>
            </a:r>
          </a:p>
        </p:txBody>
      </p:sp>
      <p:pic>
        <p:nvPicPr>
          <p:cNvPr id="3074" name="Picture 2" descr="Circuite integrate: tipuri și descrieri - Echipament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03" y="4750892"/>
            <a:ext cx="3252643" cy="18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procesor · albastru · circuite · integrate · tehnologie · reţea -  imagine de stoc © grafvision (#7821972) | Stockfr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01" y="4667518"/>
            <a:ext cx="2418011" cy="20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0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https://www.afahc.ro/ro/facultate/cursuri/ccg/CDE/Cursul%2010%20-%</a:t>
            </a:r>
            <a:r>
              <a:rPr lang="en-US" dirty="0" smtClean="0">
                <a:hlinkClick r:id="rId2"/>
              </a:rPr>
              <a:t>20AO.pdf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eprofu.ro/docs/electronica/digitala/10circuite-logice-integrate.pdf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https://www.allaboutcircuits.com/news/jack-kilby-and-the-world-first-integrated-circuit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https://history-computer.com/circuit-ic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9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</TotalTime>
  <Words>677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Bahnschrift SemiBold</vt:lpstr>
      <vt:lpstr>Century Gothic</vt:lpstr>
      <vt:lpstr>Mesh</vt:lpstr>
      <vt:lpstr>Circuite Integrate</vt:lpstr>
      <vt:lpstr>Definiție</vt:lpstr>
      <vt:lpstr>Istorie</vt:lpstr>
      <vt:lpstr>Capsulele circuitelor integrate</vt:lpstr>
      <vt:lpstr>Nivelurile de integrare</vt:lpstr>
      <vt:lpstr>BIBLIOGRAFIE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Circuite Integrate</dc:title>
  <dc:creator>Vladut</dc:creator>
  <cp:lastModifiedBy>Vladut</cp:lastModifiedBy>
  <cp:revision>15</cp:revision>
  <dcterms:created xsi:type="dcterms:W3CDTF">2021-03-17T14:52:11Z</dcterms:created>
  <dcterms:modified xsi:type="dcterms:W3CDTF">2021-04-04T14:39:53Z</dcterms:modified>
</cp:coreProperties>
</file>