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1" r:id="rId6"/>
    <p:sldId id="260" r:id="rId7"/>
    <p:sldId id="262" r:id="rId8"/>
    <p:sldId id="272" r:id="rId9"/>
    <p:sldId id="273" r:id="rId10"/>
    <p:sldId id="274" r:id="rId11"/>
    <p:sldId id="275" r:id="rId12"/>
    <p:sldId id="276" r:id="rId13"/>
    <p:sldId id="279" r:id="rId14"/>
    <p:sldId id="277" r:id="rId15"/>
    <p:sldId id="278" r:id="rId16"/>
    <p:sldId id="263" r:id="rId17"/>
    <p:sldId id="264" r:id="rId18"/>
    <p:sldId id="265" r:id="rId19"/>
    <p:sldId id="266" r:id="rId20"/>
    <p:sldId id="267" r:id="rId21"/>
    <p:sldId id="268" r:id="rId22"/>
    <p:sldId id="269" r:id="rId23"/>
    <p:sldId id="270" r:id="rId24"/>
    <p:sldId id="271" r:id="rId25"/>
    <p:sldId id="280" r:id="rId26"/>
    <p:sldId id="28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2/7/2022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2/7/2022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2/7/2022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2/7/2022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2/7/2022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2/7/2022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2/7/2022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2/7/2022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2/7/2022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2/7/2022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2/7/2022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2/7/2022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ibm.com/analytics/learn/logistic-regression" TargetMode="External"/><Relationship Id="rId2" Type="http://schemas.openxmlformats.org/officeDocument/2006/relationships/hyperlink" Target="https://www.ibm.com/analytics/learn/linear-regression"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ibm.com/cloud/learn/supervised-learning" TargetMode="External"/><Relationship Id="rId2" Type="http://schemas.openxmlformats.org/officeDocument/2006/relationships/hyperlink" Target="https://www.guru99.com/unsupervised-machine-learning.html" TargetMode="External"/><Relationship Id="rId1" Type="http://schemas.openxmlformats.org/officeDocument/2006/relationships/slideLayout" Target="../slideLayouts/slideLayout2.xml"/><Relationship Id="rId4" Type="http://schemas.openxmlformats.org/officeDocument/2006/relationships/hyperlink" Target="https://www.tutorialspoint.com/index.htm"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latin typeface="Times New Roman" pitchFamily="18" charset="0"/>
                <a:cs typeface="Times New Roman" pitchFamily="18" charset="0"/>
              </a:rPr>
              <a:t>INTRODUCTION TO ML/UNDERSTANDING THE PROBLEM </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a:xfrm>
            <a:off x="1371600" y="4267200"/>
            <a:ext cx="6400800" cy="1371600"/>
          </a:xfrm>
        </p:spPr>
        <p:txBody>
          <a:bodyPr/>
          <a:lstStyle/>
          <a:p>
            <a:r>
              <a:rPr lang="en-US" dirty="0" smtClean="0">
                <a:latin typeface="Times New Roman" pitchFamily="18" charset="0"/>
                <a:cs typeface="Times New Roman" pitchFamily="18" charset="0"/>
              </a:rPr>
              <a:t>DERE, ABDULHAMEED ABIOLA</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4324098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dirty="0">
                <a:latin typeface="Times New Roman" pitchFamily="18" charset="0"/>
                <a:cs typeface="Times New Roman" pitchFamily="18" charset="0"/>
              </a:rPr>
              <a:t>Classification</a:t>
            </a:r>
            <a:r>
              <a:rPr lang="en-US" dirty="0">
                <a:latin typeface="Times New Roman" pitchFamily="18" charset="0"/>
                <a:cs typeface="Times New Roman" pitchFamily="18" charset="0"/>
              </a:rPr>
              <a:t> uses an algorithm to accurately assign test data into specific categories. It recognizes specific entities within the dataset and attempts to draw some conclusions on how those entities should be labeled or </a:t>
            </a:r>
            <a:r>
              <a:rPr lang="en-US" dirty="0" smtClean="0">
                <a:latin typeface="Times New Roman" pitchFamily="18" charset="0"/>
                <a:cs typeface="Times New Roman" pitchFamily="18" charset="0"/>
              </a:rPr>
              <a:t>defined.</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Common </a:t>
            </a:r>
            <a:r>
              <a:rPr lang="en-US" dirty="0">
                <a:latin typeface="Times New Roman" pitchFamily="18" charset="0"/>
                <a:cs typeface="Times New Roman" pitchFamily="18" charset="0"/>
              </a:rPr>
              <a:t>classification algorithms are linear classifiers, support vector machines (SVM), decision trees, k-nearest neighbor, and random </a:t>
            </a:r>
            <a:r>
              <a:rPr lang="en-US" dirty="0" smtClean="0">
                <a:latin typeface="Times New Roman" pitchFamily="18" charset="0"/>
                <a:cs typeface="Times New Roman" pitchFamily="18" charset="0"/>
              </a:rPr>
              <a:t>forest</a:t>
            </a:r>
            <a:r>
              <a:rPr lang="en-US" dirty="0">
                <a:latin typeface="Times New Roman" pitchFamily="18" charset="0"/>
                <a:cs typeface="Times New Roman" pitchFamily="18" charset="0"/>
              </a:rPr>
              <a:t>.</a:t>
            </a:r>
          </a:p>
        </p:txBody>
      </p:sp>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TYPES OF SUPERVISED ML</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6582715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latin typeface="Times New Roman" pitchFamily="18" charset="0"/>
                <a:cs typeface="Times New Roman" pitchFamily="18" charset="0"/>
              </a:rPr>
              <a:t>Regression</a:t>
            </a:r>
            <a:r>
              <a:rPr lang="en-US" dirty="0">
                <a:latin typeface="Times New Roman" pitchFamily="18" charset="0"/>
                <a:cs typeface="Times New Roman" pitchFamily="18" charset="0"/>
              </a:rPr>
              <a:t> is used to understand the relationship between dependent and independent variables. </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It </a:t>
            </a:r>
            <a:r>
              <a:rPr lang="en-US" dirty="0">
                <a:latin typeface="Times New Roman" pitchFamily="18" charset="0"/>
                <a:cs typeface="Times New Roman" pitchFamily="18" charset="0"/>
              </a:rPr>
              <a:t>is commonly used to make projections, such as for sales revenue for a given business. </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hlinkClick r:id="rId2"/>
              </a:rPr>
              <a:t>Linear </a:t>
            </a:r>
            <a:r>
              <a:rPr lang="en-US" dirty="0">
                <a:latin typeface="Times New Roman" pitchFamily="18" charset="0"/>
                <a:cs typeface="Times New Roman" pitchFamily="18" charset="0"/>
                <a:hlinkClick r:id="rId2"/>
              </a:rPr>
              <a:t>regression</a:t>
            </a:r>
            <a:r>
              <a:rPr lang="en-US" dirty="0">
                <a:latin typeface="Times New Roman" pitchFamily="18" charset="0"/>
                <a:cs typeface="Times New Roman" pitchFamily="18" charset="0"/>
              </a:rPr>
              <a:t>, </a:t>
            </a:r>
            <a:r>
              <a:rPr lang="en-US" dirty="0">
                <a:latin typeface="Times New Roman" pitchFamily="18" charset="0"/>
                <a:cs typeface="Times New Roman" pitchFamily="18" charset="0"/>
                <a:hlinkClick r:id="rId3"/>
              </a:rPr>
              <a:t>logistical regression</a:t>
            </a:r>
            <a:r>
              <a:rPr lang="en-US" dirty="0">
                <a:latin typeface="Times New Roman" pitchFamily="18" charset="0"/>
                <a:cs typeface="Times New Roman" pitchFamily="18" charset="0"/>
              </a:rPr>
              <a:t>, and polynomial regression are popular regression algorithms.</a:t>
            </a:r>
          </a:p>
          <a:p>
            <a:endParaRPr lang="en-US" dirty="0">
              <a:latin typeface="Times New Roman" pitchFamily="18" charset="0"/>
              <a:cs typeface="Times New Roman" pitchFamily="18" charset="0"/>
            </a:endParaRPr>
          </a:p>
        </p:txBody>
      </p:sp>
      <p:sp>
        <p:nvSpPr>
          <p:cNvPr id="2" name="Title 1"/>
          <p:cNvSpPr>
            <a:spLocks noGrp="1"/>
          </p:cNvSpPr>
          <p:nvPr>
            <p:ph type="title"/>
          </p:nvPr>
        </p:nvSpPr>
        <p:spPr/>
        <p:txBody>
          <a:bodyPr/>
          <a:lstStyle/>
          <a:p>
            <a:endParaRPr lang="en-US" dirty="0"/>
          </a:p>
        </p:txBody>
      </p:sp>
    </p:spTree>
    <p:extLst>
      <p:ext uri="{BB962C8B-B14F-4D97-AF65-F5344CB8AC3E}">
        <p14:creationId xmlns:p14="http://schemas.microsoft.com/office/powerpoint/2010/main" val="25824065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3600" b="1" dirty="0">
                <a:latin typeface="Times New Roman" pitchFamily="18" charset="0"/>
                <a:cs typeface="Times New Roman" pitchFamily="18" charset="0"/>
              </a:rPr>
              <a:t>Unsupervised Learning</a:t>
            </a:r>
            <a:r>
              <a:rPr lang="en-US" sz="3600" dirty="0">
                <a:latin typeface="Times New Roman" pitchFamily="18" charset="0"/>
                <a:cs typeface="Times New Roman" pitchFamily="18" charset="0"/>
              </a:rPr>
              <a:t> is a machine learning technique in which the users do not need to supervise the model. Instead, it allows the model to work on its own to discover patterns and information that was previously undetected. It mainly deals with the </a:t>
            </a:r>
            <a:r>
              <a:rPr lang="en-US" sz="3600" dirty="0" err="1">
                <a:latin typeface="Times New Roman" pitchFamily="18" charset="0"/>
                <a:cs typeface="Times New Roman" pitchFamily="18" charset="0"/>
              </a:rPr>
              <a:t>unlabelled</a:t>
            </a:r>
            <a:r>
              <a:rPr lang="en-US" sz="3600" dirty="0">
                <a:latin typeface="Times New Roman" pitchFamily="18" charset="0"/>
                <a:cs typeface="Times New Roman" pitchFamily="18" charset="0"/>
              </a:rPr>
              <a:t> data.</a:t>
            </a:r>
            <a:endParaRPr lang="en-US" sz="3600"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UNSUPERVISED ML</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9578189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2057400"/>
            <a:ext cx="4933950" cy="3667125"/>
          </a:xfrm>
        </p:spPr>
      </p:pic>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CASE STUDY: A BABY AND HIS DOG</a:t>
            </a:r>
            <a:endParaRPr lang="en-US" dirty="0">
              <a:latin typeface="Times New Roman" pitchFamily="18" charset="0"/>
              <a:cs typeface="Times New Roman"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1200" y="2057400"/>
            <a:ext cx="3124200" cy="3581400"/>
          </a:xfrm>
          <a:prstGeom prst="rect">
            <a:avLst/>
          </a:prstGeom>
        </p:spPr>
      </p:pic>
    </p:spTree>
    <p:extLst>
      <p:ext uri="{BB962C8B-B14F-4D97-AF65-F5344CB8AC3E}">
        <p14:creationId xmlns:p14="http://schemas.microsoft.com/office/powerpoint/2010/main" val="14441013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229600" cy="4767072"/>
          </a:xfrm>
        </p:spPr>
        <p:txBody>
          <a:bodyPr>
            <a:normAutofit lnSpcReduction="10000"/>
          </a:bodyPr>
          <a:lstStyle/>
          <a:p>
            <a:r>
              <a:rPr lang="en-US" sz="2800" dirty="0" smtClean="0">
                <a:latin typeface="Times New Roman" pitchFamily="18" charset="0"/>
                <a:cs typeface="Times New Roman" pitchFamily="18" charset="0"/>
              </a:rPr>
              <a:t>Unsupervised </a:t>
            </a:r>
            <a:r>
              <a:rPr lang="en-US" sz="2800" dirty="0">
                <a:latin typeface="Times New Roman" pitchFamily="18" charset="0"/>
                <a:cs typeface="Times New Roman" pitchFamily="18" charset="0"/>
              </a:rPr>
              <a:t>machine learning finds all kind of unknown patterns in data</a:t>
            </a:r>
            <a:r>
              <a:rPr lang="en-US" sz="2800" dirty="0" smtClean="0">
                <a:latin typeface="Times New Roman" pitchFamily="18" charset="0"/>
                <a:cs typeface="Times New Roman" pitchFamily="18" charset="0"/>
              </a:rPr>
              <a:t>.</a:t>
            </a:r>
          </a:p>
          <a:p>
            <a:endParaRPr lang="en-US" sz="2800" dirty="0">
              <a:latin typeface="Times New Roman" pitchFamily="18" charset="0"/>
              <a:cs typeface="Times New Roman" pitchFamily="18" charset="0"/>
            </a:endParaRPr>
          </a:p>
          <a:p>
            <a:r>
              <a:rPr lang="en-US" sz="2800" dirty="0">
                <a:latin typeface="Times New Roman" pitchFamily="18" charset="0"/>
                <a:cs typeface="Times New Roman" pitchFamily="18" charset="0"/>
              </a:rPr>
              <a:t>Unsupervised methods help you to find features which can be useful for categorization</a:t>
            </a:r>
            <a:r>
              <a:rPr lang="en-US" sz="2800" dirty="0" smtClean="0">
                <a:latin typeface="Times New Roman" pitchFamily="18" charset="0"/>
                <a:cs typeface="Times New Roman" pitchFamily="18" charset="0"/>
              </a:rPr>
              <a:t>.</a:t>
            </a:r>
          </a:p>
          <a:p>
            <a:endParaRPr lang="en-US" sz="2800" dirty="0">
              <a:latin typeface="Times New Roman" pitchFamily="18" charset="0"/>
              <a:cs typeface="Times New Roman" pitchFamily="18" charset="0"/>
            </a:endParaRPr>
          </a:p>
          <a:p>
            <a:r>
              <a:rPr lang="en-US" sz="2800" dirty="0">
                <a:latin typeface="Times New Roman" pitchFamily="18" charset="0"/>
                <a:cs typeface="Times New Roman" pitchFamily="18" charset="0"/>
              </a:rPr>
              <a:t>It is taken place in real time, so all the input data to be analyzed and labeled in the presence of learners</a:t>
            </a:r>
            <a:r>
              <a:rPr lang="en-US" sz="2800" dirty="0" smtClean="0">
                <a:latin typeface="Times New Roman" pitchFamily="18" charset="0"/>
                <a:cs typeface="Times New Roman" pitchFamily="18" charset="0"/>
              </a:rPr>
              <a:t>.</a:t>
            </a:r>
          </a:p>
          <a:p>
            <a:endParaRPr lang="en-US" sz="2800" dirty="0">
              <a:latin typeface="Times New Roman" pitchFamily="18" charset="0"/>
              <a:cs typeface="Times New Roman" pitchFamily="18" charset="0"/>
            </a:endParaRPr>
          </a:p>
          <a:p>
            <a:r>
              <a:rPr lang="en-US" sz="2800" dirty="0">
                <a:latin typeface="Times New Roman" pitchFamily="18" charset="0"/>
                <a:cs typeface="Times New Roman" pitchFamily="18" charset="0"/>
              </a:rPr>
              <a:t>It is easier to get unlabeled data from a computer than labeled data, which needs manual intervention.</a:t>
            </a:r>
          </a:p>
          <a:p>
            <a:endParaRPr lang="en-US" sz="2800" dirty="0">
              <a:latin typeface="Times New Roman" pitchFamily="18" charset="0"/>
              <a:cs typeface="Times New Roman" pitchFamily="18" charset="0"/>
            </a:endParaRPr>
          </a:p>
        </p:txBody>
      </p:sp>
      <p:sp>
        <p:nvSpPr>
          <p:cNvPr id="2" name="Title 1"/>
          <p:cNvSpPr>
            <a:spLocks noGrp="1"/>
          </p:cNvSpPr>
          <p:nvPr>
            <p:ph type="title"/>
          </p:nvPr>
        </p:nvSpPr>
        <p:spPr>
          <a:xfrm>
            <a:off x="457200" y="457200"/>
            <a:ext cx="8229600" cy="762000"/>
          </a:xfrm>
        </p:spPr>
        <p:txBody>
          <a:bodyPr>
            <a:normAutofit fontScale="90000"/>
          </a:bodyPr>
          <a:lstStyle/>
          <a:p>
            <a:r>
              <a:rPr lang="en-US" b="1" dirty="0">
                <a:latin typeface="Times New Roman" pitchFamily="18" charset="0"/>
                <a:cs typeface="Times New Roman" pitchFamily="18" charset="0"/>
              </a:rPr>
              <a:t>Why Unsupervised Learning?</a:t>
            </a:r>
            <a:br>
              <a:rPr lang="en-US" b="1"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5885160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029320"/>
            <a:ext cx="8229600" cy="3429597"/>
          </a:xfrm>
        </p:spPr>
      </p:pic>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CLUSTERING</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2221111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buNone/>
            </a:pPr>
            <a:r>
              <a:rPr lang="en-US" sz="3200" dirty="0" smtClean="0">
                <a:latin typeface="Times New Roman" pitchFamily="18" charset="0"/>
                <a:cs typeface="Times New Roman" pitchFamily="18" charset="0"/>
              </a:rPr>
              <a:t>CASE 1: A private Secondary school in Abuja decides to use AI in predicting students’ height so as to make it easier for the tailor to sow their uniform. You were contacted as an ML Expert to do this?</a:t>
            </a:r>
          </a:p>
          <a:p>
            <a:pPr marL="0" indent="0">
              <a:buNone/>
            </a:pPr>
            <a:endParaRPr lang="en-US" sz="3200" dirty="0" smtClean="0">
              <a:latin typeface="Times New Roman" pitchFamily="18" charset="0"/>
              <a:cs typeface="Times New Roman" pitchFamily="18" charset="0"/>
            </a:endParaRPr>
          </a:p>
          <a:p>
            <a:pPr marL="514350" indent="-514350">
              <a:buAutoNum type="arabicPeriod"/>
            </a:pPr>
            <a:r>
              <a:rPr lang="en-US" sz="3200" dirty="0" smtClean="0">
                <a:latin typeface="Times New Roman" pitchFamily="18" charset="0"/>
                <a:cs typeface="Times New Roman" pitchFamily="18" charset="0"/>
              </a:rPr>
              <a:t>What are the likely parameters to ask for?</a:t>
            </a:r>
          </a:p>
          <a:p>
            <a:pPr marL="514350" indent="-514350">
              <a:buAutoNum type="arabicPeriod"/>
            </a:pPr>
            <a:r>
              <a:rPr lang="en-US" sz="3200" dirty="0" smtClean="0">
                <a:latin typeface="Times New Roman" pitchFamily="18" charset="0"/>
                <a:cs typeface="Times New Roman" pitchFamily="18" charset="0"/>
              </a:rPr>
              <a:t>Will you follow a supervised or unsupervised approach? </a:t>
            </a:r>
            <a:endParaRPr lang="en-US" sz="3200" dirty="0">
              <a:latin typeface="Times New Roman" pitchFamily="18" charset="0"/>
              <a:cs typeface="Times New Roman" pitchFamily="18" charset="0"/>
            </a:endParaRPr>
          </a:p>
        </p:txBody>
      </p:sp>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UNDERSTANDING THE PROBLEM</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0479386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Likely parameters to ask for include:</a:t>
            </a:r>
          </a:p>
          <a:p>
            <a:pPr marL="514350" indent="-514350">
              <a:buFont typeface="+mj-lt"/>
              <a:buAutoNum type="arabicPeriod"/>
            </a:pPr>
            <a:r>
              <a:rPr lang="en-US" dirty="0" smtClean="0">
                <a:latin typeface="Times New Roman" pitchFamily="18" charset="0"/>
                <a:cs typeface="Times New Roman" pitchFamily="18" charset="0"/>
              </a:rPr>
              <a:t>Age</a:t>
            </a:r>
          </a:p>
          <a:p>
            <a:pPr marL="514350" indent="-514350">
              <a:buFont typeface="+mj-lt"/>
              <a:buAutoNum type="arabicPeriod"/>
            </a:pPr>
            <a:r>
              <a:rPr lang="en-US" dirty="0" smtClean="0">
                <a:latin typeface="Times New Roman" pitchFamily="18" charset="0"/>
                <a:cs typeface="Times New Roman" pitchFamily="18" charset="0"/>
              </a:rPr>
              <a:t>Weight</a:t>
            </a:r>
          </a:p>
          <a:p>
            <a:pPr marL="514350" indent="-514350">
              <a:buFont typeface="+mj-lt"/>
              <a:buAutoNum type="arabicPeriod"/>
            </a:pPr>
            <a:r>
              <a:rPr lang="en-US" dirty="0" smtClean="0">
                <a:latin typeface="Times New Roman" pitchFamily="18" charset="0"/>
                <a:cs typeface="Times New Roman" pitchFamily="18" charset="0"/>
              </a:rPr>
              <a:t>Gender</a:t>
            </a:r>
          </a:p>
          <a:p>
            <a:pPr marL="514350" indent="-514350">
              <a:buFont typeface="+mj-lt"/>
              <a:buAutoNum type="arabicPeriod"/>
            </a:pPr>
            <a:r>
              <a:rPr lang="en-US" dirty="0" smtClean="0">
                <a:latin typeface="Times New Roman" pitchFamily="18" charset="0"/>
                <a:cs typeface="Times New Roman" pitchFamily="18" charset="0"/>
              </a:rPr>
              <a:t>Height</a:t>
            </a:r>
          </a:p>
          <a:p>
            <a:pPr marL="514350" indent="-514350">
              <a:buFont typeface="+mj-lt"/>
              <a:buAutoNum type="arabicPeriod"/>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Supervised ML Approach</a:t>
            </a:r>
            <a:endParaRPr lang="en-US"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ANSWERS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19323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wipe(down)">
                                      <p:cBhvr>
                                        <p:cTn id="25" dur="580">
                                          <p:stCondLst>
                                            <p:cond delay="0"/>
                                          </p:stCondLst>
                                        </p:cTn>
                                        <p:tgtEl>
                                          <p:spTgt spid="3">
                                            <p:txEl>
                                              <p:pRg st="1" end="1"/>
                                            </p:txEl>
                                          </p:spTgt>
                                        </p:tgtEl>
                                      </p:cBhvr>
                                    </p:animEffect>
                                    <p:anim calcmode="lin" valueType="num">
                                      <p:cBhvr>
                                        <p:cTn id="26"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1" end="1"/>
                                            </p:txEl>
                                          </p:spTgt>
                                        </p:tgtEl>
                                      </p:cBhvr>
                                      <p:to x="100000" y="60000"/>
                                    </p:animScale>
                                    <p:animScale>
                                      <p:cBhvr>
                                        <p:cTn id="32" dur="166" decel="50000">
                                          <p:stCondLst>
                                            <p:cond delay="676"/>
                                          </p:stCondLst>
                                        </p:cTn>
                                        <p:tgtEl>
                                          <p:spTgt spid="3">
                                            <p:txEl>
                                              <p:pRg st="1" end="1"/>
                                            </p:txEl>
                                          </p:spTgt>
                                        </p:tgtEl>
                                      </p:cBhvr>
                                      <p:to x="100000" y="100000"/>
                                    </p:animScale>
                                    <p:animScale>
                                      <p:cBhvr>
                                        <p:cTn id="33" dur="26">
                                          <p:stCondLst>
                                            <p:cond delay="1312"/>
                                          </p:stCondLst>
                                        </p:cTn>
                                        <p:tgtEl>
                                          <p:spTgt spid="3">
                                            <p:txEl>
                                              <p:pRg st="1" end="1"/>
                                            </p:txEl>
                                          </p:spTgt>
                                        </p:tgtEl>
                                      </p:cBhvr>
                                      <p:to x="100000" y="80000"/>
                                    </p:animScale>
                                    <p:animScale>
                                      <p:cBhvr>
                                        <p:cTn id="34" dur="166" decel="50000">
                                          <p:stCondLst>
                                            <p:cond delay="1338"/>
                                          </p:stCondLst>
                                        </p:cTn>
                                        <p:tgtEl>
                                          <p:spTgt spid="3">
                                            <p:txEl>
                                              <p:pRg st="1" end="1"/>
                                            </p:txEl>
                                          </p:spTgt>
                                        </p:tgtEl>
                                      </p:cBhvr>
                                      <p:to x="100000" y="100000"/>
                                    </p:animScale>
                                    <p:animScale>
                                      <p:cBhvr>
                                        <p:cTn id="35" dur="26">
                                          <p:stCondLst>
                                            <p:cond delay="1642"/>
                                          </p:stCondLst>
                                        </p:cTn>
                                        <p:tgtEl>
                                          <p:spTgt spid="3">
                                            <p:txEl>
                                              <p:pRg st="1" end="1"/>
                                            </p:txEl>
                                          </p:spTgt>
                                        </p:tgtEl>
                                      </p:cBhvr>
                                      <p:to x="100000" y="90000"/>
                                    </p:animScale>
                                    <p:animScale>
                                      <p:cBhvr>
                                        <p:cTn id="36" dur="166" decel="50000">
                                          <p:stCondLst>
                                            <p:cond delay="1668"/>
                                          </p:stCondLst>
                                        </p:cTn>
                                        <p:tgtEl>
                                          <p:spTgt spid="3">
                                            <p:txEl>
                                              <p:pRg st="1" end="1"/>
                                            </p:txEl>
                                          </p:spTgt>
                                        </p:tgtEl>
                                      </p:cBhvr>
                                      <p:to x="100000" y="100000"/>
                                    </p:animScale>
                                    <p:animScale>
                                      <p:cBhvr>
                                        <p:cTn id="37" dur="26">
                                          <p:stCondLst>
                                            <p:cond delay="1808"/>
                                          </p:stCondLst>
                                        </p:cTn>
                                        <p:tgtEl>
                                          <p:spTgt spid="3">
                                            <p:txEl>
                                              <p:pRg st="1" end="1"/>
                                            </p:txEl>
                                          </p:spTgt>
                                        </p:tgtEl>
                                      </p:cBhvr>
                                      <p:to x="100000" y="95000"/>
                                    </p:animScale>
                                    <p:animScale>
                                      <p:cBhvr>
                                        <p:cTn id="38" dur="166" decel="50000">
                                          <p:stCondLst>
                                            <p:cond delay="1834"/>
                                          </p:stCondLst>
                                        </p:cTn>
                                        <p:tgtEl>
                                          <p:spTgt spid="3">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Effect transition="in" filter="wipe(down)">
                                      <p:cBhvr>
                                        <p:cTn id="43" dur="580">
                                          <p:stCondLst>
                                            <p:cond delay="0"/>
                                          </p:stCondLst>
                                        </p:cTn>
                                        <p:tgtEl>
                                          <p:spTgt spid="3">
                                            <p:txEl>
                                              <p:pRg st="2" end="2"/>
                                            </p:txEl>
                                          </p:spTgt>
                                        </p:tgtEl>
                                      </p:cBhvr>
                                    </p:animEffect>
                                    <p:anim calcmode="lin" valueType="num">
                                      <p:cBhvr>
                                        <p:cTn id="4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2" end="2"/>
                                            </p:txEl>
                                          </p:spTgt>
                                        </p:tgtEl>
                                      </p:cBhvr>
                                      <p:to x="100000" y="60000"/>
                                    </p:animScale>
                                    <p:animScale>
                                      <p:cBhvr>
                                        <p:cTn id="50" dur="166" decel="50000">
                                          <p:stCondLst>
                                            <p:cond delay="676"/>
                                          </p:stCondLst>
                                        </p:cTn>
                                        <p:tgtEl>
                                          <p:spTgt spid="3">
                                            <p:txEl>
                                              <p:pRg st="2" end="2"/>
                                            </p:txEl>
                                          </p:spTgt>
                                        </p:tgtEl>
                                      </p:cBhvr>
                                      <p:to x="100000" y="100000"/>
                                    </p:animScale>
                                    <p:animScale>
                                      <p:cBhvr>
                                        <p:cTn id="51" dur="26">
                                          <p:stCondLst>
                                            <p:cond delay="1312"/>
                                          </p:stCondLst>
                                        </p:cTn>
                                        <p:tgtEl>
                                          <p:spTgt spid="3">
                                            <p:txEl>
                                              <p:pRg st="2" end="2"/>
                                            </p:txEl>
                                          </p:spTgt>
                                        </p:tgtEl>
                                      </p:cBhvr>
                                      <p:to x="100000" y="80000"/>
                                    </p:animScale>
                                    <p:animScale>
                                      <p:cBhvr>
                                        <p:cTn id="52" dur="166" decel="50000">
                                          <p:stCondLst>
                                            <p:cond delay="1338"/>
                                          </p:stCondLst>
                                        </p:cTn>
                                        <p:tgtEl>
                                          <p:spTgt spid="3">
                                            <p:txEl>
                                              <p:pRg st="2" end="2"/>
                                            </p:txEl>
                                          </p:spTgt>
                                        </p:tgtEl>
                                      </p:cBhvr>
                                      <p:to x="100000" y="100000"/>
                                    </p:animScale>
                                    <p:animScale>
                                      <p:cBhvr>
                                        <p:cTn id="53" dur="26">
                                          <p:stCondLst>
                                            <p:cond delay="1642"/>
                                          </p:stCondLst>
                                        </p:cTn>
                                        <p:tgtEl>
                                          <p:spTgt spid="3">
                                            <p:txEl>
                                              <p:pRg st="2" end="2"/>
                                            </p:txEl>
                                          </p:spTgt>
                                        </p:tgtEl>
                                      </p:cBhvr>
                                      <p:to x="100000" y="90000"/>
                                    </p:animScale>
                                    <p:animScale>
                                      <p:cBhvr>
                                        <p:cTn id="54" dur="166" decel="50000">
                                          <p:stCondLst>
                                            <p:cond delay="1668"/>
                                          </p:stCondLst>
                                        </p:cTn>
                                        <p:tgtEl>
                                          <p:spTgt spid="3">
                                            <p:txEl>
                                              <p:pRg st="2" end="2"/>
                                            </p:txEl>
                                          </p:spTgt>
                                        </p:tgtEl>
                                      </p:cBhvr>
                                      <p:to x="100000" y="100000"/>
                                    </p:animScale>
                                    <p:animScale>
                                      <p:cBhvr>
                                        <p:cTn id="55" dur="26">
                                          <p:stCondLst>
                                            <p:cond delay="1808"/>
                                          </p:stCondLst>
                                        </p:cTn>
                                        <p:tgtEl>
                                          <p:spTgt spid="3">
                                            <p:txEl>
                                              <p:pRg st="2" end="2"/>
                                            </p:txEl>
                                          </p:spTgt>
                                        </p:tgtEl>
                                      </p:cBhvr>
                                      <p:to x="100000" y="95000"/>
                                    </p:animScale>
                                    <p:animScale>
                                      <p:cBhvr>
                                        <p:cTn id="56" dur="166" decel="50000">
                                          <p:stCondLst>
                                            <p:cond delay="1834"/>
                                          </p:stCondLst>
                                        </p:cTn>
                                        <p:tgtEl>
                                          <p:spTgt spid="3">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3">
                                            <p:txEl>
                                              <p:pRg st="3" end="3"/>
                                            </p:txEl>
                                          </p:spTgt>
                                        </p:tgtEl>
                                        <p:attrNameLst>
                                          <p:attrName>style.visibility</p:attrName>
                                        </p:attrNameLst>
                                      </p:cBhvr>
                                      <p:to>
                                        <p:strVal val="visible"/>
                                      </p:to>
                                    </p:set>
                                    <p:animEffect transition="in" filter="wipe(down)">
                                      <p:cBhvr>
                                        <p:cTn id="61" dur="580">
                                          <p:stCondLst>
                                            <p:cond delay="0"/>
                                          </p:stCondLst>
                                        </p:cTn>
                                        <p:tgtEl>
                                          <p:spTgt spid="3">
                                            <p:txEl>
                                              <p:pRg st="3" end="3"/>
                                            </p:txEl>
                                          </p:spTgt>
                                        </p:tgtEl>
                                      </p:cBhvr>
                                    </p:animEffect>
                                    <p:anim calcmode="lin" valueType="num">
                                      <p:cBhvr>
                                        <p:cTn id="62"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3" end="3"/>
                                            </p:txEl>
                                          </p:spTgt>
                                        </p:tgtEl>
                                      </p:cBhvr>
                                      <p:to x="100000" y="60000"/>
                                    </p:animScale>
                                    <p:animScale>
                                      <p:cBhvr>
                                        <p:cTn id="68" dur="166" decel="50000">
                                          <p:stCondLst>
                                            <p:cond delay="676"/>
                                          </p:stCondLst>
                                        </p:cTn>
                                        <p:tgtEl>
                                          <p:spTgt spid="3">
                                            <p:txEl>
                                              <p:pRg st="3" end="3"/>
                                            </p:txEl>
                                          </p:spTgt>
                                        </p:tgtEl>
                                      </p:cBhvr>
                                      <p:to x="100000" y="100000"/>
                                    </p:animScale>
                                    <p:animScale>
                                      <p:cBhvr>
                                        <p:cTn id="69" dur="26">
                                          <p:stCondLst>
                                            <p:cond delay="1312"/>
                                          </p:stCondLst>
                                        </p:cTn>
                                        <p:tgtEl>
                                          <p:spTgt spid="3">
                                            <p:txEl>
                                              <p:pRg st="3" end="3"/>
                                            </p:txEl>
                                          </p:spTgt>
                                        </p:tgtEl>
                                      </p:cBhvr>
                                      <p:to x="100000" y="80000"/>
                                    </p:animScale>
                                    <p:animScale>
                                      <p:cBhvr>
                                        <p:cTn id="70" dur="166" decel="50000">
                                          <p:stCondLst>
                                            <p:cond delay="1338"/>
                                          </p:stCondLst>
                                        </p:cTn>
                                        <p:tgtEl>
                                          <p:spTgt spid="3">
                                            <p:txEl>
                                              <p:pRg st="3" end="3"/>
                                            </p:txEl>
                                          </p:spTgt>
                                        </p:tgtEl>
                                      </p:cBhvr>
                                      <p:to x="100000" y="100000"/>
                                    </p:animScale>
                                    <p:animScale>
                                      <p:cBhvr>
                                        <p:cTn id="71" dur="26">
                                          <p:stCondLst>
                                            <p:cond delay="1642"/>
                                          </p:stCondLst>
                                        </p:cTn>
                                        <p:tgtEl>
                                          <p:spTgt spid="3">
                                            <p:txEl>
                                              <p:pRg st="3" end="3"/>
                                            </p:txEl>
                                          </p:spTgt>
                                        </p:tgtEl>
                                      </p:cBhvr>
                                      <p:to x="100000" y="90000"/>
                                    </p:animScale>
                                    <p:animScale>
                                      <p:cBhvr>
                                        <p:cTn id="72" dur="166" decel="50000">
                                          <p:stCondLst>
                                            <p:cond delay="1668"/>
                                          </p:stCondLst>
                                        </p:cTn>
                                        <p:tgtEl>
                                          <p:spTgt spid="3">
                                            <p:txEl>
                                              <p:pRg st="3" end="3"/>
                                            </p:txEl>
                                          </p:spTgt>
                                        </p:tgtEl>
                                      </p:cBhvr>
                                      <p:to x="100000" y="100000"/>
                                    </p:animScale>
                                    <p:animScale>
                                      <p:cBhvr>
                                        <p:cTn id="73" dur="26">
                                          <p:stCondLst>
                                            <p:cond delay="1808"/>
                                          </p:stCondLst>
                                        </p:cTn>
                                        <p:tgtEl>
                                          <p:spTgt spid="3">
                                            <p:txEl>
                                              <p:pRg st="3" end="3"/>
                                            </p:txEl>
                                          </p:spTgt>
                                        </p:tgtEl>
                                      </p:cBhvr>
                                      <p:to x="100000" y="95000"/>
                                    </p:animScale>
                                    <p:animScale>
                                      <p:cBhvr>
                                        <p:cTn id="74" dur="166" decel="50000">
                                          <p:stCondLst>
                                            <p:cond delay="1834"/>
                                          </p:stCondLst>
                                        </p:cTn>
                                        <p:tgtEl>
                                          <p:spTgt spid="3">
                                            <p:txEl>
                                              <p:pRg st="3" end="3"/>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3">
                                            <p:txEl>
                                              <p:pRg st="4" end="4"/>
                                            </p:txEl>
                                          </p:spTgt>
                                        </p:tgtEl>
                                        <p:attrNameLst>
                                          <p:attrName>style.visibility</p:attrName>
                                        </p:attrNameLst>
                                      </p:cBhvr>
                                      <p:to>
                                        <p:strVal val="visible"/>
                                      </p:to>
                                    </p:set>
                                    <p:animEffect transition="in" filter="wipe(down)">
                                      <p:cBhvr>
                                        <p:cTn id="79" dur="580">
                                          <p:stCondLst>
                                            <p:cond delay="0"/>
                                          </p:stCondLst>
                                        </p:cTn>
                                        <p:tgtEl>
                                          <p:spTgt spid="3">
                                            <p:txEl>
                                              <p:pRg st="4" end="4"/>
                                            </p:txEl>
                                          </p:spTgt>
                                        </p:tgtEl>
                                      </p:cBhvr>
                                    </p:animEffect>
                                    <p:anim calcmode="lin" valueType="num">
                                      <p:cBhvr>
                                        <p:cTn id="80"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3">
                                            <p:txEl>
                                              <p:pRg st="4" end="4"/>
                                            </p:txEl>
                                          </p:spTgt>
                                        </p:tgtEl>
                                      </p:cBhvr>
                                      <p:to x="100000" y="60000"/>
                                    </p:animScale>
                                    <p:animScale>
                                      <p:cBhvr>
                                        <p:cTn id="86" dur="166" decel="50000">
                                          <p:stCondLst>
                                            <p:cond delay="676"/>
                                          </p:stCondLst>
                                        </p:cTn>
                                        <p:tgtEl>
                                          <p:spTgt spid="3">
                                            <p:txEl>
                                              <p:pRg st="4" end="4"/>
                                            </p:txEl>
                                          </p:spTgt>
                                        </p:tgtEl>
                                      </p:cBhvr>
                                      <p:to x="100000" y="100000"/>
                                    </p:animScale>
                                    <p:animScale>
                                      <p:cBhvr>
                                        <p:cTn id="87" dur="26">
                                          <p:stCondLst>
                                            <p:cond delay="1312"/>
                                          </p:stCondLst>
                                        </p:cTn>
                                        <p:tgtEl>
                                          <p:spTgt spid="3">
                                            <p:txEl>
                                              <p:pRg st="4" end="4"/>
                                            </p:txEl>
                                          </p:spTgt>
                                        </p:tgtEl>
                                      </p:cBhvr>
                                      <p:to x="100000" y="80000"/>
                                    </p:animScale>
                                    <p:animScale>
                                      <p:cBhvr>
                                        <p:cTn id="88" dur="166" decel="50000">
                                          <p:stCondLst>
                                            <p:cond delay="1338"/>
                                          </p:stCondLst>
                                        </p:cTn>
                                        <p:tgtEl>
                                          <p:spTgt spid="3">
                                            <p:txEl>
                                              <p:pRg st="4" end="4"/>
                                            </p:txEl>
                                          </p:spTgt>
                                        </p:tgtEl>
                                      </p:cBhvr>
                                      <p:to x="100000" y="100000"/>
                                    </p:animScale>
                                    <p:animScale>
                                      <p:cBhvr>
                                        <p:cTn id="89" dur="26">
                                          <p:stCondLst>
                                            <p:cond delay="1642"/>
                                          </p:stCondLst>
                                        </p:cTn>
                                        <p:tgtEl>
                                          <p:spTgt spid="3">
                                            <p:txEl>
                                              <p:pRg st="4" end="4"/>
                                            </p:txEl>
                                          </p:spTgt>
                                        </p:tgtEl>
                                      </p:cBhvr>
                                      <p:to x="100000" y="90000"/>
                                    </p:animScale>
                                    <p:animScale>
                                      <p:cBhvr>
                                        <p:cTn id="90" dur="166" decel="50000">
                                          <p:stCondLst>
                                            <p:cond delay="1668"/>
                                          </p:stCondLst>
                                        </p:cTn>
                                        <p:tgtEl>
                                          <p:spTgt spid="3">
                                            <p:txEl>
                                              <p:pRg st="4" end="4"/>
                                            </p:txEl>
                                          </p:spTgt>
                                        </p:tgtEl>
                                      </p:cBhvr>
                                      <p:to x="100000" y="100000"/>
                                    </p:animScale>
                                    <p:animScale>
                                      <p:cBhvr>
                                        <p:cTn id="91" dur="26">
                                          <p:stCondLst>
                                            <p:cond delay="1808"/>
                                          </p:stCondLst>
                                        </p:cTn>
                                        <p:tgtEl>
                                          <p:spTgt spid="3">
                                            <p:txEl>
                                              <p:pRg st="4" end="4"/>
                                            </p:txEl>
                                          </p:spTgt>
                                        </p:tgtEl>
                                      </p:cBhvr>
                                      <p:to x="100000" y="95000"/>
                                    </p:animScale>
                                    <p:animScale>
                                      <p:cBhvr>
                                        <p:cTn id="92" dur="166" decel="50000">
                                          <p:stCondLst>
                                            <p:cond delay="1834"/>
                                          </p:stCondLst>
                                        </p:cTn>
                                        <p:tgtEl>
                                          <p:spTgt spid="3">
                                            <p:txEl>
                                              <p:pRg st="4" end="4"/>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3">
                                            <p:txEl>
                                              <p:pRg st="6" end="6"/>
                                            </p:txEl>
                                          </p:spTgt>
                                        </p:tgtEl>
                                        <p:attrNameLst>
                                          <p:attrName>style.visibility</p:attrName>
                                        </p:attrNameLst>
                                      </p:cBhvr>
                                      <p:to>
                                        <p:strVal val="visible"/>
                                      </p:to>
                                    </p:set>
                                    <p:animEffect transition="in" filter="wipe(down)">
                                      <p:cBhvr>
                                        <p:cTn id="97" dur="580">
                                          <p:stCondLst>
                                            <p:cond delay="0"/>
                                          </p:stCondLst>
                                        </p:cTn>
                                        <p:tgtEl>
                                          <p:spTgt spid="3">
                                            <p:txEl>
                                              <p:pRg st="6" end="6"/>
                                            </p:txEl>
                                          </p:spTgt>
                                        </p:tgtEl>
                                      </p:cBhvr>
                                    </p:animEffect>
                                    <p:anim calcmode="lin" valueType="num">
                                      <p:cBhvr>
                                        <p:cTn id="98"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3">
                                            <p:txEl>
                                              <p:pRg st="6" end="6"/>
                                            </p:txEl>
                                          </p:spTgt>
                                        </p:tgtEl>
                                      </p:cBhvr>
                                      <p:to x="100000" y="60000"/>
                                    </p:animScale>
                                    <p:animScale>
                                      <p:cBhvr>
                                        <p:cTn id="104" dur="166" decel="50000">
                                          <p:stCondLst>
                                            <p:cond delay="676"/>
                                          </p:stCondLst>
                                        </p:cTn>
                                        <p:tgtEl>
                                          <p:spTgt spid="3">
                                            <p:txEl>
                                              <p:pRg st="6" end="6"/>
                                            </p:txEl>
                                          </p:spTgt>
                                        </p:tgtEl>
                                      </p:cBhvr>
                                      <p:to x="100000" y="100000"/>
                                    </p:animScale>
                                    <p:animScale>
                                      <p:cBhvr>
                                        <p:cTn id="105" dur="26">
                                          <p:stCondLst>
                                            <p:cond delay="1312"/>
                                          </p:stCondLst>
                                        </p:cTn>
                                        <p:tgtEl>
                                          <p:spTgt spid="3">
                                            <p:txEl>
                                              <p:pRg st="6" end="6"/>
                                            </p:txEl>
                                          </p:spTgt>
                                        </p:tgtEl>
                                      </p:cBhvr>
                                      <p:to x="100000" y="80000"/>
                                    </p:animScale>
                                    <p:animScale>
                                      <p:cBhvr>
                                        <p:cTn id="106" dur="166" decel="50000">
                                          <p:stCondLst>
                                            <p:cond delay="1338"/>
                                          </p:stCondLst>
                                        </p:cTn>
                                        <p:tgtEl>
                                          <p:spTgt spid="3">
                                            <p:txEl>
                                              <p:pRg st="6" end="6"/>
                                            </p:txEl>
                                          </p:spTgt>
                                        </p:tgtEl>
                                      </p:cBhvr>
                                      <p:to x="100000" y="100000"/>
                                    </p:animScale>
                                    <p:animScale>
                                      <p:cBhvr>
                                        <p:cTn id="107" dur="26">
                                          <p:stCondLst>
                                            <p:cond delay="1642"/>
                                          </p:stCondLst>
                                        </p:cTn>
                                        <p:tgtEl>
                                          <p:spTgt spid="3">
                                            <p:txEl>
                                              <p:pRg st="6" end="6"/>
                                            </p:txEl>
                                          </p:spTgt>
                                        </p:tgtEl>
                                      </p:cBhvr>
                                      <p:to x="100000" y="90000"/>
                                    </p:animScale>
                                    <p:animScale>
                                      <p:cBhvr>
                                        <p:cTn id="108" dur="166" decel="50000">
                                          <p:stCondLst>
                                            <p:cond delay="1668"/>
                                          </p:stCondLst>
                                        </p:cTn>
                                        <p:tgtEl>
                                          <p:spTgt spid="3">
                                            <p:txEl>
                                              <p:pRg st="6" end="6"/>
                                            </p:txEl>
                                          </p:spTgt>
                                        </p:tgtEl>
                                      </p:cBhvr>
                                      <p:to x="100000" y="100000"/>
                                    </p:animScale>
                                    <p:animScale>
                                      <p:cBhvr>
                                        <p:cTn id="109" dur="26">
                                          <p:stCondLst>
                                            <p:cond delay="1808"/>
                                          </p:stCondLst>
                                        </p:cTn>
                                        <p:tgtEl>
                                          <p:spTgt spid="3">
                                            <p:txEl>
                                              <p:pRg st="6" end="6"/>
                                            </p:txEl>
                                          </p:spTgt>
                                        </p:tgtEl>
                                      </p:cBhvr>
                                      <p:to x="100000" y="95000"/>
                                    </p:animScale>
                                    <p:animScale>
                                      <p:cBhvr>
                                        <p:cTn id="110" dur="166" decel="50000">
                                          <p:stCondLst>
                                            <p:cond delay="1834"/>
                                          </p:stCondLst>
                                        </p:cTn>
                                        <p:tgtEl>
                                          <p:spTgt spid="3">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458200" cy="5334000"/>
          </a:xfrm>
        </p:spPr>
        <p:txBody>
          <a:bodyPr>
            <a:normAutofit/>
          </a:bodyPr>
          <a:lstStyle/>
          <a:p>
            <a:r>
              <a:rPr lang="en-US" dirty="0">
                <a:latin typeface="Times New Roman" pitchFamily="18" charset="0"/>
                <a:cs typeface="Times New Roman" pitchFamily="18" charset="0"/>
              </a:rPr>
              <a:t>Suppose you are invited by your project supervisor because he heard you are learning AI with DSN and wants to automate the grading process of his students.</a:t>
            </a:r>
          </a:p>
          <a:p>
            <a:r>
              <a:rPr lang="en-US" dirty="0" smtClean="0">
                <a:latin typeface="Times New Roman" pitchFamily="18" charset="0"/>
                <a:cs typeface="Times New Roman" pitchFamily="18" charset="0"/>
              </a:rPr>
              <a:t>He also told you that he has been giving the students assignments from the first week of lectures and noticed a larger percentage of those who always submit their assignments passed their test.</a:t>
            </a:r>
          </a:p>
          <a:p>
            <a:r>
              <a:rPr lang="en-US" dirty="0" smtClean="0">
                <a:latin typeface="Times New Roman" pitchFamily="18" charset="0"/>
                <a:cs typeface="Times New Roman" pitchFamily="18" charset="0"/>
              </a:rPr>
              <a:t>He is however curious as to how the class performance will be during the exam?</a:t>
            </a:r>
            <a:endParaRPr lang="en-US"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CASE 2</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753604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What would you do as a Data Scientist?</a:t>
            </a: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What type/nature of data will you ask for?</a:t>
            </a: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How do you intend to solve this mystery using Machine Learning?</a:t>
            </a:r>
            <a:endParaRPr lang="en-US"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dirty="0">
                <a:latin typeface="Times New Roman" pitchFamily="18" charset="0"/>
                <a:cs typeface="Times New Roman" pitchFamily="18" charset="0"/>
              </a:rPr>
              <a:t>CASE </a:t>
            </a:r>
            <a:r>
              <a:rPr lang="en-US" dirty="0" smtClean="0">
                <a:latin typeface="Times New Roman" pitchFamily="18" charset="0"/>
                <a:cs typeface="Times New Roman" pitchFamily="18" charset="0"/>
              </a:rPr>
              <a:t>2 CONT’D</a:t>
            </a:r>
            <a:endParaRPr lang="en-US" dirty="0"/>
          </a:p>
        </p:txBody>
      </p:sp>
    </p:spTree>
    <p:extLst>
      <p:ext uri="{BB962C8B-B14F-4D97-AF65-F5344CB8AC3E}">
        <p14:creationId xmlns:p14="http://schemas.microsoft.com/office/powerpoint/2010/main" val="16212977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Introduction</a:t>
            </a:r>
          </a:p>
          <a:p>
            <a:r>
              <a:rPr lang="en-US" dirty="0" smtClean="0">
                <a:latin typeface="Times New Roman" pitchFamily="18" charset="0"/>
                <a:cs typeface="Times New Roman" pitchFamily="18" charset="0"/>
              </a:rPr>
              <a:t>Definition</a:t>
            </a:r>
          </a:p>
          <a:p>
            <a:r>
              <a:rPr lang="en-US" dirty="0" smtClean="0">
                <a:latin typeface="Times New Roman" pitchFamily="18" charset="0"/>
                <a:cs typeface="Times New Roman" pitchFamily="18" charset="0"/>
              </a:rPr>
              <a:t>Types of Machine Learning Approach</a:t>
            </a:r>
          </a:p>
          <a:p>
            <a:r>
              <a:rPr lang="en-US" dirty="0" smtClean="0">
                <a:latin typeface="Times New Roman" pitchFamily="18" charset="0"/>
                <a:cs typeface="Times New Roman" pitchFamily="18" charset="0"/>
              </a:rPr>
              <a:t>Understanding the problem</a:t>
            </a:r>
          </a:p>
          <a:p>
            <a:r>
              <a:rPr lang="en-US" dirty="0" smtClean="0">
                <a:latin typeface="Times New Roman" pitchFamily="18" charset="0"/>
                <a:cs typeface="Times New Roman" pitchFamily="18" charset="0"/>
              </a:rPr>
              <a:t>Use case scenarios</a:t>
            </a:r>
            <a:endParaRPr lang="en-US"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OUTLINES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7273671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229600" cy="5148072"/>
          </a:xfrm>
        </p:spPr>
        <p:txBody>
          <a:bodyPr>
            <a:normAutofit/>
          </a:bodyPr>
          <a:lstStyle/>
          <a:p>
            <a:r>
              <a:rPr lang="en-US" sz="2800" dirty="0" smtClean="0">
                <a:latin typeface="Times New Roman" pitchFamily="18" charset="0"/>
                <a:cs typeface="Times New Roman" pitchFamily="18" charset="0"/>
              </a:rPr>
              <a:t>You are an AI specialist in University of Ilorin Teaching Hospital. At the stroke unit of that same hospital, it was noticed that patients who came in and were 60 years and above improved after 6 weeks of being in the hospital with additional family support</a:t>
            </a:r>
          </a:p>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Those who were between 55 and 60 years improved after 8 weeks of being in the hospital with little support.</a:t>
            </a:r>
          </a:p>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This has been going on for about a year now</a:t>
            </a:r>
            <a:endParaRPr lang="en-US" sz="2800"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CASE 3</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0079399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sz="3200" dirty="0" smtClean="0">
                <a:latin typeface="Times New Roman" pitchFamily="18" charset="0"/>
                <a:cs typeface="Times New Roman" pitchFamily="18" charset="0"/>
              </a:rPr>
              <a:t>If we want to know how many months/weeks a 45 year old female will use if admitted into the same stroke unit with additional family support.</a:t>
            </a:r>
          </a:p>
          <a:p>
            <a:r>
              <a:rPr lang="en-US" sz="3200" dirty="0" smtClean="0">
                <a:latin typeface="Times New Roman" pitchFamily="18" charset="0"/>
                <a:cs typeface="Times New Roman" pitchFamily="18" charset="0"/>
              </a:rPr>
              <a:t>As a data scientist, is this possible? (answer with reasons)</a:t>
            </a:r>
          </a:p>
          <a:p>
            <a:r>
              <a:rPr lang="en-US" sz="3200" dirty="0" smtClean="0">
                <a:latin typeface="Times New Roman" pitchFamily="18" charset="0"/>
                <a:cs typeface="Times New Roman" pitchFamily="18" charset="0"/>
              </a:rPr>
              <a:t>What would be the likely data to collect or start gathering?</a:t>
            </a:r>
          </a:p>
          <a:p>
            <a:r>
              <a:rPr lang="en-US" sz="3200" dirty="0" smtClean="0">
                <a:latin typeface="Times New Roman" pitchFamily="18" charset="0"/>
                <a:cs typeface="Times New Roman" pitchFamily="18" charset="0"/>
              </a:rPr>
              <a:t>Will this be a classification or regression problem?</a:t>
            </a:r>
            <a:endParaRPr lang="en-US" sz="3200"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dirty="0">
                <a:latin typeface="Times New Roman" pitchFamily="18" charset="0"/>
                <a:cs typeface="Times New Roman" pitchFamily="18" charset="0"/>
              </a:rPr>
              <a:t>CASE 3</a:t>
            </a:r>
          </a:p>
        </p:txBody>
      </p:sp>
    </p:spTree>
    <p:extLst>
      <p:ext uri="{BB962C8B-B14F-4D97-AF65-F5344CB8AC3E}">
        <p14:creationId xmlns:p14="http://schemas.microsoft.com/office/powerpoint/2010/main" val="23817966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3200" dirty="0" smtClean="0">
                <a:latin typeface="Times New Roman" pitchFamily="18" charset="0"/>
                <a:cs typeface="Times New Roman" pitchFamily="18" charset="0"/>
              </a:rPr>
              <a:t>Suppose you intend to get an apartment around </a:t>
            </a:r>
            <a:r>
              <a:rPr lang="en-US" sz="3200" dirty="0" err="1" smtClean="0">
                <a:latin typeface="Times New Roman" pitchFamily="18" charset="0"/>
                <a:cs typeface="Times New Roman" pitchFamily="18" charset="0"/>
              </a:rPr>
              <a:t>Tanke</a:t>
            </a:r>
            <a:r>
              <a:rPr lang="en-US" sz="3200" dirty="0" smtClean="0">
                <a:latin typeface="Times New Roman" pitchFamily="18" charset="0"/>
                <a:cs typeface="Times New Roman" pitchFamily="18" charset="0"/>
              </a:rPr>
              <a:t>, Ilorin for next session but you are planning to do that a month before resumption.</a:t>
            </a:r>
          </a:p>
          <a:p>
            <a:endParaRPr lang="en-US" sz="3200" dirty="0" smtClean="0">
              <a:latin typeface="Times New Roman" pitchFamily="18" charset="0"/>
              <a:cs typeface="Times New Roman" pitchFamily="18" charset="0"/>
            </a:endParaRPr>
          </a:p>
          <a:p>
            <a:r>
              <a:rPr lang="en-US" sz="3200" dirty="0" smtClean="0">
                <a:latin typeface="Times New Roman" pitchFamily="18" charset="0"/>
                <a:cs typeface="Times New Roman" pitchFamily="18" charset="0"/>
              </a:rPr>
              <a:t>However before going home, you have made survey and have gotten 10 different hostels of choice around that area with different facilities and obviously, different prices</a:t>
            </a:r>
            <a:endParaRPr lang="en-US" sz="3200"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CASE 4</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6010834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sz="2800" dirty="0" smtClean="0">
                <a:latin typeface="Times New Roman" pitchFamily="18" charset="0"/>
                <a:cs typeface="Times New Roman" pitchFamily="18" charset="0"/>
              </a:rPr>
              <a:t>One month to resumption, you hear that there is a new hostel with new facilities, some of which are in the previous hostels you have surveyed, some aren’t.</a:t>
            </a:r>
          </a:p>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As a data scientist, if you want to predict the price of that house, what are the most important parameters?</a:t>
            </a:r>
          </a:p>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Will this be a supervised or unsupervised approach?</a:t>
            </a:r>
            <a:endParaRPr lang="en-US" sz="2800"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CASE 4 CONT’D</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5135495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4400" dirty="0" smtClean="0">
                <a:latin typeface="Times New Roman" pitchFamily="18" charset="0"/>
                <a:cs typeface="Times New Roman" pitchFamily="18" charset="0"/>
              </a:rPr>
              <a:t>YOU ARE WELCOME TO A LONG LASTING JOURNEY IN THE WORLD OF ARTIFICIAL INTELLIGENCE</a:t>
            </a:r>
            <a:endParaRPr lang="en-US" sz="4400"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CONCLUSION</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571038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3"/>
                                        </p:tgtEl>
                                        <p:attrNameLst>
                                          <p:attrName>fillcolor</p:attrName>
                                        </p:attrNameLst>
                                      </p:cBhvr>
                                      <p:to>
                                        <a:schemeClr val="accent2"/>
                                      </p:to>
                                    </p:animClr>
                                    <p:set>
                                      <p:cBhvr>
                                        <p:cTn id="7" dur="2000" fill="hold"/>
                                        <p:tgtEl>
                                          <p:spTgt spid="3"/>
                                        </p:tgtEl>
                                        <p:attrNameLst>
                                          <p:attrName>fill.type</p:attrName>
                                        </p:attrNameLst>
                                      </p:cBhvr>
                                      <p:to>
                                        <p:strVal val="solid"/>
                                      </p:to>
                                    </p:set>
                                    <p:set>
                                      <p:cBhvr>
                                        <p:cTn id="8" dur="2000" fill="hold"/>
                                        <p:tgtEl>
                                          <p:spTgt spid="3"/>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8" presetClass="emph" presetSubtype="0" fill="hold" grpId="0" nodeType="clickEffect">
                                  <p:stCondLst>
                                    <p:cond delay="0"/>
                                  </p:stCondLst>
                                  <p:childTnLst>
                                    <p:animRot by="21600000">
                                      <p:cBhvr>
                                        <p:cTn id="12" dur="2000" fill="hold"/>
                                        <p:tgtEl>
                                          <p:spTgt spid="3">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latin typeface="Times New Roman" pitchFamily="18" charset="0"/>
                <a:cs typeface="Times New Roman" pitchFamily="18" charset="0"/>
              </a:rPr>
              <a:t>Unsupervised Machine Learning, </a:t>
            </a:r>
            <a:r>
              <a:rPr lang="en-US" dirty="0" err="1" smtClean="0">
                <a:latin typeface="Times New Roman" pitchFamily="18" charset="0"/>
                <a:cs typeface="Times New Roman" pitchFamily="18" charset="0"/>
              </a:rPr>
              <a:t>Alrorithm</a:t>
            </a:r>
            <a:r>
              <a:rPr lang="en-US" dirty="0" smtClean="0">
                <a:latin typeface="Times New Roman" pitchFamily="18" charset="0"/>
                <a:cs typeface="Times New Roman" pitchFamily="18" charset="0"/>
              </a:rPr>
              <a:t> and Types. </a:t>
            </a:r>
            <a:r>
              <a:rPr lang="en-US" dirty="0">
                <a:latin typeface="Times New Roman" pitchFamily="18" charset="0"/>
                <a:cs typeface="Times New Roman" pitchFamily="18" charset="0"/>
              </a:rPr>
              <a:t>Accessed from </a:t>
            </a:r>
            <a:r>
              <a:rPr lang="en-US" dirty="0">
                <a:latin typeface="Times New Roman" pitchFamily="18" charset="0"/>
                <a:cs typeface="Times New Roman" pitchFamily="18" charset="0"/>
                <a:hlinkClick r:id="rId2"/>
              </a:rPr>
              <a:t>https://</a:t>
            </a:r>
            <a:r>
              <a:rPr lang="en-US" dirty="0" smtClean="0">
                <a:latin typeface="Times New Roman" pitchFamily="18" charset="0"/>
                <a:cs typeface="Times New Roman" pitchFamily="18" charset="0"/>
                <a:hlinkClick r:id="rId2"/>
              </a:rPr>
              <a:t>www.guru99.com/unsupervised-machine-learning.html</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IBM Cloud Education (August 16, 2020). Supervised Machine Learning. </a:t>
            </a:r>
            <a:r>
              <a:rPr lang="en-US" dirty="0">
                <a:latin typeface="Times New Roman" pitchFamily="18" charset="0"/>
                <a:cs typeface="Times New Roman" pitchFamily="18" charset="0"/>
              </a:rPr>
              <a:t>Accessed from </a:t>
            </a:r>
            <a:r>
              <a:rPr lang="en-US" dirty="0">
                <a:latin typeface="Times New Roman" pitchFamily="18" charset="0"/>
                <a:cs typeface="Times New Roman" pitchFamily="18" charset="0"/>
                <a:hlinkClick r:id="rId3"/>
              </a:rPr>
              <a:t>https://</a:t>
            </a:r>
            <a:r>
              <a:rPr lang="en-US" dirty="0" smtClean="0">
                <a:latin typeface="Times New Roman" pitchFamily="18" charset="0"/>
                <a:cs typeface="Times New Roman" pitchFamily="18" charset="0"/>
                <a:hlinkClick r:id="rId3"/>
              </a:rPr>
              <a:t>www.ibm.com/cloud/learn/supervised-learning</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Artificial Intelligence </a:t>
            </a:r>
            <a:r>
              <a:rPr lang="en-US" dirty="0">
                <a:latin typeface="Times New Roman" pitchFamily="18" charset="0"/>
                <a:cs typeface="Times New Roman" pitchFamily="18" charset="0"/>
              </a:rPr>
              <a:t>with python. </a:t>
            </a:r>
            <a:r>
              <a:rPr lang="en-US" dirty="0">
                <a:latin typeface="Times New Roman" pitchFamily="18" charset="0"/>
                <a:cs typeface="Times New Roman" pitchFamily="18" charset="0"/>
                <a:hlinkClick r:id="rId4"/>
              </a:rPr>
              <a:t>https://</a:t>
            </a:r>
            <a:r>
              <a:rPr lang="en-US" dirty="0" smtClean="0">
                <a:latin typeface="Times New Roman" pitchFamily="18" charset="0"/>
                <a:cs typeface="Times New Roman" pitchFamily="18" charset="0"/>
                <a:hlinkClick r:id="rId4"/>
              </a:rPr>
              <a:t>www.tutorialspoint.com/index.htm</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REFERENCES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6784913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a:xfrm>
            <a:off x="457200" y="274638"/>
            <a:ext cx="8229600" cy="5135562"/>
          </a:xfrm>
        </p:spPr>
        <p:txBody>
          <a:bodyPr/>
          <a:lstStyle/>
          <a:p>
            <a:r>
              <a:rPr lang="en-US" dirty="0" smtClean="0"/>
              <a:t>THANK YOU FOR LISTENING</a:t>
            </a:r>
            <a:endParaRPr lang="en-US" dirty="0"/>
          </a:p>
        </p:txBody>
      </p:sp>
    </p:spTree>
    <p:extLst>
      <p:ext uri="{BB962C8B-B14F-4D97-AF65-F5344CB8AC3E}">
        <p14:creationId xmlns:p14="http://schemas.microsoft.com/office/powerpoint/2010/main" val="19898403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latin typeface="Times New Roman" pitchFamily="18" charset="0"/>
                <a:cs typeface="Times New Roman" pitchFamily="18" charset="0"/>
              </a:rPr>
              <a:t>Artificial intelligence is the intelligence demonstrated by machines, in contrast to the </a:t>
            </a:r>
            <a:r>
              <a:rPr lang="en-US" dirty="0" smtClean="0">
                <a:latin typeface="Times New Roman" pitchFamily="18" charset="0"/>
                <a:cs typeface="Times New Roman" pitchFamily="18" charset="0"/>
              </a:rPr>
              <a:t>intelligence </a:t>
            </a:r>
            <a:r>
              <a:rPr lang="en-US" dirty="0">
                <a:latin typeface="Times New Roman" pitchFamily="18" charset="0"/>
                <a:cs typeface="Times New Roman" pitchFamily="18" charset="0"/>
              </a:rPr>
              <a:t>displayed by humans</a:t>
            </a:r>
            <a:r>
              <a:rPr lang="en-U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r>
              <a:rPr lang="en-US" dirty="0">
                <a:latin typeface="Times New Roman" pitchFamily="18" charset="0"/>
                <a:cs typeface="Times New Roman" pitchFamily="18" charset="0"/>
              </a:rPr>
              <a:t>Artificial Intelligence is a way of making a computer, a computer-controlled robot, or a software think intelligently, in the similar manner the intelligent humans </a:t>
            </a:r>
            <a:r>
              <a:rPr lang="en-US" dirty="0" smtClean="0">
                <a:latin typeface="Times New Roman" pitchFamily="18" charset="0"/>
                <a:cs typeface="Times New Roman" pitchFamily="18" charset="0"/>
              </a:rPr>
              <a:t>think or in some cases, evolve better than how humans think. </a:t>
            </a:r>
            <a:endParaRPr lang="en-US"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INTRODUCTION</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1107347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latin typeface="Times New Roman" pitchFamily="18" charset="0"/>
                <a:cs typeface="Times New Roman" pitchFamily="18" charset="0"/>
              </a:rPr>
              <a:t>AI is accomplished by studying how human brain thinks and how humans learn, decide, and work while trying to solve a problem, and then using the outcomes of this study as a basis of developing intelligent software and systems.</a:t>
            </a:r>
            <a:endParaRPr lang="en-US" dirty="0"/>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1474486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57200" y="2236406"/>
            <a:ext cx="8229600" cy="301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7528142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latin typeface="Times New Roman" pitchFamily="18" charset="0"/>
                <a:cs typeface="Times New Roman" pitchFamily="18" charset="0"/>
              </a:rPr>
              <a:t>It is one of the most popular fields of AI. The basic concept of this filed is to make the machine learning from data as the human beings can learn from his/her experience. </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It </a:t>
            </a:r>
            <a:r>
              <a:rPr lang="en-US" dirty="0">
                <a:latin typeface="Times New Roman" pitchFamily="18" charset="0"/>
                <a:cs typeface="Times New Roman" pitchFamily="18" charset="0"/>
              </a:rPr>
              <a:t>contains learning models on the basis of which the predictions can be made on unknown data.</a:t>
            </a:r>
            <a:endParaRPr lang="en-US"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MACHINE LEARNING</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5771159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Supervised</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Semi-Supervised</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Unsupervised</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Reinforcement</a:t>
            </a:r>
            <a:endParaRPr lang="en-US"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TYPES OF ML APPROACH</a:t>
            </a:r>
            <a:endParaRPr lang="en-US"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3800" y="1780309"/>
            <a:ext cx="4953000" cy="4724400"/>
          </a:xfrm>
          <a:prstGeom prst="rect">
            <a:avLst/>
          </a:prstGeom>
        </p:spPr>
      </p:pic>
    </p:spTree>
    <p:extLst>
      <p:ext uri="{BB962C8B-B14F-4D97-AF65-F5344CB8AC3E}">
        <p14:creationId xmlns:p14="http://schemas.microsoft.com/office/powerpoint/2010/main" val="22406077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229600" cy="4919472"/>
          </a:xfrm>
        </p:spPr>
        <p:txBody>
          <a:bodyPr>
            <a:normAutofit/>
          </a:bodyPr>
          <a:lstStyle/>
          <a:p>
            <a:r>
              <a:rPr lang="en-US" dirty="0">
                <a:latin typeface="Times New Roman" pitchFamily="18" charset="0"/>
                <a:cs typeface="Times New Roman" pitchFamily="18" charset="0"/>
              </a:rPr>
              <a:t>It is defined by its use of labeled datasets to train algorithms that to classify data or predict outcomes accurately</a:t>
            </a:r>
            <a:r>
              <a:rPr lang="en-U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As input data is fed into the model, it adjusts its weights until the model has been fitted appropriately, which occurs as part of the cross validation process. </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Supervised </a:t>
            </a:r>
            <a:r>
              <a:rPr lang="en-US" dirty="0">
                <a:latin typeface="Times New Roman" pitchFamily="18" charset="0"/>
                <a:cs typeface="Times New Roman" pitchFamily="18" charset="0"/>
              </a:rPr>
              <a:t>learning helps organizations solve for a variety of real-world problems at scale, such as classifying spam in a separate folder from your inbox.</a:t>
            </a:r>
          </a:p>
        </p:txBody>
      </p:sp>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SUPERVISED MACHINE LEARNING</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6737270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latin typeface="Times New Roman" pitchFamily="18" charset="0"/>
                <a:cs typeface="Times New Roman" pitchFamily="18" charset="0"/>
              </a:rPr>
              <a:t>Supervised learning uses a training set to teach models to yield the desired output. This training dataset includes inputs and correct outputs, which allow the model to learn over time. </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algorithm measures its accuracy through the loss function, adjusting until the error has been sufficiently minimized.</a:t>
            </a:r>
            <a:endParaRPr lang="en-US" dirty="0">
              <a:latin typeface="Times New Roman" pitchFamily="18" charset="0"/>
              <a:cs typeface="Times New Roman" pitchFamily="18" charset="0"/>
            </a:endParaRPr>
          </a:p>
        </p:txBody>
      </p:sp>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HOW DOES SUPERVISED ML WORK?</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9909539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116</TotalTime>
  <Words>939</Words>
  <Application>Microsoft Office PowerPoint</Application>
  <PresentationFormat>On-screen Show (4:3)</PresentationFormat>
  <Paragraphs>109</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Concourse</vt:lpstr>
      <vt:lpstr>INTRODUCTION TO ML/UNDERSTANDING THE PROBLEM </vt:lpstr>
      <vt:lpstr>OUTLINES</vt:lpstr>
      <vt:lpstr>INTRODUCTION</vt:lpstr>
      <vt:lpstr>PowerPoint Presentation</vt:lpstr>
      <vt:lpstr>PowerPoint Presentation</vt:lpstr>
      <vt:lpstr>MACHINE LEARNING</vt:lpstr>
      <vt:lpstr>TYPES OF ML APPROACH</vt:lpstr>
      <vt:lpstr>SUPERVISED MACHINE LEARNING</vt:lpstr>
      <vt:lpstr>HOW DOES SUPERVISED ML WORK?</vt:lpstr>
      <vt:lpstr>TYPES OF SUPERVISED ML</vt:lpstr>
      <vt:lpstr>PowerPoint Presentation</vt:lpstr>
      <vt:lpstr>UNSUPERVISED ML</vt:lpstr>
      <vt:lpstr>CASE STUDY: A BABY AND HIS DOG</vt:lpstr>
      <vt:lpstr>Why Unsupervised Learning? </vt:lpstr>
      <vt:lpstr>CLUSTERING</vt:lpstr>
      <vt:lpstr>UNDERSTANDING THE PROBLEM</vt:lpstr>
      <vt:lpstr>ANSWERS</vt:lpstr>
      <vt:lpstr>CASE 2</vt:lpstr>
      <vt:lpstr>CASE 2 CONT’D</vt:lpstr>
      <vt:lpstr>CASE 3</vt:lpstr>
      <vt:lpstr>CASE 3</vt:lpstr>
      <vt:lpstr>CASE 4</vt:lpstr>
      <vt:lpstr>CASE 4 CONT’D</vt:lpstr>
      <vt:lpstr>CONCLUSION</vt:lpstr>
      <vt:lpstr>REFERENCES</vt:lpstr>
      <vt:lpstr>THANK YOU FOR LISTENING</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ML/UNDERSTANDING THE PROBLEM </dc:title>
  <dc:creator>HP</dc:creator>
  <cp:lastModifiedBy>HP</cp:lastModifiedBy>
  <cp:revision>28</cp:revision>
  <dcterms:created xsi:type="dcterms:W3CDTF">2006-08-16T00:00:00Z</dcterms:created>
  <dcterms:modified xsi:type="dcterms:W3CDTF">2022-02-08T01:05:06Z</dcterms:modified>
</cp:coreProperties>
</file>