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4" r:id="rId13"/>
    <p:sldId id="263" r:id="rId14"/>
    <p:sldId id="265" r:id="rId15"/>
    <p:sldId id="266" r:id="rId16"/>
    <p:sldId id="267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learn.com/blog/practical-explanation-naive-bayes-classifier/#feature-enginee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ONE-INNOVATION HUB ARTIFICIAL INTELLIGENCE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TOPIC: SUPPORT VECTOR MACHINE (SVM)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find the right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b="1" dirty="0" smtClean="0"/>
              <a:t> Margin: </a:t>
            </a:r>
            <a:r>
              <a:rPr lang="en-US" dirty="0"/>
              <a:t>The distance between the </a:t>
            </a:r>
            <a:r>
              <a:rPr lang="en-US" dirty="0" err="1"/>
              <a:t>hyperplane</a:t>
            </a:r>
            <a:r>
              <a:rPr lang="en-US" dirty="0"/>
              <a:t> and the nearest data point from either set is known as the margin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goal is to choose a </a:t>
            </a:r>
            <a:r>
              <a:rPr lang="en-US" dirty="0" err="1"/>
              <a:t>hyperplane</a:t>
            </a:r>
            <a:r>
              <a:rPr lang="en-US" dirty="0"/>
              <a:t> with the greatest possible margin between the </a:t>
            </a:r>
            <a:r>
              <a:rPr lang="en-US" dirty="0" err="1"/>
              <a:t>hyperplane</a:t>
            </a:r>
            <a:r>
              <a:rPr lang="en-US" dirty="0"/>
              <a:t> and any point within the training set, giving a greater chance of new data being classified correctly.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87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577306"/>
            <a:ext cx="5143500" cy="2571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4724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5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imagine we have two tags: </a:t>
            </a:r>
            <a:r>
              <a:rPr lang="en-US" i="1" dirty="0"/>
              <a:t>red</a:t>
            </a:r>
            <a:r>
              <a:rPr lang="en-US" dirty="0"/>
              <a:t> and </a:t>
            </a:r>
            <a:r>
              <a:rPr lang="en-US" i="1" dirty="0"/>
              <a:t>blue</a:t>
            </a:r>
            <a:r>
              <a:rPr lang="en-US" dirty="0"/>
              <a:t>, and our data has two </a:t>
            </a:r>
            <a:r>
              <a:rPr lang="en-US" dirty="0">
                <a:hlinkClick r:id="rId2"/>
              </a:rPr>
              <a:t>features</a:t>
            </a:r>
            <a:r>
              <a:rPr lang="en-US" dirty="0"/>
              <a:t>: </a:t>
            </a:r>
            <a:r>
              <a:rPr lang="en-US" i="1" dirty="0"/>
              <a:t>x</a:t>
            </a:r>
            <a:r>
              <a:rPr lang="en-US" dirty="0"/>
              <a:t> and </a:t>
            </a:r>
            <a:r>
              <a:rPr lang="en-US" i="1" dirty="0"/>
              <a:t>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want a classifier that, given a pair of </a:t>
            </a:r>
            <a:r>
              <a:rPr lang="en-US" i="1" dirty="0"/>
              <a:t>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en-US" dirty="0"/>
              <a:t> coordinates, outputs if it’s either </a:t>
            </a:r>
            <a:r>
              <a:rPr lang="en-US" i="1" dirty="0"/>
              <a:t>red</a:t>
            </a:r>
            <a:r>
              <a:rPr lang="en-US" dirty="0"/>
              <a:t> or </a:t>
            </a:r>
            <a:r>
              <a:rPr lang="en-US" i="1" dirty="0"/>
              <a:t>blue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plot our already labeled training data on a plane: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943600" cy="4525963"/>
          </a:xfrm>
        </p:spPr>
      </p:pic>
    </p:spTree>
    <p:extLst>
      <p:ext uri="{BB962C8B-B14F-4D97-AF65-F5344CB8AC3E}">
        <p14:creationId xmlns:p14="http://schemas.microsoft.com/office/powerpoint/2010/main" val="251338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support vector machine takes these data points and outputs the </a:t>
            </a:r>
            <a:r>
              <a:rPr lang="en-US" dirty="0" err="1"/>
              <a:t>hyperplane</a:t>
            </a:r>
            <a:r>
              <a:rPr lang="en-US" dirty="0"/>
              <a:t> (which in two dimensions it’s simply a line) that best separates the tags.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line is the </a:t>
            </a:r>
            <a:r>
              <a:rPr lang="en-US" b="1" dirty="0"/>
              <a:t>decision boundary</a:t>
            </a:r>
            <a:r>
              <a:rPr lang="en-US" dirty="0"/>
              <a:t>: anything that falls to one side of it we will classify as </a:t>
            </a:r>
            <a:r>
              <a:rPr lang="en-US" i="1" dirty="0"/>
              <a:t>blue</a:t>
            </a:r>
            <a:r>
              <a:rPr lang="en-US" dirty="0"/>
              <a:t>, and anything that falls to the other as </a:t>
            </a:r>
            <a:r>
              <a:rPr lang="en-US" i="1" dirty="0"/>
              <a:t>red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7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5486400" cy="4525963"/>
          </a:xfrm>
        </p:spPr>
      </p:pic>
    </p:spTree>
    <p:extLst>
      <p:ext uri="{BB962C8B-B14F-4D97-AF65-F5344CB8AC3E}">
        <p14:creationId xmlns:p14="http://schemas.microsoft.com/office/powerpoint/2010/main" val="74339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what exactly is </a:t>
            </a:r>
            <a:r>
              <a:rPr lang="en-US" i="1" dirty="0"/>
              <a:t>the best</a:t>
            </a:r>
            <a:r>
              <a:rPr lang="en-US" dirty="0"/>
              <a:t> </a:t>
            </a:r>
            <a:r>
              <a:rPr lang="en-US" dirty="0" err="1"/>
              <a:t>hyperplane</a:t>
            </a:r>
            <a:r>
              <a:rPr lang="en-US" dirty="0"/>
              <a:t>? For SVM, it’s the one that maximizes the margins from both tags</a:t>
            </a:r>
            <a:r>
              <a:rPr lang="en-US" dirty="0" smtClean="0"/>
              <a:t>.</a:t>
            </a:r>
          </a:p>
          <a:p>
            <a:r>
              <a:rPr lang="en-US" dirty="0"/>
              <a:t>In other words: the </a:t>
            </a:r>
            <a:r>
              <a:rPr lang="en-US" dirty="0" err="1"/>
              <a:t>hyperplane</a:t>
            </a:r>
            <a:r>
              <a:rPr lang="en-US" dirty="0"/>
              <a:t> (remember it's a line in this case) whose distance to the nearest element of each tag is the largest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non-linear cases, the </a:t>
            </a:r>
            <a:r>
              <a:rPr lang="en-US" dirty="0" err="1" smtClean="0"/>
              <a:t>hyperplane</a:t>
            </a:r>
            <a:r>
              <a:rPr lang="en-US" dirty="0" smtClean="0"/>
              <a:t> is n-1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the best </a:t>
            </a:r>
            <a:r>
              <a:rPr lang="en-US" dirty="0" err="1" smtClean="0"/>
              <a:t>hyperplanes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5334000" cy="4525963"/>
          </a:xfrm>
        </p:spPr>
      </p:pic>
    </p:spTree>
    <p:extLst>
      <p:ext uri="{BB962C8B-B14F-4D97-AF65-F5344CB8AC3E}">
        <p14:creationId xmlns:p14="http://schemas.microsoft.com/office/powerpoint/2010/main" val="408973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there is no clear </a:t>
            </a:r>
            <a:r>
              <a:rPr lang="en-US" dirty="0" err="1" smtClean="0"/>
              <a:t>hyperplane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4019550" cy="2571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35" y="2514600"/>
            <a:ext cx="3818395" cy="34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KERNELING TRICK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47925"/>
            <a:ext cx="4400550" cy="2571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9800"/>
            <a:ext cx="419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support vector machine (SVM) is machine learning algorithm that analyzes data for classification and regression analysis. </a:t>
            </a:r>
            <a:endParaRPr lang="en-US" dirty="0" smtClean="0"/>
          </a:p>
          <a:p>
            <a:r>
              <a:rPr lang="en-US" dirty="0" smtClean="0"/>
              <a:t>SVM </a:t>
            </a:r>
            <a:r>
              <a:rPr lang="en-US" dirty="0"/>
              <a:t>is a supervised learning method that looks at data and sorts it into one of two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SVM outputs a map of the sorted data with the margins between the two as far apart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r>
              <a:rPr lang="en-US" dirty="0"/>
              <a:t>Works well on smaller cleaner datasets</a:t>
            </a:r>
          </a:p>
          <a:p>
            <a:r>
              <a:rPr lang="en-US" dirty="0"/>
              <a:t>It can be more efficient because it uses a subset of training points</a:t>
            </a:r>
          </a:p>
          <a:p>
            <a:r>
              <a:rPr lang="en-US" b="1" dirty="0"/>
              <a:t>Cons</a:t>
            </a:r>
            <a:endParaRPr lang="en-US" dirty="0"/>
          </a:p>
          <a:p>
            <a:r>
              <a:rPr lang="en-US" dirty="0"/>
              <a:t>Isn’t suited to larger datasets as the training time with SVMs can be high</a:t>
            </a:r>
          </a:p>
          <a:p>
            <a:r>
              <a:rPr lang="en-US" dirty="0"/>
              <a:t>Less effective on noisier datasets with overlapping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2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trained with a series of data already classified into two categories, building the model as it is initially trained.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of an SVM algorithm is to determine which category a new data point belongs </a:t>
            </a:r>
            <a:r>
              <a:rPr lang="en-US" dirty="0" smtClean="0"/>
              <a:t>in.</a:t>
            </a:r>
          </a:p>
          <a:p>
            <a:r>
              <a:rPr lang="en-US" dirty="0" smtClean="0"/>
              <a:t>This </a:t>
            </a:r>
            <a:r>
              <a:rPr lang="en-US" dirty="0"/>
              <a:t>makes SVM a kind of non-binary linear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and hypertext classification</a:t>
            </a:r>
          </a:p>
          <a:p>
            <a:r>
              <a:rPr lang="en-US" dirty="0"/>
              <a:t>Image classification</a:t>
            </a:r>
          </a:p>
          <a:p>
            <a:r>
              <a:rPr lang="en-US" dirty="0"/>
              <a:t>Recognizing handwritten characters</a:t>
            </a:r>
          </a:p>
          <a:p>
            <a:r>
              <a:rPr lang="en-US" dirty="0"/>
              <a:t>Biological sciences, including protein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3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SVMs are based on the idea of finding a </a:t>
            </a:r>
            <a:r>
              <a:rPr lang="en-US" dirty="0" err="1"/>
              <a:t>hyperplane</a:t>
            </a:r>
            <a:r>
              <a:rPr lang="en-US" dirty="0"/>
              <a:t> that best divides a dataset into two classes, as shown in the image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0"/>
            <a:ext cx="5143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5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 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 . Support Vectors</a:t>
            </a:r>
            <a:r>
              <a:rPr lang="en-US" dirty="0" smtClean="0"/>
              <a:t>: Support </a:t>
            </a:r>
            <a:r>
              <a:rPr lang="en-US" dirty="0"/>
              <a:t>vectors are the data points nearest to the </a:t>
            </a:r>
            <a:r>
              <a:rPr lang="en-US" dirty="0" err="1"/>
              <a:t>hyperplane</a:t>
            </a:r>
            <a:r>
              <a:rPr lang="en-US" dirty="0"/>
              <a:t>, the points of a data set that, if removed, would alter the position of the dividing </a:t>
            </a:r>
            <a:r>
              <a:rPr lang="en-US" dirty="0" err="1"/>
              <a:t>hyperplane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/>
              <a:t>of this, they can be considered the critical elements of a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3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Hyperplane</a:t>
            </a:r>
            <a:r>
              <a:rPr lang="en-US" dirty="0" smtClean="0"/>
              <a:t>: An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/>
              <a:t>as a line that linearly separates and classifies a set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Intuitively</a:t>
            </a:r>
            <a:r>
              <a:rPr lang="en-US" dirty="0"/>
              <a:t>, the further from the </a:t>
            </a:r>
            <a:r>
              <a:rPr lang="en-US" dirty="0" err="1"/>
              <a:t>hyperplane</a:t>
            </a:r>
            <a:r>
              <a:rPr lang="en-US" dirty="0"/>
              <a:t> our data points lie, the more confident we are that they have been correctly </a:t>
            </a:r>
            <a:r>
              <a:rPr lang="en-US" dirty="0" smtClean="0"/>
              <a:t>classified.</a:t>
            </a:r>
          </a:p>
          <a:p>
            <a:r>
              <a:rPr lang="en-US" dirty="0" smtClean="0"/>
              <a:t>We </a:t>
            </a:r>
            <a:r>
              <a:rPr lang="en-US" dirty="0"/>
              <a:t>therefore want our data points to be as far away from the </a:t>
            </a:r>
            <a:r>
              <a:rPr lang="en-US" dirty="0" err="1"/>
              <a:t>hyperplane</a:t>
            </a:r>
            <a:r>
              <a:rPr lang="en-US" dirty="0"/>
              <a:t> as possible, while still being on the correct side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Hyperplane</a:t>
            </a:r>
            <a:r>
              <a:rPr lang="en-US" dirty="0" smtClean="0"/>
              <a:t>: An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/>
              <a:t>as a line that linearly separates and classifies a set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Intuitively</a:t>
            </a:r>
            <a:r>
              <a:rPr lang="en-US" dirty="0"/>
              <a:t>, the further from the </a:t>
            </a:r>
            <a:r>
              <a:rPr lang="en-US" dirty="0" err="1"/>
              <a:t>hyperplane</a:t>
            </a:r>
            <a:r>
              <a:rPr lang="en-US" dirty="0"/>
              <a:t> our data points lie, the more confident we are that they have been correctly </a:t>
            </a:r>
            <a:r>
              <a:rPr lang="en-US" dirty="0" smtClean="0"/>
              <a:t>classified.</a:t>
            </a:r>
          </a:p>
          <a:p>
            <a:r>
              <a:rPr lang="en-US" dirty="0" smtClean="0"/>
              <a:t>We </a:t>
            </a:r>
            <a:r>
              <a:rPr lang="en-US" dirty="0"/>
              <a:t>therefore want our data points to be as far away from the </a:t>
            </a:r>
            <a:r>
              <a:rPr lang="en-US" dirty="0" err="1"/>
              <a:t>hyperplane</a:t>
            </a:r>
            <a:r>
              <a:rPr lang="en-US" dirty="0"/>
              <a:t> as possible, while still being on the correct side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986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36</TotalTime>
  <Words>540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Thatch</vt:lpstr>
      <vt:lpstr>ONE-INNOVATION HUB ARTIFICIAL INTELLIGENCE CLASS</vt:lpstr>
      <vt:lpstr>INTRODUCTION</vt:lpstr>
      <vt:lpstr>PowerPoint Presentation</vt:lpstr>
      <vt:lpstr>APPLICATIONS OF SVM</vt:lpstr>
      <vt:lpstr>PRINCIPLES OF SVM</vt:lpstr>
      <vt:lpstr>PowerPoint Presentation</vt:lpstr>
      <vt:lpstr>TERMINOLOGIES IN SVM</vt:lpstr>
      <vt:lpstr>PowerPoint Presentation</vt:lpstr>
      <vt:lpstr>PowerPoint Presentation</vt:lpstr>
      <vt:lpstr>How do we find the right hyperplane?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Determining the best hyperplanes</vt:lpstr>
      <vt:lpstr>What happens when there is no clear hyperplane?</vt:lpstr>
      <vt:lpstr>THE KERNELING TRICK</vt:lpstr>
      <vt:lpstr>PROS &amp; CONS OF SVM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ONE-INNOVATION HUB ARTIFICIAL INTELLIGENCE CLASS</dc:title>
  <dc:creator>HP</dc:creator>
  <cp:lastModifiedBy>HP</cp:lastModifiedBy>
  <cp:revision>5</cp:revision>
  <dcterms:created xsi:type="dcterms:W3CDTF">2006-08-16T00:00:00Z</dcterms:created>
  <dcterms:modified xsi:type="dcterms:W3CDTF">2022-04-04T20:01:20Z</dcterms:modified>
</cp:coreProperties>
</file>