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chine-learning/glossary#centroi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ikipedia.org/wiki/Euclidean_distanc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k-means-clustering-introduction/?ref=lbp" TargetMode="External"/><Relationship Id="rId2" Type="http://schemas.openxmlformats.org/officeDocument/2006/relationships/hyperlink" Target="https://www.geeksforgeeks.org/clustering-in-machine-learning/?ref=lb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different-types-clustering-algorithm/?ref=lb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ONE INNOVATION HUB AI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UNSUPERVISED LEARNING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66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33" y="1730653"/>
            <a:ext cx="4133333" cy="4447619"/>
          </a:xfrm>
        </p:spPr>
      </p:pic>
    </p:spTree>
    <p:extLst>
      <p:ext uri="{BB962C8B-B14F-4D97-AF65-F5344CB8AC3E}">
        <p14:creationId xmlns:p14="http://schemas.microsoft.com/office/powerpoint/2010/main" val="2819267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DENSITY-BASED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approaches works based on density of </a:t>
            </a:r>
            <a:r>
              <a:rPr lang="en-US" dirty="0" err="1" smtClean="0"/>
              <a:t>datapoint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That is, it connects area of high density together because it assumes that since there is high density there, there should be some sort of similarities.</a:t>
            </a:r>
          </a:p>
          <a:p>
            <a:r>
              <a:rPr lang="en-US" dirty="0"/>
              <a:t> These algorithms have difficulty with data of varying densities and high dimensions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also does not assign outliers into the </a:t>
            </a:r>
            <a:r>
              <a:rPr lang="en-US" dirty="0" err="1" smtClean="0"/>
              <a:t>the</a:t>
            </a:r>
            <a:r>
              <a:rPr lang="en-US" dirty="0" smtClean="0"/>
              <a:t> clusters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4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200"/>
            <a:ext cx="3581400" cy="44476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514600"/>
            <a:ext cx="4800600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14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CENTROID-BASED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commonest form of clustering.</a:t>
            </a:r>
          </a:p>
          <a:p>
            <a:r>
              <a:rPr lang="en-US" dirty="0" smtClean="0"/>
              <a:t>This is an iterative clustering algorithm in which these clusters are formed based on how close the </a:t>
            </a:r>
            <a:r>
              <a:rPr lang="en-US" dirty="0" err="1" smtClean="0"/>
              <a:t>datapoints</a:t>
            </a:r>
            <a:r>
              <a:rPr lang="en-US" dirty="0" smtClean="0"/>
              <a:t> are to the </a:t>
            </a:r>
            <a:r>
              <a:rPr lang="en-US" b="1" dirty="0" smtClean="0"/>
              <a:t>CENTROID.</a:t>
            </a:r>
          </a:p>
          <a:p>
            <a:r>
              <a:rPr lang="en-US" dirty="0" smtClean="0"/>
              <a:t>A centroid is formed in such a way that the distance of </a:t>
            </a:r>
            <a:r>
              <a:rPr lang="en-US" dirty="0" err="1" smtClean="0"/>
              <a:t>datapoints</a:t>
            </a:r>
            <a:r>
              <a:rPr lang="en-US" dirty="0" smtClean="0"/>
              <a:t> is minimum with that particular </a:t>
            </a:r>
            <a:r>
              <a:rPr lang="en-US" dirty="0" err="1" smtClean="0"/>
              <a:t>centre</a:t>
            </a:r>
            <a:r>
              <a:rPr lang="en-US" dirty="0" smtClean="0"/>
              <a:t>. This is similar to our discussion in Support Vector Machine.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04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Therefore, the clusters are then formed based on the closeness of </a:t>
            </a:r>
            <a:r>
              <a:rPr lang="en-US" dirty="0" err="1" smtClean="0"/>
              <a:t>datapoints</a:t>
            </a:r>
            <a:r>
              <a:rPr lang="en-US" dirty="0" smtClean="0"/>
              <a:t> to the centroid of the clusters. </a:t>
            </a:r>
          </a:p>
          <a:p>
            <a:r>
              <a:rPr lang="en-US" dirty="0" smtClean="0"/>
              <a:t>Depending on the amount of the clusters, the </a:t>
            </a:r>
            <a:r>
              <a:rPr lang="en-US" dirty="0" err="1" smtClean="0"/>
              <a:t>datapoints</a:t>
            </a:r>
            <a:r>
              <a:rPr lang="en-US" dirty="0" smtClean="0"/>
              <a:t> are segregated/partitioned based on nearness and similarities.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93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K-MEANS CLUSTERING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simplest unsupervised learning algorithm that solves clustering problem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Iteratively </a:t>
            </a:r>
            <a:r>
              <a:rPr lang="en-US" dirty="0"/>
              <a:t>determines the best k center points (known as </a:t>
            </a:r>
            <a:r>
              <a:rPr lang="en-US" b="1" dirty="0">
                <a:hlinkClick r:id="rId2"/>
              </a:rPr>
              <a:t>centroids</a:t>
            </a:r>
            <a:r>
              <a:rPr lang="en-US" dirty="0"/>
              <a:t>).</a:t>
            </a:r>
          </a:p>
          <a:p>
            <a:r>
              <a:rPr lang="en-US" dirty="0"/>
              <a:t>Assigns each example to the closest centroid. Those examples nearest the same centroid belong to the same group.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5936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algorithm partitions n observations into k clusters where each observation belongs to the cluster with the nearest mean serving as a prototype of the cluster. </a:t>
            </a:r>
          </a:p>
          <a:p>
            <a:r>
              <a:rPr lang="en-US" dirty="0"/>
              <a:t>The k-means algorithm picks centroid locations to minimize the cumulative </a:t>
            </a:r>
            <a:r>
              <a:rPr lang="en-US" i="1" dirty="0"/>
              <a:t>square</a:t>
            </a:r>
            <a:r>
              <a:rPr lang="en-US" dirty="0"/>
              <a:t> of the distances from each example to its closest centroid.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44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90800"/>
            <a:ext cx="3733800" cy="3429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362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77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0"/>
            <a:ext cx="3581400" cy="381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33600"/>
            <a:ext cx="3810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86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133600"/>
            <a:ext cx="3429000" cy="339137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623" y="1775625"/>
            <a:ext cx="5058577" cy="386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Unsupervised ML algorithms are algorithms used to solve unsupervised ML problems.</a:t>
            </a:r>
            <a:endParaRPr lang="en-US" dirty="0"/>
          </a:p>
          <a:p>
            <a:r>
              <a:rPr lang="en-US" dirty="0" smtClean="0"/>
              <a:t>Unsupervised ML is a type of ML problem in which the target feature/class is  NOT </a:t>
            </a:r>
            <a:r>
              <a:rPr lang="en-US" dirty="0" err="1" smtClean="0"/>
              <a:t>labelled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a result, the computer is supposed to derive insights from the dataset and classify the data based on this insight.</a:t>
            </a:r>
          </a:p>
          <a:p>
            <a:r>
              <a:rPr lang="en-US" dirty="0" smtClean="0"/>
              <a:t>The most common method is </a:t>
            </a:r>
            <a:r>
              <a:rPr lang="en-US" b="1" dirty="0" smtClean="0"/>
              <a:t>CLUSTERING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6222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K-MEANS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Step 1: Initialize k points, called </a:t>
            </a:r>
            <a:r>
              <a:rPr lang="en-US" b="1" dirty="0" smtClean="0"/>
              <a:t>means</a:t>
            </a:r>
            <a:r>
              <a:rPr lang="en-US" dirty="0" smtClean="0"/>
              <a:t>, randomly.</a:t>
            </a:r>
          </a:p>
          <a:p>
            <a:pPr fontAlgn="base"/>
            <a:r>
              <a:rPr lang="en-US" dirty="0" smtClean="0"/>
              <a:t>Step 2: Categorize each </a:t>
            </a:r>
            <a:r>
              <a:rPr lang="en-US" dirty="0"/>
              <a:t>item to its closest mean </a:t>
            </a:r>
            <a:r>
              <a:rPr lang="en-US" dirty="0" smtClean="0"/>
              <a:t>and </a:t>
            </a:r>
            <a:r>
              <a:rPr lang="en-US" dirty="0"/>
              <a:t>update the mean’s coordinates, which are the averages of the items categorized in that mean so far.</a:t>
            </a:r>
          </a:p>
          <a:p>
            <a:pPr fontAlgn="base"/>
            <a:r>
              <a:rPr lang="en-US" dirty="0" smtClean="0"/>
              <a:t>Step 3: Repeat the </a:t>
            </a:r>
            <a:r>
              <a:rPr lang="en-US" dirty="0"/>
              <a:t>process for a given number of iterations and at the end, we have our clusters.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30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relies on the </a:t>
            </a:r>
            <a:r>
              <a:rPr lang="en-US" dirty="0">
                <a:hlinkClick r:id="rId2"/>
              </a:rPr>
              <a:t>Euclidean distance</a:t>
            </a:r>
            <a:r>
              <a:rPr lang="en-US" dirty="0"/>
              <a:t> from the centroid to an example. (In two dimensions, the Euclidean distance means using the Pythagorean theorem to calculate the hypotenuse.) For example, the k-means distance between (2,2) and (5,-2) would be: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181600"/>
            <a:ext cx="5562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57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OF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b="1" dirty="0"/>
              <a:t>Marketing:</a:t>
            </a:r>
            <a:r>
              <a:rPr lang="en-US" dirty="0"/>
              <a:t> It can be used to characterize &amp; discover customer segments for marketing purposes.</a:t>
            </a:r>
          </a:p>
          <a:p>
            <a:pPr fontAlgn="base"/>
            <a:r>
              <a:rPr lang="en-US" b="1" dirty="0"/>
              <a:t>Biology:</a:t>
            </a:r>
            <a:r>
              <a:rPr lang="en-US" dirty="0"/>
              <a:t> It can be used for classification among different species of plants and animals.</a:t>
            </a:r>
          </a:p>
          <a:p>
            <a:pPr fontAlgn="base"/>
            <a:r>
              <a:rPr lang="en-US" b="1" dirty="0"/>
              <a:t>Libraries:</a:t>
            </a:r>
            <a:r>
              <a:rPr lang="en-US" dirty="0"/>
              <a:t> It is used in clustering different books on the basis of topics and information.</a:t>
            </a:r>
          </a:p>
          <a:p>
            <a:pPr fontAlgn="base"/>
            <a:r>
              <a:rPr lang="en-US" b="1" dirty="0"/>
              <a:t>Insurance:</a:t>
            </a:r>
            <a:r>
              <a:rPr lang="en-US" dirty="0"/>
              <a:t> It is used to acknowledge the customers, their policies and identifying the frauds.</a:t>
            </a:r>
          </a:p>
          <a:p>
            <a:pPr fontAlgn="base"/>
            <a:r>
              <a:rPr lang="en-US" b="1" dirty="0"/>
              <a:t>City Planning: </a:t>
            </a:r>
            <a:r>
              <a:rPr lang="en-US" dirty="0"/>
              <a:t>It is used to make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52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Clustering in </a:t>
            </a:r>
            <a:r>
              <a:rPr lang="en-US" dirty="0"/>
              <a:t>Machine Learning </a:t>
            </a:r>
            <a:r>
              <a:rPr lang="en-US" dirty="0">
                <a:hlinkClick r:id="rId2"/>
              </a:rPr>
              <a:t>https://www.geeksforgeeks.org/clustering-in-machine-learning/?</a:t>
            </a:r>
            <a:r>
              <a:rPr lang="en-US" dirty="0" smtClean="0">
                <a:hlinkClick r:id="rId2"/>
              </a:rPr>
              <a:t>ref=lbp</a:t>
            </a:r>
            <a:endParaRPr lang="en-US" dirty="0" smtClean="0"/>
          </a:p>
          <a:p>
            <a:r>
              <a:rPr lang="en-US" dirty="0" smtClean="0"/>
              <a:t>K means Clustering – Introduction </a:t>
            </a:r>
            <a:r>
              <a:rPr lang="en-US" dirty="0">
                <a:hlinkClick r:id="rId3"/>
              </a:rPr>
              <a:t>https://www.geeksforgeeks.org/k-means-clustering-introduction/?</a:t>
            </a:r>
            <a:r>
              <a:rPr lang="en-US" dirty="0" smtClean="0">
                <a:hlinkClick r:id="rId3"/>
              </a:rPr>
              <a:t>ref=lbp</a:t>
            </a:r>
            <a:endParaRPr lang="en-US" dirty="0" smtClean="0"/>
          </a:p>
          <a:p>
            <a:r>
              <a:rPr lang="en-US" dirty="0" smtClean="0"/>
              <a:t>Different types of </a:t>
            </a:r>
            <a:r>
              <a:rPr lang="en-US" dirty="0"/>
              <a:t>clustering algorithm </a:t>
            </a:r>
            <a:r>
              <a:rPr lang="en-US" dirty="0">
                <a:hlinkClick r:id="rId4"/>
              </a:rPr>
              <a:t>https://www.geeksforgeeks.org/different-types-clustering-algorithm/?</a:t>
            </a:r>
            <a:r>
              <a:rPr lang="en-US" dirty="0" smtClean="0">
                <a:hlinkClick r:id="rId4"/>
              </a:rPr>
              <a:t>ref=lbp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5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type of unsupervised ML method which the algorithm is made to learn from a data with unlabeled output and draw out inferences.</a:t>
            </a:r>
          </a:p>
          <a:p>
            <a:r>
              <a:rPr lang="en-US" dirty="0" smtClean="0"/>
              <a:t>These inferences will then be the basis with which the data is split in categories.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9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Clustering</a:t>
            </a:r>
            <a:r>
              <a:rPr lang="en-US" dirty="0"/>
              <a:t> is the task of dividing the population or data points into a number of groups such that data points in the same groups are more similar to other data points in the same group and </a:t>
            </a:r>
            <a:r>
              <a:rPr lang="en-US" dirty="0" smtClean="0"/>
              <a:t>different from the </a:t>
            </a:r>
            <a:r>
              <a:rPr lang="en-US" dirty="0"/>
              <a:t>data points in other groups.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basically a collection of objects on the basis of similarity and dissimilarity between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5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3886200" cy="4114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514600"/>
            <a:ext cx="3429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Centroid-base Clustering</a:t>
            </a:r>
          </a:p>
          <a:p>
            <a:endParaRPr lang="en-US" dirty="0"/>
          </a:p>
          <a:p>
            <a:r>
              <a:rPr lang="en-US" dirty="0" smtClean="0"/>
              <a:t>Density- based Clustering</a:t>
            </a:r>
          </a:p>
          <a:p>
            <a:endParaRPr lang="en-US" dirty="0"/>
          </a:p>
          <a:p>
            <a:r>
              <a:rPr lang="en-US" dirty="0" smtClean="0"/>
              <a:t>Distribution-based Clustering</a:t>
            </a:r>
          </a:p>
          <a:p>
            <a:endParaRPr lang="en-US" dirty="0"/>
          </a:p>
          <a:p>
            <a:r>
              <a:rPr lang="en-US" dirty="0" smtClean="0"/>
              <a:t>Hierarchical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3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HIERARCHICAL-BASED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the name implies, this works by creating clusters of trees in a hierarchical format, that is, a single tree forms new clusters and the news are formed from previously formed ones.</a:t>
            </a:r>
          </a:p>
          <a:p>
            <a:r>
              <a:rPr lang="en-US" dirty="0" smtClean="0"/>
              <a:t>This is similar to the approach discussed in Decision tree. It is created through 2 approaches;</a:t>
            </a:r>
          </a:p>
          <a:p>
            <a:pPr lvl="1"/>
            <a:r>
              <a:rPr lang="en-US" dirty="0" smtClean="0"/>
              <a:t>1. Top-down approach (Divisive)</a:t>
            </a:r>
          </a:p>
          <a:p>
            <a:pPr lvl="1"/>
            <a:r>
              <a:rPr lang="en-US" dirty="0" smtClean="0"/>
              <a:t>2. Bottom-up approach (Agglomerative)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9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52600"/>
            <a:ext cx="7252338" cy="4525963"/>
          </a:xfrm>
        </p:spPr>
      </p:pic>
    </p:spTree>
    <p:extLst>
      <p:ext uri="{BB962C8B-B14F-4D97-AF65-F5344CB8AC3E}">
        <p14:creationId xmlns:p14="http://schemas.microsoft.com/office/powerpoint/2010/main" val="11671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DISTRIBUTION-BASED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approaches the dataset based on the assumption that the is an intrinsic method of distribution in it.</a:t>
            </a:r>
          </a:p>
          <a:p>
            <a:r>
              <a:rPr lang="en-US" dirty="0" smtClean="0"/>
              <a:t>Such distributions can be </a:t>
            </a:r>
            <a:r>
              <a:rPr lang="en-US" dirty="0" err="1" smtClean="0"/>
              <a:t>Guassian</a:t>
            </a:r>
            <a:r>
              <a:rPr lang="en-US" dirty="0" smtClean="0"/>
              <a:t>, Normal </a:t>
            </a:r>
            <a:r>
              <a:rPr lang="en-US" dirty="0" err="1" smtClean="0"/>
              <a:t>etc</a:t>
            </a:r>
            <a:r>
              <a:rPr lang="en-US" dirty="0" smtClean="0"/>
              <a:t> and this algorithm then makes its clusters based on this distribution</a:t>
            </a:r>
          </a:p>
          <a:p>
            <a:r>
              <a:rPr lang="en-US" dirty="0" smtClean="0"/>
              <a:t>As the distance from the </a:t>
            </a:r>
            <a:r>
              <a:rPr lang="en-US" dirty="0" err="1" smtClean="0"/>
              <a:t>distibution</a:t>
            </a:r>
            <a:r>
              <a:rPr lang="en-US" dirty="0" smtClean="0"/>
              <a:t> center increases, the probability that the </a:t>
            </a:r>
            <a:r>
              <a:rPr lang="en-US" dirty="0" err="1" smtClean="0"/>
              <a:t>datapoint</a:t>
            </a:r>
            <a:r>
              <a:rPr lang="en-US" dirty="0" smtClean="0"/>
              <a:t> belongs to that group is decreased.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225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126</TotalTime>
  <Words>583</Words>
  <Application>Microsoft Office PowerPoint</Application>
  <PresentationFormat>On-screen Show (4:3)</PresentationFormat>
  <Paragraphs>62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Apex</vt:lpstr>
      <vt:lpstr>ONE INNOVATION HUB AI CLASS</vt:lpstr>
      <vt:lpstr>INTRODUCTION</vt:lpstr>
      <vt:lpstr>INTRO TO CLUSTERING</vt:lpstr>
      <vt:lpstr>PowerPoint Presentation</vt:lpstr>
      <vt:lpstr>PowerPoint Presentation</vt:lpstr>
      <vt:lpstr>TYPES OF CLUSTERING</vt:lpstr>
      <vt:lpstr>HIERARCHICAL-BASED CLUSTERING</vt:lpstr>
      <vt:lpstr>PowerPoint Presentation</vt:lpstr>
      <vt:lpstr>DISTRIBUTION-BASED CLUSTERING</vt:lpstr>
      <vt:lpstr>PowerPoint Presentation</vt:lpstr>
      <vt:lpstr>DENSITY-BASED CLUSTERING</vt:lpstr>
      <vt:lpstr>PowerPoint Presentation</vt:lpstr>
      <vt:lpstr>CENTROID-BASED CLUSTERING</vt:lpstr>
      <vt:lpstr>PowerPoint Presentation</vt:lpstr>
      <vt:lpstr>K-MEANS CLUSTERING ALGORITHM</vt:lpstr>
      <vt:lpstr>PowerPoint Presentation</vt:lpstr>
      <vt:lpstr>PowerPoint Presentation</vt:lpstr>
      <vt:lpstr>PowerPoint Presentation</vt:lpstr>
      <vt:lpstr>PowerPoint Presentation</vt:lpstr>
      <vt:lpstr>HOW K-MEANS WORK?</vt:lpstr>
      <vt:lpstr>EUCLIDEAN DISTANCE</vt:lpstr>
      <vt:lpstr>APPLICATION OF CLUSTERING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INNOVATION HUB AI CLASS</dc:title>
  <dc:creator>HP</dc:creator>
  <cp:lastModifiedBy>HP</cp:lastModifiedBy>
  <cp:revision>11</cp:revision>
  <dcterms:created xsi:type="dcterms:W3CDTF">2006-08-16T00:00:00Z</dcterms:created>
  <dcterms:modified xsi:type="dcterms:W3CDTF">2022-04-19T17:55:03Z</dcterms:modified>
</cp:coreProperties>
</file>