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3" r:id="rId5"/>
    <p:sldId id="271" r:id="rId6"/>
    <p:sldId id="259" r:id="rId7"/>
    <p:sldId id="261" r:id="rId8"/>
    <p:sldId id="262" r:id="rId9"/>
    <p:sldId id="260" r:id="rId10"/>
    <p:sldId id="264" r:id="rId11"/>
    <p:sldId id="265" r:id="rId12"/>
    <p:sldId id="266" r:id="rId13"/>
    <p:sldId id="267" r:id="rId14"/>
    <p:sldId id="268" r:id="rId15"/>
    <p:sldId id="269" r:id="rId16"/>
    <p:sldId id="270" r:id="rId17"/>
    <p:sldId id="272" r:id="rId18"/>
    <p:sldId id="273" r:id="rId19"/>
    <p:sldId id="274" r:id="rId20"/>
    <p:sldId id="275" r:id="rId21"/>
    <p:sldId id="276" r:id="rId22"/>
    <p:sldId id="277" r:id="rId23"/>
    <p:sldId id="278" r:id="rId24"/>
    <p:sldId id="279" r:id="rId25"/>
    <p:sldId id="280" r:id="rId26"/>
    <p:sldId id="281" r:id="rId27"/>
    <p:sldId id="282" r:id="rId28"/>
    <p:sldId id="284" r:id="rId29"/>
    <p:sldId id="285" r:id="rId30"/>
    <p:sldId id="286" r:id="rId31"/>
    <p:sldId id="283" r:id="rId32"/>
    <p:sldId id="287" r:id="rId33"/>
    <p:sldId id="288" r:id="rId34"/>
    <p:sldId id="289" r:id="rId35"/>
    <p:sldId id="290" r:id="rId36"/>
    <p:sldId id="291" r:id="rId37"/>
    <p:sldId id="292"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1D8BD707-D9CF-40AE-B4C6-C98DA3205C09}" type="datetimeFigureOut">
              <a:rPr lang="en-US" smtClean="0"/>
              <a:pPr/>
              <a:t>4/6/2022</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B6F15528-21DE-4FAA-801E-634DDDAF4B2B}" type="slidenum">
              <a:rPr lang="en-US" smtClean="0"/>
              <a:pPr/>
              <a:t>‹#›</a:t>
            </a:fld>
            <a:endParaRPr lang="en-US"/>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1" name="Title 10"/>
          <p:cNvSpPr>
            <a:spLocks noGrp="1"/>
          </p:cNvSpPr>
          <p:nvPr>
            <p:ph type="title"/>
          </p:nvPr>
        </p:nvSpPr>
        <p:spPr/>
        <p:txBody>
          <a:bodyPr/>
          <a:lstStyle/>
          <a:p>
            <a:r>
              <a:rPr lang="en-US" smtClean="0"/>
              <a:t>Click to edit Master title style</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D8BD707-D9CF-40AE-B4C6-C98DA3205C09}" type="datetimeFigureOut">
              <a:rPr lang="en-US" smtClean="0"/>
              <a:pPr/>
              <a:t>4/6/2022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2" name="Title 1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4/6/2022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4/6/2022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smtClean="0"/>
              <a:t>Click to edit Master title style</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smtClean="0"/>
              <a:t>Click to edit Master title style</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1D8BD707-D9CF-40AE-B4C6-C98DA3205C09}" type="datetimeFigureOut">
              <a:rPr lang="en-US" smtClean="0"/>
              <a:pPr/>
              <a:t>4/6/2022</a:t>
            </a:fld>
            <a:endParaRPr lang="en-US"/>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towardsai.net/p/machine-learning/machine-learning-algorithms-for-beginners-with-python-code-examples-ml-19c6afd60daa" TargetMode="External"/><Relationship Id="rId2" Type="http://schemas.openxmlformats.org/officeDocument/2006/relationships/hyperlink" Target="https://news.towardsai.net/t98" TargetMode="External"/><Relationship Id="rId1" Type="http://schemas.openxmlformats.org/officeDocument/2006/relationships/slideLayout" Target="../slideLayouts/slideLayout2.xml"/><Relationship Id="rId4" Type="http://schemas.openxmlformats.org/officeDocument/2006/relationships/hyperlink" Target="https://towardsai.net/p/machine-learning/calculating-simple-linear-regression-and-linear-best-fit-an-in-depth-tutorial-with-math-and-python-804a0cb23660"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towardsdatascience.com/decision-trees-in-machine-learning-641b9c4e8052" TargetMode="External"/><Relationship Id="rId2" Type="http://schemas.openxmlformats.org/officeDocument/2006/relationships/hyperlink" Target="https://towardsai.net/p/programming/decision-trees-explained-with-a-practical-example-fe47872d3b53"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kdnuggets.com/2020/01/decision-tree-algorithm-explained.html" TargetMode="External"/><Relationship Id="rId2" Type="http://schemas.openxmlformats.org/officeDocument/2006/relationships/hyperlink" Target="https://www.javatpoint.com/machine-learning-decision-tree-classification-algorith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438400"/>
            <a:ext cx="4419600" cy="1600327"/>
          </a:xfrm>
        </p:spPr>
        <p:txBody>
          <a:bodyPr>
            <a:normAutofit fontScale="90000"/>
          </a:bodyPr>
          <a:lstStyle/>
          <a:p>
            <a:r>
              <a:rPr lang="en-US" dirty="0" smtClean="0">
                <a:latin typeface="Times New Roman" pitchFamily="18" charset="0"/>
                <a:cs typeface="Times New Roman" pitchFamily="18" charset="0"/>
              </a:rPr>
              <a:t>ONE INNOVATION HUB ARTIFICIAL INTELLIGENCE CLASS</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endParaRPr lang="en-US" dirty="0" smtClean="0"/>
          </a:p>
          <a:p>
            <a:r>
              <a:rPr lang="en-US" dirty="0" smtClean="0"/>
              <a:t>DECISION TREE ALGORITHM</a:t>
            </a:r>
            <a:endParaRPr lang="en-US" dirty="0"/>
          </a:p>
        </p:txBody>
      </p:sp>
    </p:spTree>
    <p:extLst>
      <p:ext uri="{BB962C8B-B14F-4D97-AF65-F5344CB8AC3E}">
        <p14:creationId xmlns:p14="http://schemas.microsoft.com/office/powerpoint/2010/main" val="412433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Instances: Refer to the vector of features or attributes that define the input </a:t>
            </a:r>
            <a:r>
              <a:rPr lang="en-US" dirty="0" smtClean="0"/>
              <a:t>space</a:t>
            </a:r>
          </a:p>
          <a:p>
            <a:endParaRPr lang="en-US" dirty="0"/>
          </a:p>
          <a:p>
            <a:r>
              <a:rPr lang="en-US" dirty="0"/>
              <a:t>Attribute: A quantity describing an instance</a:t>
            </a:r>
          </a:p>
          <a:p>
            <a:r>
              <a:rPr lang="en-US" dirty="0"/>
              <a:t>Concept: The function that maps input to </a:t>
            </a:r>
            <a:r>
              <a:rPr lang="en-US" dirty="0" smtClean="0"/>
              <a:t>output</a:t>
            </a:r>
          </a:p>
          <a:p>
            <a:endParaRPr lang="en-US" dirty="0"/>
          </a:p>
          <a:p>
            <a:r>
              <a:rPr lang="en-US" dirty="0"/>
              <a:t>Target Concept: The function that we are trying to find, i.e., the actual </a:t>
            </a:r>
            <a:r>
              <a:rPr lang="en-US" dirty="0" smtClean="0"/>
              <a:t>answer</a:t>
            </a:r>
          </a:p>
          <a:p>
            <a:endParaRPr lang="en-US" dirty="0"/>
          </a:p>
          <a:p>
            <a:endParaRPr lang="en-US" dirty="0" smtClean="0"/>
          </a:p>
          <a:p>
            <a:endParaRPr lang="en-US" dirty="0"/>
          </a:p>
          <a:p>
            <a:endParaRPr lang="en-US" dirty="0"/>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3097310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Hypothesis Class: Set of all the possible functions</a:t>
            </a:r>
          </a:p>
          <a:p>
            <a:r>
              <a:rPr lang="en-US" dirty="0"/>
              <a:t>Sample: A set of inputs paired with a label, which is the correct output (also known as the Training Set)</a:t>
            </a:r>
          </a:p>
          <a:p>
            <a:r>
              <a:rPr lang="en-US" dirty="0"/>
              <a:t>Candidate Concept: A concept which we think is the target concept</a:t>
            </a:r>
          </a:p>
          <a:p>
            <a:r>
              <a:rPr lang="en-US" dirty="0"/>
              <a:t>Testing Set: Similar to the training set and is used to test the candidate concept and determine its performance</a:t>
            </a:r>
          </a:p>
          <a:p>
            <a:endParaRPr lang="en-US" dirty="0"/>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734807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Let us assume that we want to play football on a particular day, say a Sunday. How do we decide whether or not to play on that day.</a:t>
            </a:r>
          </a:p>
          <a:p>
            <a:r>
              <a:rPr lang="en-US" dirty="0" smtClean="0"/>
              <a:t>As ML experts, we go out to take some parameters which include:</a:t>
            </a:r>
          </a:p>
          <a:p>
            <a:pPr lvl="1"/>
            <a:r>
              <a:rPr lang="en-US" dirty="0" smtClean="0"/>
              <a:t>a) Temperature: Is it hot or cold?</a:t>
            </a:r>
          </a:p>
          <a:p>
            <a:pPr lvl="1"/>
            <a:r>
              <a:rPr lang="en-US" dirty="0"/>
              <a:t>b</a:t>
            </a:r>
            <a:r>
              <a:rPr lang="en-US" dirty="0" smtClean="0"/>
              <a:t>) Weather: Is it sunny, rainy or cloudy?</a:t>
            </a:r>
          </a:p>
          <a:p>
            <a:pPr lvl="1"/>
            <a:r>
              <a:rPr lang="en-US" dirty="0" smtClean="0"/>
              <a:t>C) Wind: Is it weak or strong?</a:t>
            </a:r>
          </a:p>
          <a:p>
            <a:pPr lvl="1"/>
            <a:r>
              <a:rPr lang="en-US" dirty="0" smtClean="0"/>
              <a:t>D) Player: Are they complete or not?</a:t>
            </a:r>
          </a:p>
          <a:p>
            <a:pPr lvl="1"/>
            <a:r>
              <a:rPr lang="en-US" dirty="0" smtClean="0"/>
              <a:t>e) Referee: Is he around or not?</a:t>
            </a:r>
          </a:p>
        </p:txBody>
      </p:sp>
      <p:sp>
        <p:nvSpPr>
          <p:cNvPr id="2" name="Title 1"/>
          <p:cNvSpPr>
            <a:spLocks noGrp="1"/>
          </p:cNvSpPr>
          <p:nvPr>
            <p:ph type="title"/>
          </p:nvPr>
        </p:nvSpPr>
        <p:spPr/>
        <p:txBody>
          <a:bodyPr/>
          <a:lstStyle/>
          <a:p>
            <a:r>
              <a:rPr lang="en-US" dirty="0" smtClean="0"/>
              <a:t>ILLUSTRATION</a:t>
            </a:r>
            <a:endParaRPr lang="en-US" dirty="0"/>
          </a:p>
        </p:txBody>
      </p:sp>
    </p:spTree>
    <p:extLst>
      <p:ext uri="{BB962C8B-B14F-4D97-AF65-F5344CB8AC3E}">
        <p14:creationId xmlns:p14="http://schemas.microsoft.com/office/powerpoint/2010/main" val="29839998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695924254"/>
              </p:ext>
            </p:extLst>
          </p:nvPr>
        </p:nvGraphicFramePr>
        <p:xfrm>
          <a:off x="533400" y="838200"/>
          <a:ext cx="7980036" cy="6368007"/>
        </p:xfrm>
        <a:graphic>
          <a:graphicData uri="http://schemas.openxmlformats.org/drawingml/2006/table">
            <a:tbl>
              <a:tblPr/>
              <a:tblGrid>
                <a:gridCol w="609600"/>
                <a:gridCol w="1066800"/>
                <a:gridCol w="990600"/>
                <a:gridCol w="990600"/>
                <a:gridCol w="1371600"/>
                <a:gridCol w="1600200"/>
                <a:gridCol w="1350636"/>
              </a:tblGrid>
              <a:tr h="754395">
                <a:tc>
                  <a:txBody>
                    <a:bodyPr/>
                    <a:lstStyle/>
                    <a:p>
                      <a:pPr algn="ctr"/>
                      <a:r>
                        <a:rPr lang="en-US" sz="1800" dirty="0">
                          <a:effectLst/>
                        </a:rPr>
                        <a:t>Day</a:t>
                      </a:r>
                    </a:p>
                  </a:txBody>
                  <a:tcPr marL="123194" marR="123194" marT="56859" marB="56859"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FFFFF"/>
                    </a:solidFill>
                  </a:tcPr>
                </a:tc>
                <a:tc>
                  <a:txBody>
                    <a:bodyPr/>
                    <a:lstStyle/>
                    <a:p>
                      <a:pPr algn="ctr"/>
                      <a:r>
                        <a:rPr lang="en-US" sz="1800">
                          <a:effectLst/>
                        </a:rPr>
                        <a:t>Weather</a:t>
                      </a:r>
                    </a:p>
                  </a:txBody>
                  <a:tcPr marL="123194" marR="123194" marT="56859" marB="56859"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FFFFF"/>
                    </a:solidFill>
                  </a:tcPr>
                </a:tc>
                <a:tc>
                  <a:txBody>
                    <a:bodyPr/>
                    <a:lstStyle/>
                    <a:p>
                      <a:pPr algn="ctr"/>
                      <a:r>
                        <a:rPr lang="en-US" sz="1800">
                          <a:effectLst/>
                        </a:rPr>
                        <a:t>Temperature</a:t>
                      </a:r>
                    </a:p>
                  </a:txBody>
                  <a:tcPr marL="123194" marR="123194" marT="56859" marB="56859"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FFFFF"/>
                    </a:solidFill>
                  </a:tcPr>
                </a:tc>
                <a:tc>
                  <a:txBody>
                    <a:bodyPr/>
                    <a:lstStyle/>
                    <a:p>
                      <a:pPr algn="ctr"/>
                      <a:r>
                        <a:rPr lang="en-US" sz="1800" dirty="0">
                          <a:effectLst/>
                        </a:rPr>
                        <a:t>Wind</a:t>
                      </a:r>
                    </a:p>
                  </a:txBody>
                  <a:tcPr marL="123194" marR="123194" marT="56859" marB="56859"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FFFFF"/>
                    </a:solidFill>
                  </a:tcPr>
                </a:tc>
                <a:tc>
                  <a:txBody>
                    <a:bodyPr/>
                    <a:lstStyle/>
                    <a:p>
                      <a:pPr algn="ctr"/>
                      <a:r>
                        <a:rPr lang="en-US" sz="1800" dirty="0" smtClean="0">
                          <a:effectLst/>
                        </a:rPr>
                        <a:t>Players</a:t>
                      </a:r>
                      <a:endParaRPr lang="en-US" sz="1800" dirty="0">
                        <a:effectLst/>
                      </a:endParaRPr>
                    </a:p>
                  </a:txBody>
                  <a:tcPr marL="123194" marR="123194" marT="56859" marB="56859"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FFFFF"/>
                    </a:solidFill>
                  </a:tcPr>
                </a:tc>
                <a:tc>
                  <a:txBody>
                    <a:bodyPr/>
                    <a:lstStyle/>
                    <a:p>
                      <a:pPr algn="ctr"/>
                      <a:r>
                        <a:rPr lang="en-US" sz="1800" dirty="0" smtClean="0">
                          <a:effectLst/>
                        </a:rPr>
                        <a:t>Referee</a:t>
                      </a:r>
                      <a:endParaRPr lang="en-US" sz="1800" dirty="0">
                        <a:effectLst/>
                      </a:endParaRPr>
                    </a:p>
                  </a:txBody>
                  <a:tcPr marL="123194" marR="123194" marT="56859" marB="56859"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FFFFF"/>
                    </a:solidFill>
                  </a:tcPr>
                </a:tc>
                <a:tc>
                  <a:txBody>
                    <a:bodyPr/>
                    <a:lstStyle/>
                    <a:p>
                      <a:pPr algn="ctr"/>
                      <a:r>
                        <a:rPr lang="en-US" sz="1800" dirty="0">
                          <a:effectLst/>
                        </a:rPr>
                        <a:t>Play?</a:t>
                      </a:r>
                    </a:p>
                  </a:txBody>
                  <a:tcPr marL="123194" marR="123194" marT="56859" marB="56859"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FFFFF"/>
                    </a:solidFill>
                  </a:tcPr>
                </a:tc>
              </a:tr>
              <a:tr h="441957">
                <a:tc>
                  <a:txBody>
                    <a:bodyPr/>
                    <a:lstStyle/>
                    <a:p>
                      <a:pPr algn="ctr"/>
                      <a:r>
                        <a:rPr lang="en-US" sz="1800">
                          <a:effectLst/>
                        </a:rPr>
                        <a:t>1</a:t>
                      </a:r>
                    </a:p>
                  </a:txBody>
                  <a:tcPr marL="123194" marR="123194" marT="56859" marB="56859"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FFFFF"/>
                    </a:solidFill>
                  </a:tcPr>
                </a:tc>
                <a:tc>
                  <a:txBody>
                    <a:bodyPr/>
                    <a:lstStyle/>
                    <a:p>
                      <a:pPr algn="ctr"/>
                      <a:r>
                        <a:rPr lang="en-US" sz="1800">
                          <a:effectLst/>
                        </a:rPr>
                        <a:t>Sunny</a:t>
                      </a:r>
                    </a:p>
                  </a:txBody>
                  <a:tcPr marL="123194" marR="123194" marT="56859" marB="56859"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FFFFF"/>
                    </a:solidFill>
                  </a:tcPr>
                </a:tc>
                <a:tc>
                  <a:txBody>
                    <a:bodyPr/>
                    <a:lstStyle/>
                    <a:p>
                      <a:pPr algn="ctr"/>
                      <a:r>
                        <a:rPr lang="en-US" sz="1800">
                          <a:effectLst/>
                        </a:rPr>
                        <a:t>Hot</a:t>
                      </a:r>
                    </a:p>
                  </a:txBody>
                  <a:tcPr marL="123194" marR="123194" marT="56859" marB="56859"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FFFFF"/>
                    </a:solidFill>
                  </a:tcPr>
                </a:tc>
                <a:tc>
                  <a:txBody>
                    <a:bodyPr/>
                    <a:lstStyle/>
                    <a:p>
                      <a:pPr algn="ctr"/>
                      <a:r>
                        <a:rPr lang="en-US" sz="1800">
                          <a:effectLst/>
                        </a:rPr>
                        <a:t>Weak</a:t>
                      </a:r>
                    </a:p>
                  </a:txBody>
                  <a:tcPr marL="123194" marR="123194" marT="56859" marB="56859"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FFFFF"/>
                    </a:solidFill>
                  </a:tcPr>
                </a:tc>
                <a:tc>
                  <a:txBody>
                    <a:bodyPr/>
                    <a:lstStyle/>
                    <a:p>
                      <a:pPr algn="ctr"/>
                      <a:r>
                        <a:rPr lang="en-US" sz="1800" dirty="0" smtClean="0">
                          <a:effectLst/>
                        </a:rPr>
                        <a:t>Incomplete</a:t>
                      </a:r>
                      <a:endParaRPr lang="en-US" sz="1800" dirty="0">
                        <a:effectLst/>
                      </a:endParaRPr>
                    </a:p>
                  </a:txBody>
                  <a:tcPr marL="123194" marR="123194" marT="56859" marB="56859"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FFFFF"/>
                    </a:solidFill>
                  </a:tcPr>
                </a:tc>
                <a:tc>
                  <a:txBody>
                    <a:bodyPr/>
                    <a:lstStyle/>
                    <a:p>
                      <a:pPr algn="ctr"/>
                      <a:r>
                        <a:rPr lang="en-US" sz="1800" dirty="0" smtClean="0">
                          <a:effectLst/>
                        </a:rPr>
                        <a:t>Unavailable</a:t>
                      </a:r>
                      <a:endParaRPr lang="en-US" sz="1800" dirty="0">
                        <a:effectLst/>
                      </a:endParaRPr>
                    </a:p>
                  </a:txBody>
                  <a:tcPr marL="123194" marR="123194" marT="56859" marB="56859"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FFFFF"/>
                    </a:solidFill>
                  </a:tcPr>
                </a:tc>
                <a:tc>
                  <a:txBody>
                    <a:bodyPr/>
                    <a:lstStyle/>
                    <a:p>
                      <a:pPr algn="ctr"/>
                      <a:r>
                        <a:rPr lang="en-US" sz="1800">
                          <a:effectLst/>
                        </a:rPr>
                        <a:t>No</a:t>
                      </a:r>
                    </a:p>
                  </a:txBody>
                  <a:tcPr marL="123194" marR="123194" marT="56859" marB="56859"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FFFFF"/>
                    </a:solidFill>
                  </a:tcPr>
                </a:tc>
              </a:tr>
              <a:tr h="441957">
                <a:tc>
                  <a:txBody>
                    <a:bodyPr/>
                    <a:lstStyle/>
                    <a:p>
                      <a:pPr algn="ctr"/>
                      <a:r>
                        <a:rPr lang="en-US" sz="1800">
                          <a:effectLst/>
                        </a:rPr>
                        <a:t>2</a:t>
                      </a:r>
                    </a:p>
                  </a:txBody>
                  <a:tcPr marL="123194" marR="123194" marT="56859" marB="56859"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8F8F8"/>
                    </a:solidFill>
                  </a:tcPr>
                </a:tc>
                <a:tc>
                  <a:txBody>
                    <a:bodyPr/>
                    <a:lstStyle/>
                    <a:p>
                      <a:pPr algn="ctr"/>
                      <a:r>
                        <a:rPr lang="en-US" sz="1800">
                          <a:effectLst/>
                        </a:rPr>
                        <a:t>Cloudy</a:t>
                      </a:r>
                    </a:p>
                  </a:txBody>
                  <a:tcPr marL="123194" marR="123194" marT="56859" marB="56859"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8F8F8"/>
                    </a:solidFill>
                  </a:tcPr>
                </a:tc>
                <a:tc>
                  <a:txBody>
                    <a:bodyPr/>
                    <a:lstStyle/>
                    <a:p>
                      <a:pPr algn="ctr"/>
                      <a:r>
                        <a:rPr lang="en-US" sz="1800">
                          <a:effectLst/>
                        </a:rPr>
                        <a:t>Hot</a:t>
                      </a:r>
                    </a:p>
                  </a:txBody>
                  <a:tcPr marL="123194" marR="123194" marT="56859" marB="56859"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8F8F8"/>
                    </a:solidFill>
                  </a:tcPr>
                </a:tc>
                <a:tc>
                  <a:txBody>
                    <a:bodyPr/>
                    <a:lstStyle/>
                    <a:p>
                      <a:pPr algn="ctr"/>
                      <a:r>
                        <a:rPr lang="en-US" sz="1800">
                          <a:effectLst/>
                        </a:rPr>
                        <a:t>Weak</a:t>
                      </a:r>
                    </a:p>
                  </a:txBody>
                  <a:tcPr marL="123194" marR="123194" marT="56859" marB="56859"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8F8F8"/>
                    </a:solidFill>
                  </a:tcPr>
                </a:tc>
                <a:tc>
                  <a:txBody>
                    <a:bodyPr/>
                    <a:lstStyle/>
                    <a:p>
                      <a:pPr algn="ctr"/>
                      <a:r>
                        <a:rPr lang="en-US" sz="1800" dirty="0" smtClean="0">
                          <a:effectLst/>
                        </a:rPr>
                        <a:t>Complete</a:t>
                      </a:r>
                      <a:endParaRPr lang="en-US" sz="1800" dirty="0">
                        <a:effectLst/>
                      </a:endParaRPr>
                    </a:p>
                  </a:txBody>
                  <a:tcPr marL="123194" marR="123194" marT="56859" marB="56859"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8F8F8"/>
                    </a:solidFill>
                  </a:tcPr>
                </a:tc>
                <a:tc>
                  <a:txBody>
                    <a:bodyPr/>
                    <a:lstStyle/>
                    <a:p>
                      <a:pPr algn="ctr"/>
                      <a:r>
                        <a:rPr lang="en-US" sz="1800" dirty="0" smtClean="0">
                          <a:effectLst/>
                        </a:rPr>
                        <a:t>Available</a:t>
                      </a:r>
                      <a:endParaRPr lang="en-US" sz="1800" dirty="0">
                        <a:effectLst/>
                      </a:endParaRPr>
                    </a:p>
                  </a:txBody>
                  <a:tcPr marL="123194" marR="123194" marT="56859" marB="56859"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8F8F8"/>
                    </a:solidFill>
                  </a:tcPr>
                </a:tc>
                <a:tc>
                  <a:txBody>
                    <a:bodyPr/>
                    <a:lstStyle/>
                    <a:p>
                      <a:pPr algn="ctr"/>
                      <a:r>
                        <a:rPr lang="en-US" sz="1800">
                          <a:effectLst/>
                        </a:rPr>
                        <a:t>Yes</a:t>
                      </a:r>
                    </a:p>
                  </a:txBody>
                  <a:tcPr marL="123194" marR="123194" marT="56859" marB="56859"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8F8F8"/>
                    </a:solidFill>
                  </a:tcPr>
                </a:tc>
              </a:tr>
              <a:tr h="441957">
                <a:tc>
                  <a:txBody>
                    <a:bodyPr/>
                    <a:lstStyle/>
                    <a:p>
                      <a:pPr algn="ctr"/>
                      <a:r>
                        <a:rPr lang="en-US" sz="1800">
                          <a:effectLst/>
                        </a:rPr>
                        <a:t>3</a:t>
                      </a:r>
                    </a:p>
                  </a:txBody>
                  <a:tcPr marL="123194" marR="123194" marT="56859" marB="56859"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FFFFF"/>
                    </a:solidFill>
                  </a:tcPr>
                </a:tc>
                <a:tc>
                  <a:txBody>
                    <a:bodyPr/>
                    <a:lstStyle/>
                    <a:p>
                      <a:pPr algn="ctr"/>
                      <a:r>
                        <a:rPr lang="en-US" sz="1800" dirty="0">
                          <a:effectLst/>
                        </a:rPr>
                        <a:t>Sunny</a:t>
                      </a:r>
                    </a:p>
                  </a:txBody>
                  <a:tcPr marL="123194" marR="123194" marT="56859" marB="56859"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FFFFF"/>
                    </a:solidFill>
                  </a:tcPr>
                </a:tc>
                <a:tc>
                  <a:txBody>
                    <a:bodyPr/>
                    <a:lstStyle/>
                    <a:p>
                      <a:pPr algn="ctr"/>
                      <a:r>
                        <a:rPr lang="en-US" sz="1800">
                          <a:effectLst/>
                        </a:rPr>
                        <a:t>Mild</a:t>
                      </a:r>
                    </a:p>
                  </a:txBody>
                  <a:tcPr marL="123194" marR="123194" marT="56859" marB="56859"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FFFFF"/>
                    </a:solidFill>
                  </a:tcPr>
                </a:tc>
                <a:tc>
                  <a:txBody>
                    <a:bodyPr/>
                    <a:lstStyle/>
                    <a:p>
                      <a:pPr algn="ctr"/>
                      <a:r>
                        <a:rPr lang="en-US" sz="1800">
                          <a:effectLst/>
                        </a:rPr>
                        <a:t>Strong</a:t>
                      </a:r>
                    </a:p>
                  </a:txBody>
                  <a:tcPr marL="123194" marR="123194" marT="56859" marB="56859"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FFFFF"/>
                    </a:solidFill>
                  </a:tcPr>
                </a:tc>
                <a:tc>
                  <a:txBody>
                    <a:bodyPr/>
                    <a:lstStyle/>
                    <a:p>
                      <a:pPr algn="ctr"/>
                      <a:r>
                        <a:rPr lang="en-US" sz="1800" dirty="0" smtClean="0">
                          <a:effectLst/>
                        </a:rPr>
                        <a:t>Complete</a:t>
                      </a:r>
                      <a:endParaRPr lang="en-US" sz="1800" dirty="0">
                        <a:effectLst/>
                      </a:endParaRPr>
                    </a:p>
                  </a:txBody>
                  <a:tcPr marL="123194" marR="123194" marT="56859" marB="56859"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FFFFF"/>
                    </a:solidFill>
                  </a:tcPr>
                </a:tc>
                <a:tc>
                  <a:txBody>
                    <a:bodyPr/>
                    <a:lstStyle/>
                    <a:p>
                      <a:pPr algn="ctr"/>
                      <a:r>
                        <a:rPr lang="en-US" sz="1800" dirty="0" smtClean="0">
                          <a:effectLst/>
                        </a:rPr>
                        <a:t>Unavailable</a:t>
                      </a:r>
                      <a:endParaRPr lang="en-US" sz="1800" dirty="0">
                        <a:effectLst/>
                      </a:endParaRPr>
                    </a:p>
                  </a:txBody>
                  <a:tcPr marL="123194" marR="123194" marT="56859" marB="56859"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FFFFF"/>
                    </a:solidFill>
                  </a:tcPr>
                </a:tc>
                <a:tc>
                  <a:txBody>
                    <a:bodyPr/>
                    <a:lstStyle/>
                    <a:p>
                      <a:pPr algn="ctr"/>
                      <a:r>
                        <a:rPr lang="en-US" sz="1800">
                          <a:effectLst/>
                        </a:rPr>
                        <a:t>Yes</a:t>
                      </a:r>
                    </a:p>
                  </a:txBody>
                  <a:tcPr marL="123194" marR="123194" marT="56859" marB="56859"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FFFFF"/>
                    </a:solidFill>
                  </a:tcPr>
                </a:tc>
              </a:tr>
              <a:tr h="754395">
                <a:tc>
                  <a:txBody>
                    <a:bodyPr/>
                    <a:lstStyle/>
                    <a:p>
                      <a:pPr algn="ctr"/>
                      <a:r>
                        <a:rPr lang="en-US" sz="1800">
                          <a:effectLst/>
                        </a:rPr>
                        <a:t>4</a:t>
                      </a:r>
                    </a:p>
                  </a:txBody>
                  <a:tcPr marL="123194" marR="123194" marT="56859" marB="56859"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8F8F8"/>
                    </a:solidFill>
                  </a:tcPr>
                </a:tc>
                <a:tc>
                  <a:txBody>
                    <a:bodyPr/>
                    <a:lstStyle/>
                    <a:p>
                      <a:pPr algn="ctr"/>
                      <a:r>
                        <a:rPr lang="en-US" sz="1800">
                          <a:effectLst/>
                        </a:rPr>
                        <a:t>Cloudy</a:t>
                      </a:r>
                    </a:p>
                  </a:txBody>
                  <a:tcPr marL="123194" marR="123194" marT="56859" marB="56859"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8F8F8"/>
                    </a:solidFill>
                  </a:tcPr>
                </a:tc>
                <a:tc>
                  <a:txBody>
                    <a:bodyPr/>
                    <a:lstStyle/>
                    <a:p>
                      <a:pPr algn="ctr"/>
                      <a:r>
                        <a:rPr lang="en-US" sz="1800">
                          <a:effectLst/>
                        </a:rPr>
                        <a:t>Mild</a:t>
                      </a:r>
                    </a:p>
                  </a:txBody>
                  <a:tcPr marL="123194" marR="123194" marT="56859" marB="56859"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8F8F8"/>
                    </a:solidFill>
                  </a:tcPr>
                </a:tc>
                <a:tc>
                  <a:txBody>
                    <a:bodyPr/>
                    <a:lstStyle/>
                    <a:p>
                      <a:pPr algn="ctr"/>
                      <a:r>
                        <a:rPr lang="en-US" sz="1800">
                          <a:effectLst/>
                        </a:rPr>
                        <a:t>Strong</a:t>
                      </a:r>
                    </a:p>
                  </a:txBody>
                  <a:tcPr marL="123194" marR="123194" marT="56859" marB="56859"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8F8F8"/>
                    </a:solidFill>
                  </a:tcPr>
                </a:tc>
                <a:tc>
                  <a:txBody>
                    <a:bodyPr/>
                    <a:lstStyle/>
                    <a:p>
                      <a:pPr algn="ctr"/>
                      <a:r>
                        <a:rPr lang="en-US" sz="1800" dirty="0" smtClean="0">
                          <a:effectLst/>
                        </a:rPr>
                        <a:t>Incomplete</a:t>
                      </a:r>
                      <a:endParaRPr lang="en-US" sz="1800" dirty="0">
                        <a:effectLst/>
                      </a:endParaRPr>
                    </a:p>
                  </a:txBody>
                  <a:tcPr marL="123194" marR="123194" marT="56859" marB="56859"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8F8F8"/>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effectLst/>
                        </a:rPr>
                        <a:t>Available</a:t>
                      </a:r>
                    </a:p>
                    <a:p>
                      <a:pPr algn="ctr"/>
                      <a:endParaRPr lang="en-US" sz="1800" dirty="0">
                        <a:effectLst/>
                      </a:endParaRPr>
                    </a:p>
                  </a:txBody>
                  <a:tcPr marL="123194" marR="123194" marT="56859" marB="56859"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8F8F8"/>
                    </a:solidFill>
                  </a:tcPr>
                </a:tc>
                <a:tc>
                  <a:txBody>
                    <a:bodyPr/>
                    <a:lstStyle/>
                    <a:p>
                      <a:pPr algn="ctr"/>
                      <a:r>
                        <a:rPr lang="en-US" sz="1800">
                          <a:effectLst/>
                        </a:rPr>
                        <a:t>Yes</a:t>
                      </a:r>
                    </a:p>
                  </a:txBody>
                  <a:tcPr marL="123194" marR="123194" marT="56859" marB="56859"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8F8F8"/>
                    </a:solidFill>
                  </a:tcPr>
                </a:tc>
              </a:tr>
              <a:tr h="441957">
                <a:tc>
                  <a:txBody>
                    <a:bodyPr/>
                    <a:lstStyle/>
                    <a:p>
                      <a:pPr algn="ctr"/>
                      <a:r>
                        <a:rPr lang="en-US" sz="1800">
                          <a:effectLst/>
                        </a:rPr>
                        <a:t>5</a:t>
                      </a:r>
                    </a:p>
                  </a:txBody>
                  <a:tcPr marL="123194" marR="123194" marT="56859" marB="56859"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FFFFF"/>
                    </a:solidFill>
                  </a:tcPr>
                </a:tc>
                <a:tc>
                  <a:txBody>
                    <a:bodyPr/>
                    <a:lstStyle/>
                    <a:p>
                      <a:pPr algn="ctr"/>
                      <a:r>
                        <a:rPr lang="en-US" sz="1800">
                          <a:effectLst/>
                        </a:rPr>
                        <a:t>Rainy</a:t>
                      </a:r>
                    </a:p>
                  </a:txBody>
                  <a:tcPr marL="123194" marR="123194" marT="56859" marB="56859"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FFFFF"/>
                    </a:solidFill>
                  </a:tcPr>
                </a:tc>
                <a:tc>
                  <a:txBody>
                    <a:bodyPr/>
                    <a:lstStyle/>
                    <a:p>
                      <a:pPr algn="ctr"/>
                      <a:r>
                        <a:rPr lang="en-US" sz="1800">
                          <a:effectLst/>
                        </a:rPr>
                        <a:t>Mild</a:t>
                      </a:r>
                    </a:p>
                  </a:txBody>
                  <a:tcPr marL="123194" marR="123194" marT="56859" marB="56859"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FFFFF"/>
                    </a:solidFill>
                  </a:tcPr>
                </a:tc>
                <a:tc>
                  <a:txBody>
                    <a:bodyPr/>
                    <a:lstStyle/>
                    <a:p>
                      <a:pPr algn="ctr"/>
                      <a:r>
                        <a:rPr lang="en-US" sz="1800">
                          <a:effectLst/>
                        </a:rPr>
                        <a:t>Strong</a:t>
                      </a:r>
                    </a:p>
                  </a:txBody>
                  <a:tcPr marL="123194" marR="123194" marT="56859" marB="56859"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FFFFF"/>
                    </a:solidFill>
                  </a:tcPr>
                </a:tc>
                <a:tc>
                  <a:txBody>
                    <a:bodyPr/>
                    <a:lstStyle/>
                    <a:p>
                      <a:pPr algn="ctr"/>
                      <a:r>
                        <a:rPr lang="en-US" sz="1800" dirty="0" smtClean="0">
                          <a:effectLst/>
                        </a:rPr>
                        <a:t>Incomplete</a:t>
                      </a:r>
                      <a:endParaRPr lang="en-US" sz="1800" dirty="0">
                        <a:effectLst/>
                      </a:endParaRPr>
                    </a:p>
                  </a:txBody>
                  <a:tcPr marL="123194" marR="123194" marT="56859" marB="56859"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FFFFF"/>
                    </a:solidFill>
                  </a:tcPr>
                </a:tc>
                <a:tc>
                  <a:txBody>
                    <a:bodyPr/>
                    <a:lstStyle/>
                    <a:p>
                      <a:pPr algn="ctr"/>
                      <a:r>
                        <a:rPr lang="en-US" sz="1800" dirty="0" smtClean="0">
                          <a:effectLst/>
                        </a:rPr>
                        <a:t>Unavailable</a:t>
                      </a:r>
                      <a:endParaRPr lang="en-US" sz="1800" dirty="0">
                        <a:effectLst/>
                      </a:endParaRPr>
                    </a:p>
                  </a:txBody>
                  <a:tcPr marL="123194" marR="123194" marT="56859" marB="56859"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FFFFF"/>
                    </a:solidFill>
                  </a:tcPr>
                </a:tc>
                <a:tc>
                  <a:txBody>
                    <a:bodyPr/>
                    <a:lstStyle/>
                    <a:p>
                      <a:pPr algn="ctr"/>
                      <a:r>
                        <a:rPr lang="en-US" sz="1800">
                          <a:effectLst/>
                        </a:rPr>
                        <a:t>No</a:t>
                      </a:r>
                    </a:p>
                  </a:txBody>
                  <a:tcPr marL="123194" marR="123194" marT="56859" marB="56859"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FFFFF"/>
                    </a:solidFill>
                  </a:tcPr>
                </a:tc>
              </a:tr>
              <a:tr h="441957">
                <a:tc>
                  <a:txBody>
                    <a:bodyPr/>
                    <a:lstStyle/>
                    <a:p>
                      <a:pPr algn="ctr"/>
                      <a:r>
                        <a:rPr lang="en-US" sz="1800">
                          <a:effectLst/>
                        </a:rPr>
                        <a:t>6</a:t>
                      </a:r>
                    </a:p>
                  </a:txBody>
                  <a:tcPr marL="123194" marR="123194" marT="56859" marB="56859"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8F8F8"/>
                    </a:solidFill>
                  </a:tcPr>
                </a:tc>
                <a:tc>
                  <a:txBody>
                    <a:bodyPr/>
                    <a:lstStyle/>
                    <a:p>
                      <a:pPr algn="ctr"/>
                      <a:r>
                        <a:rPr lang="en-US" sz="1800">
                          <a:effectLst/>
                        </a:rPr>
                        <a:t>Rainy</a:t>
                      </a:r>
                    </a:p>
                  </a:txBody>
                  <a:tcPr marL="123194" marR="123194" marT="56859" marB="56859"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8F8F8"/>
                    </a:solidFill>
                  </a:tcPr>
                </a:tc>
                <a:tc>
                  <a:txBody>
                    <a:bodyPr/>
                    <a:lstStyle/>
                    <a:p>
                      <a:pPr algn="ctr"/>
                      <a:r>
                        <a:rPr lang="en-US" sz="1800">
                          <a:effectLst/>
                        </a:rPr>
                        <a:t>Cool</a:t>
                      </a:r>
                    </a:p>
                  </a:txBody>
                  <a:tcPr marL="123194" marR="123194" marT="56859" marB="56859"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8F8F8"/>
                    </a:solidFill>
                  </a:tcPr>
                </a:tc>
                <a:tc>
                  <a:txBody>
                    <a:bodyPr/>
                    <a:lstStyle/>
                    <a:p>
                      <a:pPr algn="ctr"/>
                      <a:r>
                        <a:rPr lang="en-US" sz="1800">
                          <a:effectLst/>
                        </a:rPr>
                        <a:t>Strong</a:t>
                      </a:r>
                    </a:p>
                  </a:txBody>
                  <a:tcPr marL="123194" marR="123194" marT="56859" marB="56859"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8F8F8"/>
                    </a:solidFill>
                  </a:tcPr>
                </a:tc>
                <a:tc>
                  <a:txBody>
                    <a:bodyPr/>
                    <a:lstStyle/>
                    <a:p>
                      <a:pPr algn="ctr"/>
                      <a:r>
                        <a:rPr lang="en-US" sz="1800" dirty="0" smtClean="0">
                          <a:effectLst/>
                        </a:rPr>
                        <a:t>Complete</a:t>
                      </a:r>
                      <a:endParaRPr lang="en-US" sz="1800" dirty="0">
                        <a:effectLst/>
                      </a:endParaRPr>
                    </a:p>
                  </a:txBody>
                  <a:tcPr marL="123194" marR="123194" marT="56859" marB="56859"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8F8F8"/>
                    </a:solidFill>
                  </a:tcPr>
                </a:tc>
                <a:tc>
                  <a:txBody>
                    <a:bodyPr/>
                    <a:lstStyle/>
                    <a:p>
                      <a:pPr algn="ctr"/>
                      <a:r>
                        <a:rPr lang="en-US" sz="1800" dirty="0" smtClean="0">
                          <a:effectLst/>
                        </a:rPr>
                        <a:t>Unavailable</a:t>
                      </a:r>
                      <a:endParaRPr lang="en-US" sz="1800" dirty="0">
                        <a:effectLst/>
                      </a:endParaRPr>
                    </a:p>
                  </a:txBody>
                  <a:tcPr marL="123194" marR="123194" marT="56859" marB="56859"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8F8F8"/>
                    </a:solidFill>
                  </a:tcPr>
                </a:tc>
                <a:tc>
                  <a:txBody>
                    <a:bodyPr/>
                    <a:lstStyle/>
                    <a:p>
                      <a:pPr algn="ctr"/>
                      <a:r>
                        <a:rPr lang="en-US" sz="1800">
                          <a:effectLst/>
                        </a:rPr>
                        <a:t>No</a:t>
                      </a:r>
                    </a:p>
                  </a:txBody>
                  <a:tcPr marL="123194" marR="123194" marT="56859" marB="56859"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8F8F8"/>
                    </a:solidFill>
                  </a:tcPr>
                </a:tc>
              </a:tr>
              <a:tr h="441957">
                <a:tc>
                  <a:txBody>
                    <a:bodyPr/>
                    <a:lstStyle/>
                    <a:p>
                      <a:pPr algn="ctr"/>
                      <a:r>
                        <a:rPr lang="en-US" sz="1800">
                          <a:effectLst/>
                        </a:rPr>
                        <a:t>7</a:t>
                      </a:r>
                    </a:p>
                  </a:txBody>
                  <a:tcPr marL="123194" marR="123194" marT="56859" marB="56859"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FFFFF"/>
                    </a:solidFill>
                  </a:tcPr>
                </a:tc>
                <a:tc>
                  <a:txBody>
                    <a:bodyPr/>
                    <a:lstStyle/>
                    <a:p>
                      <a:pPr algn="ctr"/>
                      <a:r>
                        <a:rPr lang="en-US" sz="1800">
                          <a:effectLst/>
                        </a:rPr>
                        <a:t>Rainy</a:t>
                      </a:r>
                    </a:p>
                  </a:txBody>
                  <a:tcPr marL="123194" marR="123194" marT="56859" marB="56859"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FFFFF"/>
                    </a:solidFill>
                  </a:tcPr>
                </a:tc>
                <a:tc>
                  <a:txBody>
                    <a:bodyPr/>
                    <a:lstStyle/>
                    <a:p>
                      <a:pPr algn="ctr"/>
                      <a:r>
                        <a:rPr lang="en-US" sz="1800">
                          <a:effectLst/>
                        </a:rPr>
                        <a:t>Mild</a:t>
                      </a:r>
                    </a:p>
                  </a:txBody>
                  <a:tcPr marL="123194" marR="123194" marT="56859" marB="56859"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FFFFF"/>
                    </a:solidFill>
                  </a:tcPr>
                </a:tc>
                <a:tc>
                  <a:txBody>
                    <a:bodyPr/>
                    <a:lstStyle/>
                    <a:p>
                      <a:pPr algn="ctr"/>
                      <a:r>
                        <a:rPr lang="en-US" sz="1800">
                          <a:effectLst/>
                        </a:rPr>
                        <a:t>Weak</a:t>
                      </a:r>
                    </a:p>
                  </a:txBody>
                  <a:tcPr marL="123194" marR="123194" marT="56859" marB="56859"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FFFFF"/>
                    </a:solidFill>
                  </a:tcPr>
                </a:tc>
                <a:tc>
                  <a:txBody>
                    <a:bodyPr/>
                    <a:lstStyle/>
                    <a:p>
                      <a:pPr algn="ctr"/>
                      <a:r>
                        <a:rPr lang="en-US" sz="1800" dirty="0" smtClean="0">
                          <a:effectLst/>
                        </a:rPr>
                        <a:t>Complete</a:t>
                      </a:r>
                      <a:endParaRPr lang="en-US" sz="1800" dirty="0">
                        <a:effectLst/>
                      </a:endParaRPr>
                    </a:p>
                  </a:txBody>
                  <a:tcPr marL="123194" marR="123194" marT="56859" marB="56859"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FFF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effectLst/>
                        </a:rPr>
                        <a:t>Available</a:t>
                      </a:r>
                    </a:p>
                  </a:txBody>
                  <a:tcPr marL="123194" marR="123194" marT="56859" marB="56859"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FFFFF"/>
                    </a:solidFill>
                  </a:tcPr>
                </a:tc>
                <a:tc>
                  <a:txBody>
                    <a:bodyPr/>
                    <a:lstStyle/>
                    <a:p>
                      <a:pPr algn="ctr"/>
                      <a:r>
                        <a:rPr lang="en-US" sz="1800">
                          <a:effectLst/>
                        </a:rPr>
                        <a:t>Yes</a:t>
                      </a:r>
                    </a:p>
                  </a:txBody>
                  <a:tcPr marL="123194" marR="123194" marT="56859" marB="56859"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FFFFF"/>
                    </a:solidFill>
                  </a:tcPr>
                </a:tc>
              </a:tr>
              <a:tr h="441957">
                <a:tc>
                  <a:txBody>
                    <a:bodyPr/>
                    <a:lstStyle/>
                    <a:p>
                      <a:pPr algn="ctr"/>
                      <a:r>
                        <a:rPr lang="en-US" sz="1800">
                          <a:effectLst/>
                        </a:rPr>
                        <a:t>8</a:t>
                      </a:r>
                    </a:p>
                  </a:txBody>
                  <a:tcPr marL="123194" marR="123194" marT="56859" marB="56859"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8F8F8"/>
                    </a:solidFill>
                  </a:tcPr>
                </a:tc>
                <a:tc>
                  <a:txBody>
                    <a:bodyPr/>
                    <a:lstStyle/>
                    <a:p>
                      <a:pPr algn="ctr"/>
                      <a:r>
                        <a:rPr lang="en-US" sz="1800">
                          <a:effectLst/>
                        </a:rPr>
                        <a:t>Sunny</a:t>
                      </a:r>
                    </a:p>
                  </a:txBody>
                  <a:tcPr marL="123194" marR="123194" marT="56859" marB="56859"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8F8F8"/>
                    </a:solidFill>
                  </a:tcPr>
                </a:tc>
                <a:tc>
                  <a:txBody>
                    <a:bodyPr/>
                    <a:lstStyle/>
                    <a:p>
                      <a:pPr algn="ctr"/>
                      <a:r>
                        <a:rPr lang="en-US" sz="1800">
                          <a:effectLst/>
                        </a:rPr>
                        <a:t>Hot</a:t>
                      </a:r>
                    </a:p>
                  </a:txBody>
                  <a:tcPr marL="123194" marR="123194" marT="56859" marB="56859"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8F8F8"/>
                    </a:solidFill>
                  </a:tcPr>
                </a:tc>
                <a:tc>
                  <a:txBody>
                    <a:bodyPr/>
                    <a:lstStyle/>
                    <a:p>
                      <a:pPr algn="ctr"/>
                      <a:r>
                        <a:rPr lang="en-US" sz="1800">
                          <a:effectLst/>
                        </a:rPr>
                        <a:t>Strong</a:t>
                      </a:r>
                    </a:p>
                  </a:txBody>
                  <a:tcPr marL="123194" marR="123194" marT="56859" marB="56859"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8F8F8"/>
                    </a:solidFill>
                  </a:tcPr>
                </a:tc>
                <a:tc>
                  <a:txBody>
                    <a:bodyPr/>
                    <a:lstStyle/>
                    <a:p>
                      <a:pPr algn="ctr"/>
                      <a:r>
                        <a:rPr lang="en-US" sz="1800" dirty="0" smtClean="0">
                          <a:effectLst/>
                        </a:rPr>
                        <a:t>Incomplete</a:t>
                      </a:r>
                      <a:endParaRPr lang="en-US" sz="1800" dirty="0">
                        <a:effectLst/>
                      </a:endParaRPr>
                    </a:p>
                  </a:txBody>
                  <a:tcPr marL="123194" marR="123194" marT="56859" marB="56859"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8F8F8"/>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effectLst/>
                        </a:rPr>
                        <a:t>Available</a:t>
                      </a:r>
                    </a:p>
                  </a:txBody>
                  <a:tcPr marL="123194" marR="123194" marT="56859" marB="56859"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8F8F8"/>
                    </a:solidFill>
                  </a:tcPr>
                </a:tc>
                <a:tc>
                  <a:txBody>
                    <a:bodyPr/>
                    <a:lstStyle/>
                    <a:p>
                      <a:pPr algn="ctr"/>
                      <a:r>
                        <a:rPr lang="en-US" sz="1800">
                          <a:effectLst/>
                        </a:rPr>
                        <a:t>No</a:t>
                      </a:r>
                    </a:p>
                  </a:txBody>
                  <a:tcPr marL="123194" marR="123194" marT="56859" marB="56859"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8F8F8"/>
                    </a:solidFill>
                  </a:tcPr>
                </a:tc>
              </a:tr>
              <a:tr h="441957">
                <a:tc>
                  <a:txBody>
                    <a:bodyPr/>
                    <a:lstStyle/>
                    <a:p>
                      <a:pPr algn="ctr"/>
                      <a:r>
                        <a:rPr lang="en-US" sz="1800">
                          <a:effectLst/>
                        </a:rPr>
                        <a:t>9</a:t>
                      </a:r>
                    </a:p>
                  </a:txBody>
                  <a:tcPr marL="123194" marR="123194" marT="56859" marB="56859"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FFFFF"/>
                    </a:solidFill>
                  </a:tcPr>
                </a:tc>
                <a:tc>
                  <a:txBody>
                    <a:bodyPr/>
                    <a:lstStyle/>
                    <a:p>
                      <a:pPr algn="ctr"/>
                      <a:r>
                        <a:rPr lang="en-US" sz="1800">
                          <a:effectLst/>
                        </a:rPr>
                        <a:t>Cloudy</a:t>
                      </a:r>
                    </a:p>
                  </a:txBody>
                  <a:tcPr marL="123194" marR="123194" marT="56859" marB="56859"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FFFFF"/>
                    </a:solidFill>
                  </a:tcPr>
                </a:tc>
                <a:tc>
                  <a:txBody>
                    <a:bodyPr/>
                    <a:lstStyle/>
                    <a:p>
                      <a:pPr algn="ctr"/>
                      <a:r>
                        <a:rPr lang="en-US" sz="1800">
                          <a:effectLst/>
                        </a:rPr>
                        <a:t>Hot</a:t>
                      </a:r>
                    </a:p>
                  </a:txBody>
                  <a:tcPr marL="123194" marR="123194" marT="56859" marB="56859"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FFFFF"/>
                    </a:solidFill>
                  </a:tcPr>
                </a:tc>
                <a:tc>
                  <a:txBody>
                    <a:bodyPr/>
                    <a:lstStyle/>
                    <a:p>
                      <a:pPr algn="ctr"/>
                      <a:r>
                        <a:rPr lang="en-US" sz="1800">
                          <a:effectLst/>
                        </a:rPr>
                        <a:t>Weak</a:t>
                      </a:r>
                    </a:p>
                  </a:txBody>
                  <a:tcPr marL="123194" marR="123194" marT="56859" marB="56859"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FFFFF"/>
                    </a:solidFill>
                  </a:tcPr>
                </a:tc>
                <a:tc>
                  <a:txBody>
                    <a:bodyPr/>
                    <a:lstStyle/>
                    <a:p>
                      <a:pPr algn="ctr"/>
                      <a:r>
                        <a:rPr lang="en-US" sz="1800" dirty="0" smtClean="0">
                          <a:effectLst/>
                        </a:rPr>
                        <a:t>Complete</a:t>
                      </a:r>
                      <a:endParaRPr lang="en-US" sz="1800" dirty="0">
                        <a:effectLst/>
                      </a:endParaRPr>
                    </a:p>
                  </a:txBody>
                  <a:tcPr marL="123194" marR="123194" marT="56859" marB="56859"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FFF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effectLst/>
                        </a:rPr>
                        <a:t>Available</a:t>
                      </a:r>
                    </a:p>
                  </a:txBody>
                  <a:tcPr marL="123194" marR="123194" marT="56859" marB="56859"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FFFFF"/>
                    </a:solidFill>
                  </a:tcPr>
                </a:tc>
                <a:tc>
                  <a:txBody>
                    <a:bodyPr/>
                    <a:lstStyle/>
                    <a:p>
                      <a:pPr algn="ctr"/>
                      <a:r>
                        <a:rPr lang="en-US" sz="1800">
                          <a:effectLst/>
                        </a:rPr>
                        <a:t>Yes</a:t>
                      </a:r>
                    </a:p>
                  </a:txBody>
                  <a:tcPr marL="123194" marR="123194" marT="56859" marB="56859"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FFFFF"/>
                    </a:solidFill>
                  </a:tcPr>
                </a:tc>
              </a:tr>
              <a:tr h="441957">
                <a:tc>
                  <a:txBody>
                    <a:bodyPr/>
                    <a:lstStyle/>
                    <a:p>
                      <a:pPr algn="ctr"/>
                      <a:r>
                        <a:rPr lang="en-US" sz="1800">
                          <a:effectLst/>
                        </a:rPr>
                        <a:t>10</a:t>
                      </a:r>
                    </a:p>
                  </a:txBody>
                  <a:tcPr marL="123194" marR="123194" marT="56859" marB="56859"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8F8F8"/>
                    </a:solidFill>
                  </a:tcPr>
                </a:tc>
                <a:tc>
                  <a:txBody>
                    <a:bodyPr/>
                    <a:lstStyle/>
                    <a:p>
                      <a:pPr algn="ctr"/>
                      <a:r>
                        <a:rPr lang="en-US" sz="1800">
                          <a:effectLst/>
                        </a:rPr>
                        <a:t>Rainy</a:t>
                      </a:r>
                    </a:p>
                  </a:txBody>
                  <a:tcPr marL="123194" marR="123194" marT="56859" marB="56859"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8F8F8"/>
                    </a:solidFill>
                  </a:tcPr>
                </a:tc>
                <a:tc>
                  <a:txBody>
                    <a:bodyPr/>
                    <a:lstStyle/>
                    <a:p>
                      <a:pPr algn="ctr"/>
                      <a:r>
                        <a:rPr lang="en-US" sz="1800">
                          <a:effectLst/>
                        </a:rPr>
                        <a:t>Mild</a:t>
                      </a:r>
                    </a:p>
                  </a:txBody>
                  <a:tcPr marL="123194" marR="123194" marT="56859" marB="56859"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8F8F8"/>
                    </a:solidFill>
                  </a:tcPr>
                </a:tc>
                <a:tc>
                  <a:txBody>
                    <a:bodyPr/>
                    <a:lstStyle/>
                    <a:p>
                      <a:pPr algn="ctr"/>
                      <a:r>
                        <a:rPr lang="en-US" sz="1800">
                          <a:effectLst/>
                        </a:rPr>
                        <a:t>Strong</a:t>
                      </a:r>
                    </a:p>
                  </a:txBody>
                  <a:tcPr marL="123194" marR="123194" marT="56859" marB="56859"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8F8F8"/>
                    </a:solidFill>
                  </a:tcPr>
                </a:tc>
                <a:tc>
                  <a:txBody>
                    <a:bodyPr/>
                    <a:lstStyle/>
                    <a:p>
                      <a:pPr algn="ctr"/>
                      <a:r>
                        <a:rPr lang="en-US" sz="1800" dirty="0" smtClean="0">
                          <a:effectLst/>
                        </a:rPr>
                        <a:t>Incomplete</a:t>
                      </a:r>
                      <a:endParaRPr lang="en-US" sz="1800" dirty="0">
                        <a:effectLst/>
                      </a:endParaRPr>
                    </a:p>
                  </a:txBody>
                  <a:tcPr marL="123194" marR="123194" marT="56859" marB="56859"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8F8F8"/>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effectLst/>
                        </a:rPr>
                        <a:t>Unavailable</a:t>
                      </a:r>
                    </a:p>
                  </a:txBody>
                  <a:tcPr marL="123194" marR="123194" marT="56859" marB="56859"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8F8F8"/>
                    </a:solidFill>
                  </a:tcPr>
                </a:tc>
                <a:tc>
                  <a:txBody>
                    <a:bodyPr/>
                    <a:lstStyle/>
                    <a:p>
                      <a:pPr algn="ctr"/>
                      <a:r>
                        <a:rPr lang="en-US" sz="1800" dirty="0">
                          <a:effectLst/>
                        </a:rPr>
                        <a:t>No</a:t>
                      </a:r>
                    </a:p>
                  </a:txBody>
                  <a:tcPr marL="123194" marR="123194" marT="56859" marB="56859"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8F8F8"/>
                    </a:solidFill>
                  </a:tcPr>
                </a:tc>
              </a:tr>
            </a:tbl>
          </a:graphicData>
        </a:graphic>
      </p:graphicFrame>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7308778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What if the </a:t>
            </a:r>
            <a:r>
              <a:rPr lang="en-US" dirty="0"/>
              <a:t>weather pattern on </a:t>
            </a:r>
            <a:r>
              <a:rPr lang="en-US" dirty="0" smtClean="0"/>
              <a:t>Sunday </a:t>
            </a:r>
            <a:r>
              <a:rPr lang="en-US" dirty="0"/>
              <a:t>does not match with any of rows in the table? This may be a problem</a:t>
            </a:r>
            <a:r>
              <a:rPr lang="en-US" dirty="0" smtClean="0"/>
              <a:t>.</a:t>
            </a:r>
          </a:p>
          <a:p>
            <a:r>
              <a:rPr lang="en-US" dirty="0" smtClean="0"/>
              <a:t>Hence, the idea of a </a:t>
            </a:r>
            <a:r>
              <a:rPr lang="en-US" dirty="0"/>
              <a:t>decision tree would be a great way to represent data like </a:t>
            </a:r>
            <a:r>
              <a:rPr lang="en-US" dirty="0" smtClean="0"/>
              <a:t>this</a:t>
            </a:r>
          </a:p>
          <a:p>
            <a:r>
              <a:rPr lang="en-US" dirty="0" smtClean="0"/>
              <a:t>This is </a:t>
            </a:r>
            <a:r>
              <a:rPr lang="en-US" dirty="0"/>
              <a:t>because it takes into account all the possible paths that can lead to the final decision by following a tree-like structure.</a:t>
            </a:r>
            <a:endParaRPr lang="en-US" dirty="0"/>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9604955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4655" y="2247900"/>
            <a:ext cx="6894689" cy="3878263"/>
          </a:xfrm>
        </p:spPr>
      </p:pic>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0918036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4655" y="2247900"/>
            <a:ext cx="6894689" cy="3878263"/>
          </a:xfrm>
        </p:spPr>
      </p:pic>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8720742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decision of making strategic splits </a:t>
            </a:r>
            <a:r>
              <a:rPr lang="en-US" dirty="0" smtClean="0"/>
              <a:t>greatly </a:t>
            </a:r>
            <a:r>
              <a:rPr lang="en-US" dirty="0"/>
              <a:t>affects a tree’s accuracy. The decision criteria are different for classification and regression trees</a:t>
            </a:r>
            <a:r>
              <a:rPr lang="en-US" dirty="0" smtClean="0"/>
              <a:t>.</a:t>
            </a:r>
          </a:p>
          <a:p>
            <a:r>
              <a:rPr lang="en-US" dirty="0"/>
              <a:t>The decision of making strategic splits heavily affects a tree’s accuracy. The decision criteria are different for classification and regression trees.</a:t>
            </a:r>
            <a:endParaRPr lang="en-US" dirty="0"/>
          </a:p>
        </p:txBody>
      </p:sp>
      <p:sp>
        <p:nvSpPr>
          <p:cNvPr id="2" name="Title 1"/>
          <p:cNvSpPr>
            <a:spLocks noGrp="1"/>
          </p:cNvSpPr>
          <p:nvPr>
            <p:ph type="title"/>
          </p:nvPr>
        </p:nvSpPr>
        <p:spPr/>
        <p:txBody>
          <a:bodyPr/>
          <a:lstStyle/>
          <a:p>
            <a:r>
              <a:rPr lang="en-US" dirty="0" smtClean="0"/>
              <a:t>How do decision trees work?</a:t>
            </a:r>
            <a:endParaRPr lang="en-US" dirty="0"/>
          </a:p>
        </p:txBody>
      </p:sp>
    </p:spTree>
    <p:extLst>
      <p:ext uri="{BB962C8B-B14F-4D97-AF65-F5344CB8AC3E}">
        <p14:creationId xmlns:p14="http://schemas.microsoft.com/office/powerpoint/2010/main" val="25371280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The decision tree splits the nodes on all available variables and then selects the split which results in most homogeneous sub-nodes</a:t>
            </a:r>
            <a:r>
              <a:rPr lang="en-US" dirty="0" smtClean="0"/>
              <a:t>.</a:t>
            </a:r>
          </a:p>
          <a:p>
            <a:r>
              <a:rPr lang="en-US" dirty="0"/>
              <a:t>Decision trees use multiple algorithms to decide to split a node into two or more </a:t>
            </a:r>
            <a:r>
              <a:rPr lang="en-US" dirty="0" smtClean="0"/>
              <a:t>sub-nodes.</a:t>
            </a:r>
          </a:p>
          <a:p>
            <a:r>
              <a:rPr lang="en-US" dirty="0"/>
              <a:t>The algorithm selection is also based on the type of target variables.</a:t>
            </a:r>
            <a:endParaRPr lang="en-US" dirty="0" smtClean="0"/>
          </a:p>
          <a:p>
            <a:endParaRPr lang="en-US" dirty="0"/>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884677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indent="-514350">
              <a:buFont typeface="+mj-lt"/>
              <a:buAutoNum type="arabicPeriod"/>
            </a:pPr>
            <a:r>
              <a:rPr lang="en-US" b="1" dirty="0"/>
              <a:t>ID3</a:t>
            </a:r>
            <a:r>
              <a:rPr lang="en-US" dirty="0"/>
              <a:t> → (extension of </a:t>
            </a:r>
            <a:r>
              <a:rPr lang="en-US" dirty="0" smtClean="0"/>
              <a:t>D3)</a:t>
            </a:r>
          </a:p>
          <a:p>
            <a:pPr marL="514350" indent="-514350">
              <a:buFont typeface="+mj-lt"/>
              <a:buAutoNum type="arabicPeriod"/>
            </a:pPr>
            <a:r>
              <a:rPr lang="en-US" b="1" dirty="0" smtClean="0"/>
              <a:t>C4.5</a:t>
            </a:r>
            <a:r>
              <a:rPr lang="en-US" dirty="0"/>
              <a:t> → (successor of </a:t>
            </a:r>
            <a:r>
              <a:rPr lang="en-US" dirty="0" smtClean="0"/>
              <a:t>ID3)</a:t>
            </a:r>
          </a:p>
          <a:p>
            <a:pPr marL="514350" indent="-514350">
              <a:buFont typeface="+mj-lt"/>
              <a:buAutoNum type="arabicPeriod"/>
            </a:pPr>
            <a:r>
              <a:rPr lang="en-US" b="1" dirty="0" smtClean="0"/>
              <a:t>CART</a:t>
            </a:r>
            <a:r>
              <a:rPr lang="en-US" dirty="0"/>
              <a:t> → (Classification And Regression </a:t>
            </a:r>
            <a:r>
              <a:rPr lang="en-US" dirty="0" smtClean="0"/>
              <a:t>Tree)</a:t>
            </a:r>
          </a:p>
          <a:p>
            <a:pPr marL="514350" indent="-514350">
              <a:buFont typeface="+mj-lt"/>
              <a:buAutoNum type="arabicPeriod"/>
            </a:pPr>
            <a:r>
              <a:rPr lang="en-US" b="1" dirty="0" smtClean="0"/>
              <a:t>CHAID</a:t>
            </a:r>
            <a:r>
              <a:rPr lang="en-US" dirty="0"/>
              <a:t> → (Chi-square automatic interaction detection Performs multi-level splits when computing classification </a:t>
            </a:r>
            <a:r>
              <a:rPr lang="en-US" dirty="0" smtClean="0"/>
              <a:t>trees)</a:t>
            </a:r>
          </a:p>
          <a:p>
            <a:pPr marL="514350" indent="-514350">
              <a:buFont typeface="+mj-lt"/>
              <a:buAutoNum type="arabicPeriod"/>
            </a:pPr>
            <a:r>
              <a:rPr lang="en-US" b="1" dirty="0" smtClean="0"/>
              <a:t>MARS</a:t>
            </a:r>
            <a:r>
              <a:rPr lang="en-US" dirty="0"/>
              <a:t> → (multivariate adaptive regression splines)</a:t>
            </a:r>
            <a:endParaRPr lang="en-US" dirty="0"/>
          </a:p>
        </p:txBody>
      </p:sp>
      <p:sp>
        <p:nvSpPr>
          <p:cNvPr id="2" name="Title 1"/>
          <p:cNvSpPr>
            <a:spLocks noGrp="1"/>
          </p:cNvSpPr>
          <p:nvPr>
            <p:ph type="title"/>
          </p:nvPr>
        </p:nvSpPr>
        <p:spPr/>
        <p:txBody>
          <a:bodyPr>
            <a:normAutofit fontScale="90000"/>
          </a:bodyPr>
          <a:lstStyle/>
          <a:p>
            <a:r>
              <a:rPr lang="en-US" dirty="0" smtClean="0"/>
              <a:t>Common algorithms used in Decision Trees</a:t>
            </a:r>
            <a:endParaRPr lang="en-US" dirty="0"/>
          </a:p>
        </p:txBody>
      </p:sp>
    </p:spTree>
    <p:extLst>
      <p:ext uri="{BB962C8B-B14F-4D97-AF65-F5344CB8AC3E}">
        <p14:creationId xmlns:p14="http://schemas.microsoft.com/office/powerpoint/2010/main" val="31995947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85800" y="1752600"/>
            <a:ext cx="3915508" cy="4191000"/>
          </a:xfrm>
        </p:spPr>
      </p:pic>
      <p:sp>
        <p:nvSpPr>
          <p:cNvPr id="2" name="Title 1"/>
          <p:cNvSpPr>
            <a:spLocks noGrp="1"/>
          </p:cNvSpPr>
          <p:nvPr>
            <p:ph type="title"/>
          </p:nvPr>
        </p:nvSpPr>
        <p:spPr/>
        <p:txBody>
          <a:bodyPr/>
          <a:lstStyle/>
          <a:p>
            <a:r>
              <a:rPr lang="en-US" dirty="0" smtClean="0"/>
              <a:t>INTRODUCTION</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1308" y="1752600"/>
            <a:ext cx="4390292" cy="3962399"/>
          </a:xfrm>
          <a:prstGeom prst="rect">
            <a:avLst/>
          </a:prstGeom>
        </p:spPr>
      </p:pic>
    </p:spTree>
    <p:extLst>
      <p:ext uri="{BB962C8B-B14F-4D97-AF65-F5344CB8AC3E}">
        <p14:creationId xmlns:p14="http://schemas.microsoft.com/office/powerpoint/2010/main" val="4952737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dirty="0"/>
              <a:t>Step-1:</a:t>
            </a:r>
            <a:r>
              <a:rPr lang="en-US" dirty="0"/>
              <a:t> Begin the tree with the root node, says S, which contains the complete dataset.</a:t>
            </a:r>
          </a:p>
          <a:p>
            <a:r>
              <a:rPr lang="en-US" b="1" dirty="0"/>
              <a:t>Step-2:</a:t>
            </a:r>
            <a:r>
              <a:rPr lang="en-US" dirty="0"/>
              <a:t> Find the best attribute in the dataset using </a:t>
            </a:r>
            <a:r>
              <a:rPr lang="en-US" b="1" dirty="0"/>
              <a:t>Attribute Selection Measure (ASM).</a:t>
            </a:r>
            <a:endParaRPr lang="en-US" dirty="0"/>
          </a:p>
          <a:p>
            <a:r>
              <a:rPr lang="en-US" b="1" dirty="0"/>
              <a:t>Step-3:</a:t>
            </a:r>
            <a:r>
              <a:rPr lang="en-US" dirty="0"/>
              <a:t> Divide the S into subsets that contains possible values for the best attributes</a:t>
            </a:r>
            <a:r>
              <a:rPr lang="en-US" dirty="0" smtClean="0"/>
              <a:t>.</a:t>
            </a:r>
            <a:endParaRPr lang="en-US" dirty="0"/>
          </a:p>
        </p:txBody>
      </p:sp>
      <p:sp>
        <p:nvSpPr>
          <p:cNvPr id="2" name="Title 1"/>
          <p:cNvSpPr>
            <a:spLocks noGrp="1"/>
          </p:cNvSpPr>
          <p:nvPr>
            <p:ph type="title"/>
          </p:nvPr>
        </p:nvSpPr>
        <p:spPr/>
        <p:txBody>
          <a:bodyPr/>
          <a:lstStyle/>
          <a:p>
            <a:r>
              <a:rPr lang="en-US" dirty="0" smtClean="0"/>
              <a:t>Steps in a Decision Tree</a:t>
            </a:r>
            <a:endParaRPr lang="en-US" dirty="0"/>
          </a:p>
        </p:txBody>
      </p:sp>
    </p:spTree>
    <p:extLst>
      <p:ext uri="{BB962C8B-B14F-4D97-AF65-F5344CB8AC3E}">
        <p14:creationId xmlns:p14="http://schemas.microsoft.com/office/powerpoint/2010/main" val="41458703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Step-4:</a:t>
            </a:r>
            <a:r>
              <a:rPr lang="en-US" dirty="0"/>
              <a:t> Generate the decision tree node, which contains the best attribute.</a:t>
            </a:r>
          </a:p>
          <a:p>
            <a:r>
              <a:rPr lang="en-US" b="1" dirty="0"/>
              <a:t>Step-5:</a:t>
            </a:r>
            <a:r>
              <a:rPr lang="en-US" dirty="0"/>
              <a:t> </a:t>
            </a:r>
            <a:r>
              <a:rPr lang="en-US" b="1" dirty="0"/>
              <a:t>Recursively</a:t>
            </a:r>
            <a:r>
              <a:rPr lang="en-US" dirty="0"/>
              <a:t> make new decision trees using the subsets of the dataset created in step -3. Continue this process until a stage is reached where you cannot further classify the nodes and called the final node as a leaf node.</a:t>
            </a:r>
          </a:p>
          <a:p>
            <a:endParaRPr lang="en-US" dirty="0"/>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7752629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a:t>Suppose there is a candidate who has a job offer and wants to decide whether he should accept the offer or Not. </a:t>
            </a:r>
            <a:endParaRPr lang="en-US" dirty="0" smtClean="0"/>
          </a:p>
          <a:p>
            <a:r>
              <a:rPr lang="en-US" dirty="0" smtClean="0"/>
              <a:t>To </a:t>
            </a:r>
            <a:r>
              <a:rPr lang="en-US" dirty="0"/>
              <a:t>solve this problem, the decision tree starts with the root node (Salary attribute by ASM). The root node splits further into the next decision node (distance from the office) and one leaf node based on the corresponding labels. The next decision node further gets split into one decision node (Cab facility) and one leaf node. Finally, the decision node splits into two leaf nodes (Accepted offers and Declined offer). </a:t>
            </a:r>
            <a:endParaRPr lang="en-US" dirty="0"/>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2674614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1958180"/>
            <a:ext cx="6705600" cy="4366419"/>
          </a:xfrm>
        </p:spPr>
      </p:pic>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4208282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smtClean="0"/>
              <a:t>The main question is?</a:t>
            </a:r>
            <a:endParaRPr lang="en-US" dirty="0"/>
          </a:p>
          <a:p>
            <a:r>
              <a:rPr lang="en-US" sz="4800" dirty="0" smtClean="0"/>
              <a:t>How is the model to select the best attribute for the root node and for the sub-nodes?</a:t>
            </a:r>
          </a:p>
          <a:p>
            <a:r>
              <a:rPr lang="en-US" sz="4800" dirty="0" smtClean="0"/>
              <a:t>Attribute Selection Measures (ASM) is the solution.</a:t>
            </a:r>
            <a:endParaRPr lang="en-US" sz="4800" dirty="0"/>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3428274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To solve the attribute selection problem, the following criteria can be used:</a:t>
            </a:r>
          </a:p>
          <a:p>
            <a:r>
              <a:rPr lang="en-US" dirty="0" smtClean="0"/>
              <a:t>1. Information gain</a:t>
            </a:r>
          </a:p>
          <a:p>
            <a:r>
              <a:rPr lang="en-US" dirty="0" smtClean="0"/>
              <a:t>2. </a:t>
            </a:r>
            <a:r>
              <a:rPr lang="en-US" dirty="0" err="1" smtClean="0"/>
              <a:t>Gini</a:t>
            </a:r>
            <a:r>
              <a:rPr lang="en-US" dirty="0" smtClean="0"/>
              <a:t> index</a:t>
            </a:r>
          </a:p>
          <a:p>
            <a:r>
              <a:rPr lang="en-US" dirty="0" smtClean="0"/>
              <a:t>3. Entropy</a:t>
            </a:r>
          </a:p>
          <a:p>
            <a:r>
              <a:rPr lang="en-US" dirty="0" smtClean="0"/>
              <a:t>4. </a:t>
            </a:r>
            <a:r>
              <a:rPr lang="en-US" dirty="0" err="1" smtClean="0"/>
              <a:t>Gini</a:t>
            </a:r>
            <a:r>
              <a:rPr lang="en-US" dirty="0" smtClean="0"/>
              <a:t> ratio</a:t>
            </a:r>
            <a:endParaRPr lang="en-US" dirty="0"/>
          </a:p>
        </p:txBody>
      </p:sp>
      <p:sp>
        <p:nvSpPr>
          <p:cNvPr id="2" name="Title 1"/>
          <p:cNvSpPr>
            <a:spLocks noGrp="1"/>
          </p:cNvSpPr>
          <p:nvPr>
            <p:ph type="title"/>
          </p:nvPr>
        </p:nvSpPr>
        <p:spPr/>
        <p:txBody>
          <a:bodyPr>
            <a:normAutofit fontScale="90000"/>
          </a:bodyPr>
          <a:lstStyle/>
          <a:p>
            <a:r>
              <a:rPr lang="en-US" dirty="0" smtClean="0"/>
              <a:t>ATTRIBUTE SELECTION MEASURES</a:t>
            </a:r>
            <a:endParaRPr lang="en-US" dirty="0"/>
          </a:p>
        </p:txBody>
      </p:sp>
    </p:spTree>
    <p:extLst>
      <p:ext uri="{BB962C8B-B14F-4D97-AF65-F5344CB8AC3E}">
        <p14:creationId xmlns:p14="http://schemas.microsoft.com/office/powerpoint/2010/main" val="22975447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Entropy is a measure of the randomness in the information being processed. </a:t>
            </a:r>
            <a:endParaRPr lang="en-US" dirty="0" smtClean="0"/>
          </a:p>
          <a:p>
            <a:r>
              <a:rPr lang="en-US" dirty="0" smtClean="0"/>
              <a:t>The </a:t>
            </a:r>
            <a:r>
              <a:rPr lang="en-US" dirty="0"/>
              <a:t>higher the entropy, the harder it is to draw any conclusions from that information</a:t>
            </a:r>
            <a:r>
              <a:rPr lang="en-US" dirty="0" smtClean="0"/>
              <a:t>.</a:t>
            </a:r>
          </a:p>
          <a:p>
            <a:r>
              <a:rPr lang="en-US" dirty="0" smtClean="0"/>
              <a:t>Flipping </a:t>
            </a:r>
            <a:r>
              <a:rPr lang="en-US" dirty="0"/>
              <a:t>a coin is an example of an action that provides information that is random.</a:t>
            </a:r>
            <a:endParaRPr lang="en-US" dirty="0"/>
          </a:p>
        </p:txBody>
      </p:sp>
      <p:sp>
        <p:nvSpPr>
          <p:cNvPr id="2" name="Title 1"/>
          <p:cNvSpPr>
            <a:spLocks noGrp="1"/>
          </p:cNvSpPr>
          <p:nvPr>
            <p:ph type="title"/>
          </p:nvPr>
        </p:nvSpPr>
        <p:spPr/>
        <p:txBody>
          <a:bodyPr/>
          <a:lstStyle/>
          <a:p>
            <a:r>
              <a:rPr lang="en-US" dirty="0" smtClean="0"/>
              <a:t>ENTROPY</a:t>
            </a:r>
            <a:endParaRPr lang="en-US" dirty="0"/>
          </a:p>
        </p:txBody>
      </p:sp>
    </p:spTree>
    <p:extLst>
      <p:ext uri="{BB962C8B-B14F-4D97-AF65-F5344CB8AC3E}">
        <p14:creationId xmlns:p14="http://schemas.microsoft.com/office/powerpoint/2010/main" val="38186694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1828800"/>
            <a:ext cx="5638799" cy="3299619"/>
          </a:xfrm>
          <a:prstGeom prst="rect">
            <a:avLst/>
          </a:prstGeom>
        </p:spPr>
      </p:pic>
      <p:sp>
        <p:nvSpPr>
          <p:cNvPr id="2" name="Title 1"/>
          <p:cNvSpPr>
            <a:spLocks noGrp="1"/>
          </p:cNvSpPr>
          <p:nvPr>
            <p:ph type="title"/>
          </p:nvPr>
        </p:nvSpPr>
        <p:spPr/>
        <p:txBody>
          <a:bodyPr>
            <a:noAutofit/>
          </a:bodyPr>
          <a:lstStyle/>
          <a:p>
            <a:pPr algn="just"/>
            <a:r>
              <a:rPr lang="en-US" sz="2000" dirty="0"/>
              <a:t>it is quite evident that the entropy H(X) is zero when the probability is either 0 or 1. The Entropy is maximum when the probability is 0.5 because it projects perfect randomness in the data and there is no chance </a:t>
            </a:r>
            <a:r>
              <a:rPr lang="en-US" sz="2000" dirty="0" smtClean="0"/>
              <a:t>of </a:t>
            </a:r>
            <a:r>
              <a:rPr lang="en-US" sz="2000" dirty="0"/>
              <a:t>perfectly determining the outcome</a:t>
            </a:r>
            <a:r>
              <a:rPr lang="en-US" sz="2000" dirty="0" smtClean="0"/>
              <a:t>. The higher the entropy, the more the information content</a:t>
            </a:r>
            <a:endParaRPr lang="en-US" sz="2000" dirty="0"/>
          </a:p>
        </p:txBody>
      </p:sp>
    </p:spTree>
    <p:extLst>
      <p:ext uri="{BB962C8B-B14F-4D97-AF65-F5344CB8AC3E}">
        <p14:creationId xmlns:p14="http://schemas.microsoft.com/office/powerpoint/2010/main" val="6169847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981200"/>
            <a:ext cx="6019800" cy="3410744"/>
          </a:xfrm>
        </p:spPr>
      </p:pic>
      <p:sp>
        <p:nvSpPr>
          <p:cNvPr id="2" name="Title 1"/>
          <p:cNvSpPr>
            <a:spLocks noGrp="1"/>
          </p:cNvSpPr>
          <p:nvPr>
            <p:ph type="title"/>
          </p:nvPr>
        </p:nvSpPr>
        <p:spPr/>
        <p:txBody>
          <a:bodyPr/>
          <a:lstStyle/>
          <a:p>
            <a:endParaRPr lang="en-US"/>
          </a:p>
        </p:txBody>
      </p:sp>
      <p:sp>
        <p:nvSpPr>
          <p:cNvPr id="5" name="Rectangle 4"/>
          <p:cNvSpPr/>
          <p:nvPr/>
        </p:nvSpPr>
        <p:spPr>
          <a:xfrm>
            <a:off x="1676400" y="5486400"/>
            <a:ext cx="5638800" cy="646331"/>
          </a:xfrm>
          <a:prstGeom prst="rect">
            <a:avLst/>
          </a:prstGeom>
        </p:spPr>
        <p:txBody>
          <a:bodyPr wrap="square">
            <a:spAutoFit/>
          </a:bodyPr>
          <a:lstStyle/>
          <a:p>
            <a:r>
              <a:rPr lang="en-US" b="1" dirty="0"/>
              <a:t>S → Current state, and Pi → Probability of an event </a:t>
            </a:r>
            <a:r>
              <a:rPr lang="en-US" b="1" i="1" dirty="0"/>
              <a:t>i </a:t>
            </a:r>
            <a:r>
              <a:rPr lang="en-US" b="1" dirty="0"/>
              <a:t>of state S or Percentage of class </a:t>
            </a:r>
            <a:r>
              <a:rPr lang="en-US" b="1" i="1" dirty="0"/>
              <a:t>i</a:t>
            </a:r>
            <a:r>
              <a:rPr lang="en-US" b="1" dirty="0"/>
              <a:t> in a node of state S.</a:t>
            </a:r>
            <a:endParaRPr lang="en-US" dirty="0"/>
          </a:p>
        </p:txBody>
      </p:sp>
    </p:spTree>
    <p:extLst>
      <p:ext uri="{BB962C8B-B14F-4D97-AF65-F5344CB8AC3E}">
        <p14:creationId xmlns:p14="http://schemas.microsoft.com/office/powerpoint/2010/main" val="35184928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600200"/>
            <a:ext cx="6019800" cy="3733800"/>
          </a:xfrm>
        </p:spPr>
      </p:pic>
      <p:sp>
        <p:nvSpPr>
          <p:cNvPr id="2" name="Title 1"/>
          <p:cNvSpPr>
            <a:spLocks noGrp="1"/>
          </p:cNvSpPr>
          <p:nvPr>
            <p:ph type="title"/>
          </p:nvPr>
        </p:nvSpPr>
        <p:spPr/>
        <p:txBody>
          <a:bodyPr>
            <a:normAutofit fontScale="90000"/>
          </a:bodyPr>
          <a:lstStyle/>
          <a:p>
            <a:r>
              <a:rPr lang="en-US" dirty="0" smtClean="0"/>
              <a:t>ENTROPY FOR MULTIPLE ATTRIBUTES</a:t>
            </a:r>
            <a:endParaRPr lang="en-US" dirty="0"/>
          </a:p>
        </p:txBody>
      </p:sp>
      <p:sp>
        <p:nvSpPr>
          <p:cNvPr id="5" name="Rectangle 4"/>
          <p:cNvSpPr/>
          <p:nvPr/>
        </p:nvSpPr>
        <p:spPr>
          <a:xfrm>
            <a:off x="1295400" y="5638800"/>
            <a:ext cx="5334000" cy="369332"/>
          </a:xfrm>
          <a:prstGeom prst="rect">
            <a:avLst/>
          </a:prstGeom>
        </p:spPr>
        <p:txBody>
          <a:bodyPr wrap="square">
            <a:spAutoFit/>
          </a:bodyPr>
          <a:lstStyle/>
          <a:p>
            <a:r>
              <a:rPr lang="en-US" dirty="0"/>
              <a:t>where</a:t>
            </a:r>
            <a:r>
              <a:rPr lang="en-US" b="1" dirty="0"/>
              <a:t> T→ Current state and X → Selected attribute</a:t>
            </a:r>
            <a:endParaRPr lang="en-US" dirty="0"/>
          </a:p>
        </p:txBody>
      </p:sp>
    </p:spTree>
    <p:extLst>
      <p:ext uri="{BB962C8B-B14F-4D97-AF65-F5344CB8AC3E}">
        <p14:creationId xmlns:p14="http://schemas.microsoft.com/office/powerpoint/2010/main" val="3632694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A </a:t>
            </a:r>
            <a:r>
              <a:rPr lang="en-US" b="1" dirty="0">
                <a:hlinkClick r:id="rId2"/>
              </a:rPr>
              <a:t>decision tree</a:t>
            </a:r>
            <a:r>
              <a:rPr lang="en-US" dirty="0"/>
              <a:t> is one of the supervised </a:t>
            </a:r>
            <a:r>
              <a:rPr lang="en-US" b="1" dirty="0">
                <a:hlinkClick r:id="rId3"/>
              </a:rPr>
              <a:t>machine learning </a:t>
            </a:r>
            <a:r>
              <a:rPr lang="en-US" b="1" dirty="0" smtClean="0">
                <a:hlinkClick r:id="rId3"/>
              </a:rPr>
              <a:t>algorithms</a:t>
            </a:r>
            <a:r>
              <a:rPr lang="en-US" dirty="0" smtClean="0"/>
              <a:t>.</a:t>
            </a:r>
          </a:p>
          <a:p>
            <a:endParaRPr lang="en-US" dirty="0" smtClean="0"/>
          </a:p>
          <a:p>
            <a:r>
              <a:rPr lang="en-US" dirty="0" smtClean="0"/>
              <a:t>This</a:t>
            </a:r>
            <a:r>
              <a:rPr lang="en-US" dirty="0"/>
              <a:t> </a:t>
            </a:r>
            <a:r>
              <a:rPr lang="en-US" dirty="0">
                <a:hlinkClick r:id="rId3" tooltip="machine learning algorithms"/>
              </a:rPr>
              <a:t>algorithm</a:t>
            </a:r>
            <a:r>
              <a:rPr lang="en-US" dirty="0"/>
              <a:t> can be used for </a:t>
            </a:r>
            <a:r>
              <a:rPr lang="en-US" b="1" dirty="0">
                <a:hlinkClick r:id="rId4"/>
              </a:rPr>
              <a:t>regression</a:t>
            </a:r>
            <a:r>
              <a:rPr lang="en-US" dirty="0"/>
              <a:t> and classification problems — yet, is mostly used for classification problems</a:t>
            </a:r>
            <a:r>
              <a:rPr lang="en-US" dirty="0" smtClean="0"/>
              <a:t>.</a:t>
            </a:r>
          </a:p>
          <a:p>
            <a:endParaRPr lang="en-US" dirty="0" smtClean="0"/>
          </a:p>
          <a:p>
            <a:r>
              <a:rPr lang="en-US" dirty="0"/>
              <a:t>In general, decision trees are constructed via an algorithmic approach that identifies ways to split a data set based on different </a:t>
            </a:r>
            <a:r>
              <a:rPr lang="en-US" dirty="0" smtClean="0"/>
              <a:t>conditions.</a:t>
            </a:r>
            <a:endParaRPr lang="en-US" dirty="0"/>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8260016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Information gain or </a:t>
            </a:r>
            <a:r>
              <a:rPr lang="en-US" b="1" dirty="0"/>
              <a:t>IG </a:t>
            </a:r>
            <a:r>
              <a:rPr lang="en-US" dirty="0"/>
              <a:t>is a statistical property that measures how well a given attribute separates the training examples according to their target classification. </a:t>
            </a:r>
            <a:endParaRPr lang="en-US" dirty="0" smtClean="0"/>
          </a:p>
          <a:p>
            <a:r>
              <a:rPr lang="en-US" dirty="0" smtClean="0"/>
              <a:t>Constructing </a:t>
            </a:r>
            <a:r>
              <a:rPr lang="en-US" dirty="0"/>
              <a:t>a decision tree is all about finding an attribute that </a:t>
            </a:r>
            <a:r>
              <a:rPr lang="en-US" b="1" dirty="0"/>
              <a:t>returns the highest information gain</a:t>
            </a:r>
            <a:r>
              <a:rPr lang="en-US" dirty="0"/>
              <a:t> and the </a:t>
            </a:r>
            <a:r>
              <a:rPr lang="en-US" b="1" dirty="0"/>
              <a:t>smallest entropy</a:t>
            </a:r>
            <a:r>
              <a:rPr lang="en-US" dirty="0"/>
              <a:t>.</a:t>
            </a:r>
            <a:endParaRPr lang="en-US" dirty="0"/>
          </a:p>
        </p:txBody>
      </p:sp>
      <p:sp>
        <p:nvSpPr>
          <p:cNvPr id="2" name="Title 1"/>
          <p:cNvSpPr>
            <a:spLocks noGrp="1"/>
          </p:cNvSpPr>
          <p:nvPr>
            <p:ph type="title"/>
          </p:nvPr>
        </p:nvSpPr>
        <p:spPr/>
        <p:txBody>
          <a:bodyPr/>
          <a:lstStyle/>
          <a:p>
            <a:r>
              <a:rPr lang="en-US" dirty="0" smtClean="0"/>
              <a:t>INFORMATION GAIN</a:t>
            </a:r>
            <a:endParaRPr lang="en-US" dirty="0"/>
          </a:p>
        </p:txBody>
      </p:sp>
    </p:spTree>
    <p:extLst>
      <p:ext uri="{BB962C8B-B14F-4D97-AF65-F5344CB8AC3E}">
        <p14:creationId xmlns:p14="http://schemas.microsoft.com/office/powerpoint/2010/main" val="14760439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It is </a:t>
            </a:r>
            <a:r>
              <a:rPr lang="en-US" dirty="0"/>
              <a:t>the measurement of changes in entropy after the segmentation of a dataset based on an attribute</a:t>
            </a:r>
            <a:r>
              <a:rPr lang="en-US" dirty="0" smtClean="0"/>
              <a:t>.</a:t>
            </a:r>
            <a:endParaRPr lang="en-US" dirty="0"/>
          </a:p>
          <a:p>
            <a:r>
              <a:rPr lang="en-US" dirty="0"/>
              <a:t>It calculates how much information a feature provides us about a class.</a:t>
            </a:r>
          </a:p>
          <a:p>
            <a:r>
              <a:rPr lang="en-US" dirty="0"/>
              <a:t>According to the value of information gain, we split the node and build the decision tree.</a:t>
            </a:r>
          </a:p>
          <a:p>
            <a:r>
              <a:rPr lang="en-US" dirty="0"/>
              <a:t>A decision tree algorithm always tries to maximize the value of information gain, and a node/attribute having the highest information gain is split first</a:t>
            </a:r>
            <a:endParaRPr lang="en-US" dirty="0"/>
          </a:p>
        </p:txBody>
      </p:sp>
      <p:sp>
        <p:nvSpPr>
          <p:cNvPr id="2" name="Title 1"/>
          <p:cNvSpPr>
            <a:spLocks noGrp="1"/>
          </p:cNvSpPr>
          <p:nvPr>
            <p:ph type="title"/>
          </p:nvPr>
        </p:nvSpPr>
        <p:spPr/>
        <p:txBody>
          <a:bodyPr/>
          <a:lstStyle/>
          <a:p>
            <a:r>
              <a:rPr lang="en-US" dirty="0" smtClean="0"/>
              <a:t>INFORMATION GAIN</a:t>
            </a:r>
            <a:endParaRPr lang="en-US" dirty="0"/>
          </a:p>
        </p:txBody>
      </p:sp>
    </p:spTree>
    <p:extLst>
      <p:ext uri="{BB962C8B-B14F-4D97-AF65-F5344CB8AC3E}">
        <p14:creationId xmlns:p14="http://schemas.microsoft.com/office/powerpoint/2010/main" val="13435344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1828800"/>
            <a:ext cx="5924550" cy="2286000"/>
          </a:xfrm>
        </p:spPr>
      </p:pic>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2575434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err="1"/>
              <a:t>Gini</a:t>
            </a:r>
            <a:r>
              <a:rPr lang="en-US" dirty="0"/>
              <a:t> index is a measure of impurity or purity used while creating a decision tree in the CART(Classification and Regression Tree) algorithm</a:t>
            </a:r>
            <a:r>
              <a:rPr lang="en-US" dirty="0" smtClean="0"/>
              <a:t>.</a:t>
            </a:r>
          </a:p>
          <a:p>
            <a:r>
              <a:rPr lang="en-US" dirty="0" err="1"/>
              <a:t>Gini</a:t>
            </a:r>
            <a:r>
              <a:rPr lang="en-US" dirty="0"/>
              <a:t> Index is a metric to measure how often a randomly chosen element would be incorrectly identified</a:t>
            </a:r>
            <a:r>
              <a:rPr lang="en-US" dirty="0" smtClean="0"/>
              <a:t>.</a:t>
            </a:r>
            <a:endParaRPr lang="en-US" dirty="0"/>
          </a:p>
          <a:p>
            <a:r>
              <a:rPr lang="en-US" dirty="0"/>
              <a:t>An attribute with the low </a:t>
            </a:r>
            <a:r>
              <a:rPr lang="en-US" dirty="0" err="1"/>
              <a:t>Gini</a:t>
            </a:r>
            <a:r>
              <a:rPr lang="en-US" dirty="0"/>
              <a:t> index should be preferred as compared to the high </a:t>
            </a:r>
            <a:r>
              <a:rPr lang="en-US" dirty="0" err="1"/>
              <a:t>Gini</a:t>
            </a:r>
            <a:r>
              <a:rPr lang="en-US" dirty="0"/>
              <a:t> index</a:t>
            </a:r>
            <a:r>
              <a:rPr lang="en-US" dirty="0" smtClean="0"/>
              <a:t>.</a:t>
            </a:r>
          </a:p>
          <a:p>
            <a:endParaRPr lang="en-US" dirty="0"/>
          </a:p>
          <a:p>
            <a:endParaRPr lang="en-US" dirty="0"/>
          </a:p>
        </p:txBody>
      </p:sp>
      <p:sp>
        <p:nvSpPr>
          <p:cNvPr id="2" name="Title 1"/>
          <p:cNvSpPr>
            <a:spLocks noGrp="1"/>
          </p:cNvSpPr>
          <p:nvPr>
            <p:ph type="title"/>
          </p:nvPr>
        </p:nvSpPr>
        <p:spPr/>
        <p:txBody>
          <a:bodyPr/>
          <a:lstStyle/>
          <a:p>
            <a:r>
              <a:rPr lang="en-US" dirty="0" smtClean="0"/>
              <a:t>GINI INDEX</a:t>
            </a:r>
            <a:endParaRPr lang="en-US" dirty="0"/>
          </a:p>
        </p:txBody>
      </p:sp>
    </p:spTree>
    <p:extLst>
      <p:ext uri="{BB962C8B-B14F-4D97-AF65-F5344CB8AC3E}">
        <p14:creationId xmlns:p14="http://schemas.microsoft.com/office/powerpoint/2010/main" val="38793428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It only creates binary splits, and the CART algorithm uses the </a:t>
            </a:r>
            <a:r>
              <a:rPr lang="en-US" dirty="0" err="1"/>
              <a:t>Gini</a:t>
            </a:r>
            <a:r>
              <a:rPr lang="en-US" dirty="0"/>
              <a:t> index to create binary splits.</a:t>
            </a:r>
          </a:p>
          <a:p>
            <a:r>
              <a:rPr lang="en-US" dirty="0" err="1"/>
              <a:t>Sklearn</a:t>
            </a:r>
            <a:r>
              <a:rPr lang="en-US" dirty="0"/>
              <a:t> supports “</a:t>
            </a:r>
            <a:r>
              <a:rPr lang="en-US" dirty="0" err="1"/>
              <a:t>Gini</a:t>
            </a:r>
            <a:r>
              <a:rPr lang="en-US" dirty="0"/>
              <a:t>” criteria for </a:t>
            </a:r>
            <a:r>
              <a:rPr lang="en-US" dirty="0" err="1"/>
              <a:t>Gini</a:t>
            </a:r>
            <a:r>
              <a:rPr lang="en-US" dirty="0"/>
              <a:t> Index and by default, it takes “</a:t>
            </a:r>
            <a:r>
              <a:rPr lang="en-US" dirty="0" err="1"/>
              <a:t>gini</a:t>
            </a:r>
            <a:r>
              <a:rPr lang="en-US" dirty="0"/>
              <a:t>” value.</a:t>
            </a:r>
          </a:p>
          <a:p>
            <a:endParaRPr lang="en-US" dirty="0"/>
          </a:p>
        </p:txBody>
      </p:sp>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4724400"/>
            <a:ext cx="4419600" cy="1352550"/>
          </a:xfrm>
          <a:prstGeom prst="rect">
            <a:avLst/>
          </a:prstGeom>
        </p:spPr>
      </p:pic>
    </p:spTree>
    <p:extLst>
      <p:ext uri="{BB962C8B-B14F-4D97-AF65-F5344CB8AC3E}">
        <p14:creationId xmlns:p14="http://schemas.microsoft.com/office/powerpoint/2010/main" val="42536228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9187" y="2729706"/>
            <a:ext cx="6905625" cy="2914650"/>
          </a:xfrm>
        </p:spPr>
      </p:pic>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74789290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err="1" smtClean="0"/>
              <a:t>Chowdary</a:t>
            </a:r>
            <a:r>
              <a:rPr lang="en-US" dirty="0" smtClean="0"/>
              <a:t> D.H (May 28, 2020). Decision Tress Explained with a </a:t>
            </a:r>
            <a:r>
              <a:rPr lang="en-US" dirty="0"/>
              <a:t>Practical Example </a:t>
            </a:r>
            <a:r>
              <a:rPr lang="en-US" dirty="0">
                <a:hlinkClick r:id="rId2"/>
              </a:rPr>
              <a:t>https://</a:t>
            </a:r>
            <a:r>
              <a:rPr lang="en-US" dirty="0" smtClean="0">
                <a:hlinkClick r:id="rId2"/>
              </a:rPr>
              <a:t>towardsai.net/p/programming/decision-trees-explained-with-a-practical-example-fe47872d3b53</a:t>
            </a:r>
            <a:endParaRPr lang="en-US" dirty="0" smtClean="0"/>
          </a:p>
          <a:p>
            <a:r>
              <a:rPr lang="en-US" dirty="0" smtClean="0"/>
              <a:t>Gupta P. (May 17, 2017). Decision Trees in </a:t>
            </a:r>
            <a:r>
              <a:rPr lang="en-US" dirty="0"/>
              <a:t>Machine Learning </a:t>
            </a:r>
            <a:r>
              <a:rPr lang="en-US" dirty="0">
                <a:hlinkClick r:id="rId3"/>
              </a:rPr>
              <a:t>https://</a:t>
            </a:r>
            <a:r>
              <a:rPr lang="en-US" dirty="0" smtClean="0">
                <a:hlinkClick r:id="rId3"/>
              </a:rPr>
              <a:t>towardsdatascience.com/decision-trees-in-machine-learning-641b9c4e8052</a:t>
            </a:r>
            <a:endParaRPr lang="en-US" dirty="0" smtClean="0"/>
          </a:p>
          <a:p>
            <a:endParaRPr lang="en-US" dirty="0"/>
          </a:p>
        </p:txBody>
      </p:sp>
      <p:sp>
        <p:nvSpPr>
          <p:cNvPr id="2" name="Title 1"/>
          <p:cNvSpPr>
            <a:spLocks noGrp="1"/>
          </p:cNvSpPr>
          <p:nvPr>
            <p:ph type="title"/>
          </p:nvPr>
        </p:nvSpPr>
        <p:spPr/>
        <p:txBody>
          <a:bodyPr/>
          <a:lstStyle/>
          <a:p>
            <a:r>
              <a:rPr lang="en-US" dirty="0" smtClean="0"/>
              <a:t>References</a:t>
            </a:r>
            <a:endParaRPr lang="en-US" dirty="0"/>
          </a:p>
        </p:txBody>
      </p:sp>
    </p:spTree>
    <p:extLst>
      <p:ext uri="{BB962C8B-B14F-4D97-AF65-F5344CB8AC3E}">
        <p14:creationId xmlns:p14="http://schemas.microsoft.com/office/powerpoint/2010/main" val="200986265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Decision Tree </a:t>
            </a:r>
            <a:r>
              <a:rPr lang="en-US" dirty="0"/>
              <a:t>Classification Algorithm </a:t>
            </a:r>
            <a:r>
              <a:rPr lang="en-US" dirty="0">
                <a:hlinkClick r:id="rId2"/>
              </a:rPr>
              <a:t>https://</a:t>
            </a:r>
            <a:r>
              <a:rPr lang="en-US" dirty="0" smtClean="0">
                <a:hlinkClick r:id="rId2"/>
              </a:rPr>
              <a:t>www.javatpoint.com/machine-learning-decision-tree-classification-algorithm</a:t>
            </a:r>
            <a:endParaRPr lang="en-US" dirty="0" smtClean="0"/>
          </a:p>
          <a:p>
            <a:r>
              <a:rPr lang="en-US" dirty="0" err="1" smtClean="0"/>
              <a:t>Chauhan</a:t>
            </a:r>
            <a:r>
              <a:rPr lang="en-US" dirty="0" smtClean="0"/>
              <a:t> N.S. (Feb 9, 2022). Decision Tree Algorithm, Explained </a:t>
            </a:r>
            <a:r>
              <a:rPr lang="en-US" dirty="0">
                <a:hlinkClick r:id="rId3"/>
              </a:rPr>
              <a:t>https://</a:t>
            </a:r>
            <a:r>
              <a:rPr lang="en-US" dirty="0" smtClean="0">
                <a:hlinkClick r:id="rId3"/>
              </a:rPr>
              <a:t>www.kdnuggets.com/2020/01/decision-tree-algorithm-explained.html</a:t>
            </a:r>
            <a:endParaRPr lang="en-US" dirty="0" smtClean="0"/>
          </a:p>
          <a:p>
            <a:endParaRPr lang="en-US" dirty="0"/>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1425096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a:t>
            </a:r>
            <a:r>
              <a:rPr lang="en-US" dirty="0" smtClean="0"/>
              <a:t>decisions/predictions </a:t>
            </a:r>
            <a:r>
              <a:rPr lang="en-US" dirty="0"/>
              <a:t>are performed on the basis of features of the given </a:t>
            </a:r>
            <a:r>
              <a:rPr lang="en-US" dirty="0" smtClean="0"/>
              <a:t>dataset</a:t>
            </a:r>
            <a:r>
              <a:rPr lang="en-US" dirty="0"/>
              <a:t> </a:t>
            </a:r>
            <a:r>
              <a:rPr lang="en-US" dirty="0" smtClean="0"/>
              <a:t>which is further based on the nature of the condition given.</a:t>
            </a:r>
          </a:p>
          <a:p>
            <a:endParaRPr lang="en-US" dirty="0" smtClean="0"/>
          </a:p>
          <a:p>
            <a:r>
              <a:rPr lang="en-US" dirty="0" smtClean="0"/>
              <a:t>Who gives this condition?</a:t>
            </a:r>
          </a:p>
          <a:p>
            <a:endParaRPr lang="en-US" dirty="0" smtClean="0"/>
          </a:p>
          <a:p>
            <a:r>
              <a:rPr lang="en-US" dirty="0" smtClean="0"/>
              <a:t>In building </a:t>
            </a:r>
            <a:r>
              <a:rPr lang="en-US" dirty="0"/>
              <a:t>a tree</a:t>
            </a:r>
            <a:r>
              <a:rPr lang="en-US" dirty="0" smtClean="0"/>
              <a:t>, </a:t>
            </a:r>
            <a:r>
              <a:rPr lang="en-US" dirty="0"/>
              <a:t>the </a:t>
            </a:r>
            <a:r>
              <a:rPr lang="en-US" b="1" dirty="0"/>
              <a:t>CART </a:t>
            </a:r>
            <a:r>
              <a:rPr lang="en-US" b="1" dirty="0" smtClean="0"/>
              <a:t>algorithm </a:t>
            </a:r>
            <a:r>
              <a:rPr lang="en-US" dirty="0" smtClean="0"/>
              <a:t>is often used </a:t>
            </a:r>
            <a:r>
              <a:rPr lang="en-US" b="1" dirty="0" smtClean="0"/>
              <a:t>,</a:t>
            </a:r>
            <a:r>
              <a:rPr lang="en-US" dirty="0"/>
              <a:t> which stands for </a:t>
            </a:r>
            <a:r>
              <a:rPr lang="en-US" b="1" dirty="0"/>
              <a:t>Classification and Regression Tree algorithm.</a:t>
            </a:r>
            <a:endParaRPr lang="en-US" dirty="0"/>
          </a:p>
          <a:p>
            <a:endParaRPr lang="en-US" dirty="0"/>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9788339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Categorical Variable Decision Tree: </a:t>
            </a:r>
            <a:r>
              <a:rPr lang="en-US" dirty="0"/>
              <a:t>Decision Tree which has a categorical target variable then it called a </a:t>
            </a:r>
            <a:r>
              <a:rPr lang="en-US" b="1" dirty="0"/>
              <a:t>Categorical variable decision tree</a:t>
            </a:r>
            <a:r>
              <a:rPr lang="en-US" b="1" dirty="0" smtClean="0"/>
              <a:t>.</a:t>
            </a:r>
          </a:p>
          <a:p>
            <a:endParaRPr lang="en-US" dirty="0"/>
          </a:p>
          <a:p>
            <a:r>
              <a:rPr lang="en-US" b="1" dirty="0"/>
              <a:t>Continuous Variable Decision Tree: </a:t>
            </a:r>
            <a:r>
              <a:rPr lang="en-US" dirty="0"/>
              <a:t>Decision Tree has a continuous target variable then it is called </a:t>
            </a:r>
            <a:r>
              <a:rPr lang="en-US" b="1" dirty="0"/>
              <a:t>Continuous Variable Decision Tree.</a:t>
            </a:r>
            <a:endParaRPr lang="en-US" dirty="0"/>
          </a:p>
          <a:p>
            <a:endParaRPr lang="en-US" dirty="0"/>
          </a:p>
        </p:txBody>
      </p:sp>
      <p:sp>
        <p:nvSpPr>
          <p:cNvPr id="2" name="Title 1"/>
          <p:cNvSpPr>
            <a:spLocks noGrp="1"/>
          </p:cNvSpPr>
          <p:nvPr>
            <p:ph type="title"/>
          </p:nvPr>
        </p:nvSpPr>
        <p:spPr/>
        <p:txBody>
          <a:bodyPr/>
          <a:lstStyle/>
          <a:p>
            <a:r>
              <a:rPr lang="en-US" dirty="0" smtClean="0"/>
              <a:t>TYPES OF DECISION TREES</a:t>
            </a:r>
            <a:endParaRPr lang="en-US" dirty="0"/>
          </a:p>
        </p:txBody>
      </p:sp>
    </p:spTree>
    <p:extLst>
      <p:ext uri="{BB962C8B-B14F-4D97-AF65-F5344CB8AC3E}">
        <p14:creationId xmlns:p14="http://schemas.microsoft.com/office/powerpoint/2010/main" val="25863052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Root Node: </a:t>
            </a:r>
            <a:r>
              <a:rPr lang="en-US" dirty="0"/>
              <a:t>This attribute is used for dividing the data into two or more sets. The feature attribute in this node is selected based on Attribute Selection Techniques</a:t>
            </a:r>
            <a:r>
              <a:rPr lang="en-US" dirty="0" smtClean="0"/>
              <a:t>. It is sometimes called a </a:t>
            </a:r>
            <a:r>
              <a:rPr lang="en-US" b="1" dirty="0" smtClean="0"/>
              <a:t>DECISION NODE.</a:t>
            </a:r>
          </a:p>
          <a:p>
            <a:endParaRPr lang="en-US" b="1" dirty="0" smtClean="0"/>
          </a:p>
          <a:p>
            <a:r>
              <a:rPr lang="en-US" b="1" dirty="0"/>
              <a:t>Branch or Sub-Tree: </a:t>
            </a:r>
            <a:r>
              <a:rPr lang="en-US" dirty="0"/>
              <a:t>A part of the entire decision tree is called a branch or sub-tree.</a:t>
            </a:r>
          </a:p>
          <a:p>
            <a:endParaRPr lang="en-US" dirty="0"/>
          </a:p>
          <a:p>
            <a:endParaRPr lang="en-US" dirty="0"/>
          </a:p>
        </p:txBody>
      </p:sp>
      <p:sp>
        <p:nvSpPr>
          <p:cNvPr id="2" name="Title 1"/>
          <p:cNvSpPr>
            <a:spLocks noGrp="1"/>
          </p:cNvSpPr>
          <p:nvPr>
            <p:ph type="title"/>
          </p:nvPr>
        </p:nvSpPr>
        <p:spPr/>
        <p:txBody>
          <a:bodyPr>
            <a:normAutofit fontScale="90000"/>
          </a:bodyPr>
          <a:lstStyle/>
          <a:p>
            <a:r>
              <a:rPr lang="en-US" dirty="0" smtClean="0"/>
              <a:t>TERMINOLOGIES IN DECISION TREE</a:t>
            </a:r>
            <a:endParaRPr lang="en-US" dirty="0"/>
          </a:p>
        </p:txBody>
      </p:sp>
    </p:spTree>
    <p:extLst>
      <p:ext uri="{BB962C8B-B14F-4D97-AF65-F5344CB8AC3E}">
        <p14:creationId xmlns:p14="http://schemas.microsoft.com/office/powerpoint/2010/main" val="40416798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Splitting: </a:t>
            </a:r>
            <a:r>
              <a:rPr lang="en-US" dirty="0" smtClean="0"/>
              <a:t>the process of dividing </a:t>
            </a:r>
            <a:r>
              <a:rPr lang="en-US" dirty="0"/>
              <a:t>a node into two or more sub-nodes based on </a:t>
            </a:r>
            <a:r>
              <a:rPr lang="en-US" dirty="0" smtClean="0"/>
              <a:t>given conditions.</a:t>
            </a:r>
          </a:p>
          <a:p>
            <a:endParaRPr lang="en-US" dirty="0"/>
          </a:p>
          <a:p>
            <a:endParaRPr lang="en-US" dirty="0"/>
          </a:p>
        </p:txBody>
      </p:sp>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3276600"/>
            <a:ext cx="6553200" cy="3267075"/>
          </a:xfrm>
          <a:prstGeom prst="rect">
            <a:avLst/>
          </a:prstGeom>
        </p:spPr>
      </p:pic>
    </p:spTree>
    <p:extLst>
      <p:ext uri="{BB962C8B-B14F-4D97-AF65-F5344CB8AC3E}">
        <p14:creationId xmlns:p14="http://schemas.microsoft.com/office/powerpoint/2010/main" val="19669247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b="1" dirty="0"/>
              <a:t>Decision Node: </a:t>
            </a:r>
            <a:r>
              <a:rPr lang="en-US" dirty="0"/>
              <a:t>After splitting the sub-nodes into further sub-nodes, then it is called the decision node</a:t>
            </a:r>
            <a:r>
              <a:rPr lang="en-US" dirty="0" smtClean="0"/>
              <a:t>.</a:t>
            </a:r>
          </a:p>
          <a:p>
            <a:endParaRPr lang="en-US" dirty="0"/>
          </a:p>
          <a:p>
            <a:r>
              <a:rPr lang="en-US" b="1" dirty="0"/>
              <a:t>Leaf or Terminal Node: </a:t>
            </a:r>
            <a:r>
              <a:rPr lang="en-US" dirty="0"/>
              <a:t>This is the end of the decision tree where it cannot be split into further sub-nodes</a:t>
            </a:r>
            <a:r>
              <a:rPr lang="en-US" dirty="0" smtClean="0"/>
              <a:t>.</a:t>
            </a:r>
          </a:p>
          <a:p>
            <a:endParaRPr lang="en-US" dirty="0" smtClean="0"/>
          </a:p>
          <a:p>
            <a:r>
              <a:rPr lang="en-US" b="1" dirty="0"/>
              <a:t>Pruning: </a:t>
            </a:r>
            <a:r>
              <a:rPr lang="en-US" dirty="0"/>
              <a:t>Removing a sub-node from the tree is called </a:t>
            </a:r>
            <a:r>
              <a:rPr lang="en-US" dirty="0" smtClean="0"/>
              <a:t>pruning. Sometimes referred to as the opposite of splitting.</a:t>
            </a:r>
            <a:endParaRPr lang="en-US" dirty="0"/>
          </a:p>
          <a:p>
            <a:endParaRPr lang="en-US" dirty="0"/>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9018289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752600"/>
            <a:ext cx="7772400" cy="4800600"/>
          </a:xfrm>
        </p:spPr>
      </p:pic>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43846797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247</TotalTime>
  <Words>1078</Words>
  <Application>Microsoft Office PowerPoint</Application>
  <PresentationFormat>On-screen Show (4:3)</PresentationFormat>
  <Paragraphs>184</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Hardcover</vt:lpstr>
      <vt:lpstr>ONE INNOVATION HUB ARTIFICIAL INTELLIGENCE CLASS</vt:lpstr>
      <vt:lpstr>INTRODUCTION</vt:lpstr>
      <vt:lpstr>PowerPoint Presentation</vt:lpstr>
      <vt:lpstr>PowerPoint Presentation</vt:lpstr>
      <vt:lpstr>TYPES OF DECISION TREES</vt:lpstr>
      <vt:lpstr>TERMINOLOGIES IN DECISION TREE</vt:lpstr>
      <vt:lpstr>PowerPoint Presentation</vt:lpstr>
      <vt:lpstr>PowerPoint Presentation</vt:lpstr>
      <vt:lpstr>PowerPoint Presentation</vt:lpstr>
      <vt:lpstr>PowerPoint Presentation</vt:lpstr>
      <vt:lpstr>PowerPoint Presentation</vt:lpstr>
      <vt:lpstr>ILLUSTRATION</vt:lpstr>
      <vt:lpstr>PowerPoint Presentation</vt:lpstr>
      <vt:lpstr>PowerPoint Presentation</vt:lpstr>
      <vt:lpstr>PowerPoint Presentation</vt:lpstr>
      <vt:lpstr>PowerPoint Presentation</vt:lpstr>
      <vt:lpstr>How do decision trees work?</vt:lpstr>
      <vt:lpstr>PowerPoint Presentation</vt:lpstr>
      <vt:lpstr>Common algorithms used in Decision Trees</vt:lpstr>
      <vt:lpstr>Steps in a Decision Tree</vt:lpstr>
      <vt:lpstr>PowerPoint Presentation</vt:lpstr>
      <vt:lpstr>PowerPoint Presentation</vt:lpstr>
      <vt:lpstr>PowerPoint Presentation</vt:lpstr>
      <vt:lpstr>PowerPoint Presentation</vt:lpstr>
      <vt:lpstr>ATTRIBUTE SELECTION MEASURES</vt:lpstr>
      <vt:lpstr>ENTROPY</vt:lpstr>
      <vt:lpstr>it is quite evident that the entropy H(X) is zero when the probability is either 0 or 1. The Entropy is maximum when the probability is 0.5 because it projects perfect randomness in the data and there is no chance of perfectly determining the outcome. The higher the entropy, the more the information content</vt:lpstr>
      <vt:lpstr>PowerPoint Presentation</vt:lpstr>
      <vt:lpstr>ENTROPY FOR MULTIPLE ATTRIBUTES</vt:lpstr>
      <vt:lpstr>INFORMATION GAIN</vt:lpstr>
      <vt:lpstr>INFORMATION GAIN</vt:lpstr>
      <vt:lpstr>PowerPoint Presentation</vt:lpstr>
      <vt:lpstr>GINI INDEX</vt:lpstr>
      <vt:lpstr>PowerPoint Presentation</vt:lpstr>
      <vt:lpstr>PowerPoint Presentation</vt:lpstr>
      <vt:lpstr>References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INNOVATION HUB ARTIFICIAL INTELLIGENCE CLASS</dc:title>
  <dc:creator>HP</dc:creator>
  <cp:lastModifiedBy>HP</cp:lastModifiedBy>
  <cp:revision>16</cp:revision>
  <dcterms:created xsi:type="dcterms:W3CDTF">2006-08-16T00:00:00Z</dcterms:created>
  <dcterms:modified xsi:type="dcterms:W3CDTF">2022-04-07T02:22:51Z</dcterms:modified>
</cp:coreProperties>
</file>