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4" r:id="rId10"/>
    <p:sldId id="263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courses.analyticsvidhya.com/courses/introduction-to-data-science-2/?utm_source=blog&amp;utm_medium=6stepsnaivebayesarticle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implilearn.com/tutorials/machine-learning-tutorial/naive-bayes-classifier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ONE-INNOVATION HUB AI CLASS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NAÏVE BAYES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7698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PRACTICAL APPROACH TO NAÏVE BAYES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instance, to predict whether a person will purchase a product on a specific combination of day, discount and free delivery using a Naïve Bayes Classifier.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3733800"/>
            <a:ext cx="5943599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453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905000"/>
            <a:ext cx="6934200" cy="4038599"/>
          </a:xfrm>
        </p:spPr>
      </p:pic>
    </p:spTree>
    <p:extLst>
      <p:ext uri="{BB962C8B-B14F-4D97-AF65-F5344CB8AC3E}">
        <p14:creationId xmlns:p14="http://schemas.microsoft.com/office/powerpoint/2010/main" val="2261465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Bayes Theorem, let the event “buy” be A and the independent variables (discount, free delivery and day) be B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3124200"/>
            <a:ext cx="68580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9137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will calculate the likelihood for one of the “day” variables which includes weekday, weekend and holiday variables.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124200"/>
            <a:ext cx="66294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8394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Based on the likelihood table, let us calculate some conditional probabilities;</a:t>
            </a:r>
          </a:p>
          <a:p>
            <a:endParaRPr lang="en-US" dirty="0"/>
          </a:p>
          <a:p>
            <a:r>
              <a:rPr lang="en-US" dirty="0" smtClean="0"/>
              <a:t>P(B) = P(Weekday) = 11/30 = 0.37</a:t>
            </a:r>
          </a:p>
          <a:p>
            <a:r>
              <a:rPr lang="en-US" dirty="0" smtClean="0"/>
              <a:t>P(A) = P(No Buy)    = 6/30    = 0.2   </a:t>
            </a:r>
          </a:p>
          <a:p>
            <a:r>
              <a:rPr lang="en-US" dirty="0" smtClean="0"/>
              <a:t>P(B|A) = P(Weekday |No Buy) = 2/6 = 0.33</a:t>
            </a:r>
          </a:p>
          <a:p>
            <a:r>
              <a:rPr lang="en-US" dirty="0" smtClean="0"/>
              <a:t>P(A|B) = P(No Buy |Weekday) = (0.33 * 0.2) /0.37 = 0.18</a:t>
            </a:r>
          </a:p>
        </p:txBody>
      </p:sp>
    </p:spTree>
    <p:extLst>
      <p:ext uri="{BB962C8B-B14F-4D97-AF65-F5344CB8AC3E}">
        <p14:creationId xmlns:p14="http://schemas.microsoft.com/office/powerpoint/2010/main" val="20468116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likelihood tables can be used to calculate whether a customer will purchase a product on a specific combination of the day when there is a discount and whether there is free delivery. Consider a combination of the following factors where B equals:</a:t>
            </a:r>
          </a:p>
          <a:p>
            <a:r>
              <a:rPr lang="en-US" dirty="0"/>
              <a:t>Day = Holiday</a:t>
            </a:r>
          </a:p>
          <a:p>
            <a:r>
              <a:rPr lang="en-US" dirty="0"/>
              <a:t>Discount = Yes</a:t>
            </a:r>
          </a:p>
          <a:p>
            <a:r>
              <a:rPr lang="en-US" dirty="0"/>
              <a:t>Free Delivery = Yes </a:t>
            </a:r>
          </a:p>
          <a:p>
            <a:r>
              <a:rPr lang="en-US" dirty="0"/>
              <a:t>Let us find the probability of them not purchasing based on the conditions above. </a:t>
            </a:r>
          </a:p>
        </p:txBody>
      </p:sp>
    </p:spTree>
    <p:extLst>
      <p:ext uri="{BB962C8B-B14F-4D97-AF65-F5344CB8AC3E}">
        <p14:creationId xmlns:p14="http://schemas.microsoft.com/office/powerpoint/2010/main" val="24463130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= No Purchase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752600"/>
            <a:ext cx="6629400" cy="3962399"/>
          </a:xfrm>
        </p:spPr>
      </p:pic>
    </p:spTree>
    <p:extLst>
      <p:ext uri="{BB962C8B-B14F-4D97-AF65-F5344CB8AC3E}">
        <p14:creationId xmlns:p14="http://schemas.microsoft.com/office/powerpoint/2010/main" val="29063023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= Buy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209800"/>
            <a:ext cx="6858000" cy="3505200"/>
          </a:xfrm>
        </p:spPr>
      </p:pic>
    </p:spTree>
    <p:extLst>
      <p:ext uri="{BB962C8B-B14F-4D97-AF65-F5344CB8AC3E}">
        <p14:creationId xmlns:p14="http://schemas.microsoft.com/office/powerpoint/2010/main" val="40477048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Finally, we have a conditional probability of purchase on this day.</a:t>
            </a:r>
          </a:p>
          <a:p>
            <a:r>
              <a:rPr lang="en-US" dirty="0"/>
              <a:t>Next,  normalize these probabilities to get the likelihood of the events:</a:t>
            </a:r>
          </a:p>
          <a:p>
            <a:r>
              <a:rPr lang="en-US" dirty="0"/>
              <a:t>Sum of probabilities = 0.986 + 0.178 = 1.164</a:t>
            </a:r>
          </a:p>
          <a:p>
            <a:r>
              <a:rPr lang="en-US" dirty="0"/>
              <a:t>Likelihood of purchase = 0.986 / 1.164 = </a:t>
            </a:r>
            <a:r>
              <a:rPr lang="en-US" dirty="0" smtClean="0"/>
              <a:t>84.71%</a:t>
            </a:r>
            <a:endParaRPr lang="en-US" dirty="0"/>
          </a:p>
          <a:p>
            <a:r>
              <a:rPr lang="en-US" dirty="0"/>
              <a:t>Likelihood of no purchase = 0.178 / 1.164 = </a:t>
            </a:r>
            <a:r>
              <a:rPr lang="en-US" dirty="0" smtClean="0"/>
              <a:t>15.29% </a:t>
            </a:r>
            <a:endParaRPr lang="en-US" dirty="0"/>
          </a:p>
          <a:p>
            <a:r>
              <a:rPr lang="en-US" dirty="0"/>
              <a:t>Result: As </a:t>
            </a:r>
            <a:r>
              <a:rPr lang="en-US" dirty="0" smtClean="0"/>
              <a:t>84.71% &gt; 15.29%, we </a:t>
            </a:r>
            <a:r>
              <a:rPr lang="en-US" dirty="0"/>
              <a:t>can conclude that an average customer will buy on holiday with a discount and free </a:t>
            </a:r>
            <a:r>
              <a:rPr lang="en-US" dirty="0" smtClean="0"/>
              <a:t>delivery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8647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 of Naïve Bayes Classifier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simple and easy to implement</a:t>
            </a:r>
          </a:p>
          <a:p>
            <a:r>
              <a:rPr lang="en-US" dirty="0"/>
              <a:t>It doesn’t require as much training data</a:t>
            </a:r>
          </a:p>
          <a:p>
            <a:r>
              <a:rPr lang="en-US" dirty="0"/>
              <a:t>It handles both continuous and discrete data</a:t>
            </a:r>
          </a:p>
          <a:p>
            <a:r>
              <a:rPr lang="en-US" dirty="0"/>
              <a:t>It is highly scalable with the number of predictors and data points</a:t>
            </a:r>
          </a:p>
          <a:p>
            <a:r>
              <a:rPr lang="en-US" dirty="0"/>
              <a:t>It is fast and can be used to make real-time predictions</a:t>
            </a:r>
          </a:p>
          <a:p>
            <a:r>
              <a:rPr lang="en-US" dirty="0"/>
              <a:t>It is not sensitive to irrelevant features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799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a </a:t>
            </a:r>
            <a:r>
              <a:rPr lang="en-US" dirty="0">
                <a:hlinkClick r:id="rId2"/>
              </a:rPr>
              <a:t>classification technique</a:t>
            </a:r>
            <a:r>
              <a:rPr lang="en-US" dirty="0"/>
              <a:t> based on Bayes’ Theorem with an assumption of independence among predictors.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simple terms, a Naive Bayes classifier assumes that the presence of a particular feature in a class is unrelated to the presence of any other feature.</a:t>
            </a:r>
          </a:p>
        </p:txBody>
      </p:sp>
    </p:spTree>
    <p:extLst>
      <p:ext uri="{BB962C8B-B14F-4D97-AF65-F5344CB8AC3E}">
        <p14:creationId xmlns:p14="http://schemas.microsoft.com/office/powerpoint/2010/main" val="37425165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of Naïve </a:t>
            </a:r>
            <a:r>
              <a:rPr lang="en-US" dirty="0" err="1" smtClean="0"/>
              <a:t>bayes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Text Classification</a:t>
            </a:r>
          </a:p>
          <a:p>
            <a:r>
              <a:rPr lang="en-US" dirty="0" smtClean="0"/>
              <a:t>Spam detection</a:t>
            </a:r>
          </a:p>
          <a:p>
            <a:r>
              <a:rPr lang="en-US" dirty="0" smtClean="0"/>
              <a:t>Sentiment Analysis</a:t>
            </a:r>
          </a:p>
          <a:p>
            <a:r>
              <a:rPr lang="en-US" dirty="0" smtClean="0"/>
              <a:t>Recommendation System</a:t>
            </a:r>
          </a:p>
          <a:p>
            <a:r>
              <a:rPr lang="en-US" dirty="0" smtClean="0"/>
              <a:t>Weather Forecasting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9571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Understanding Naïve </a:t>
            </a:r>
            <a:r>
              <a:rPr lang="en-US" dirty="0"/>
              <a:t>Bayes Classifier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www.simplilearn.com/tutorials/machine-learning-tutorial/naive-bayes-classifier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158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BAYES THEOREM?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a simple mathematical formula used for calculating conditional probabilities.</a:t>
            </a:r>
          </a:p>
          <a:p>
            <a:endParaRPr lang="en-US" dirty="0" smtClean="0"/>
          </a:p>
          <a:p>
            <a:r>
              <a:rPr lang="en-US" b="1" dirty="0"/>
              <a:t>Conditional probability</a:t>
            </a:r>
            <a:r>
              <a:rPr lang="en-US" dirty="0"/>
              <a:t> is a measure of the probability of an event occurring given that another event has (by assumption, presumption, assertion, or evidence) occurred.</a:t>
            </a:r>
          </a:p>
        </p:txBody>
      </p:sp>
    </p:spTree>
    <p:extLst>
      <p:ext uri="{BB962C8B-B14F-4D97-AF65-F5344CB8AC3E}">
        <p14:creationId xmlns:p14="http://schemas.microsoft.com/office/powerpoint/2010/main" val="3400208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457200"/>
            <a:ext cx="6048375" cy="3733800"/>
          </a:xfrm>
        </p:spPr>
      </p:pic>
      <p:sp>
        <p:nvSpPr>
          <p:cNvPr id="5" name="Rectangle 4"/>
          <p:cNvSpPr/>
          <p:nvPr/>
        </p:nvSpPr>
        <p:spPr>
          <a:xfrm>
            <a:off x="914400" y="4800600"/>
            <a:ext cx="73152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 Black" pitchFamily="34" charset="0"/>
              </a:rPr>
              <a:t>Which tells us: how often A happens given that B happens, written </a:t>
            </a:r>
            <a:r>
              <a:rPr lang="en-US" b="1" dirty="0">
                <a:latin typeface="Arial Black" pitchFamily="34" charset="0"/>
              </a:rPr>
              <a:t>P(A|B) </a:t>
            </a:r>
            <a:r>
              <a:rPr lang="en-US" dirty="0">
                <a:latin typeface="Arial Black" pitchFamily="34" charset="0"/>
              </a:rPr>
              <a:t>also called posterior probability, When we know: how often B happens given that A happens, written </a:t>
            </a:r>
            <a:r>
              <a:rPr lang="en-US" b="1" dirty="0">
                <a:latin typeface="Arial Black" pitchFamily="34" charset="0"/>
              </a:rPr>
              <a:t>P(B|A)</a:t>
            </a:r>
            <a:r>
              <a:rPr lang="en-US" dirty="0">
                <a:latin typeface="Arial Black" pitchFamily="34" charset="0"/>
              </a:rPr>
              <a:t> and how likely A is on its own, written </a:t>
            </a:r>
            <a:r>
              <a:rPr lang="en-US" b="1" dirty="0">
                <a:latin typeface="Arial Black" pitchFamily="34" charset="0"/>
              </a:rPr>
              <a:t>P(A)</a:t>
            </a:r>
            <a:r>
              <a:rPr lang="en-US" dirty="0">
                <a:latin typeface="Arial Black" pitchFamily="34" charset="0"/>
              </a:rPr>
              <a:t> and how likely B is on its own, written </a:t>
            </a:r>
            <a:r>
              <a:rPr lang="en-US" b="1" dirty="0">
                <a:latin typeface="Arial Black" pitchFamily="34" charset="0"/>
              </a:rPr>
              <a:t>P(B)</a:t>
            </a:r>
            <a:endParaRPr lang="en-US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929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457200"/>
            <a:ext cx="5453339" cy="3126581"/>
          </a:xfrm>
        </p:spPr>
      </p:pic>
      <p:sp>
        <p:nvSpPr>
          <p:cNvPr id="5" name="Rectangle 4"/>
          <p:cNvSpPr/>
          <p:nvPr/>
        </p:nvSpPr>
        <p:spPr>
          <a:xfrm>
            <a:off x="1295400" y="4038600"/>
            <a:ext cx="6858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latin typeface="Arial Black" pitchFamily="34" charset="0"/>
              </a:rPr>
              <a:t>P</a:t>
            </a:r>
            <a:r>
              <a:rPr lang="en-US" dirty="0">
                <a:latin typeface="Arial Black" pitchFamily="34" charset="0"/>
              </a:rPr>
              <a:t>(</a:t>
            </a:r>
            <a:r>
              <a:rPr lang="en-US" i="1" dirty="0" err="1">
                <a:latin typeface="Arial Black" pitchFamily="34" charset="0"/>
              </a:rPr>
              <a:t>c|x</a:t>
            </a:r>
            <a:r>
              <a:rPr lang="en-US" dirty="0">
                <a:latin typeface="Arial Black" pitchFamily="34" charset="0"/>
              </a:rPr>
              <a:t>) is the posterior probability of </a:t>
            </a:r>
            <a:r>
              <a:rPr lang="en-US" i="1" dirty="0">
                <a:latin typeface="Arial Black" pitchFamily="34" charset="0"/>
              </a:rPr>
              <a:t>class</a:t>
            </a:r>
            <a:r>
              <a:rPr lang="en-US" dirty="0">
                <a:latin typeface="Arial Black" pitchFamily="34" charset="0"/>
              </a:rPr>
              <a:t> (c, </a:t>
            </a:r>
            <a:r>
              <a:rPr lang="en-US" i="1" dirty="0">
                <a:latin typeface="Arial Black" pitchFamily="34" charset="0"/>
              </a:rPr>
              <a:t>target</a:t>
            </a:r>
            <a:r>
              <a:rPr lang="en-US" dirty="0">
                <a:latin typeface="Arial Black" pitchFamily="34" charset="0"/>
              </a:rPr>
              <a:t>) given </a:t>
            </a:r>
            <a:r>
              <a:rPr lang="en-US" i="1" dirty="0">
                <a:latin typeface="Arial Black" pitchFamily="34" charset="0"/>
              </a:rPr>
              <a:t>predictor</a:t>
            </a:r>
            <a:r>
              <a:rPr lang="en-US" dirty="0">
                <a:latin typeface="Arial Black" pitchFamily="34" charset="0"/>
              </a:rPr>
              <a:t> (x, </a:t>
            </a:r>
            <a:r>
              <a:rPr lang="en-US" i="1" dirty="0">
                <a:latin typeface="Arial Black" pitchFamily="34" charset="0"/>
              </a:rPr>
              <a:t>attributes</a:t>
            </a:r>
            <a:r>
              <a:rPr lang="en-US" dirty="0">
                <a:latin typeface="Arial Black" pitchFamily="34" charset="0"/>
              </a:rPr>
              <a:t>).</a:t>
            </a:r>
          </a:p>
          <a:p>
            <a:r>
              <a:rPr lang="en-US" i="1" dirty="0">
                <a:latin typeface="Arial Black" pitchFamily="34" charset="0"/>
              </a:rPr>
              <a:t>P</a:t>
            </a:r>
            <a:r>
              <a:rPr lang="en-US" dirty="0">
                <a:latin typeface="Arial Black" pitchFamily="34" charset="0"/>
              </a:rPr>
              <a:t>(</a:t>
            </a:r>
            <a:r>
              <a:rPr lang="en-US" i="1" dirty="0">
                <a:latin typeface="Arial Black" pitchFamily="34" charset="0"/>
              </a:rPr>
              <a:t>c</a:t>
            </a:r>
            <a:r>
              <a:rPr lang="en-US" dirty="0">
                <a:latin typeface="Arial Black" pitchFamily="34" charset="0"/>
              </a:rPr>
              <a:t>) is the prior probability of </a:t>
            </a:r>
            <a:r>
              <a:rPr lang="en-US" i="1" dirty="0">
                <a:latin typeface="Arial Black" pitchFamily="34" charset="0"/>
              </a:rPr>
              <a:t>class</a:t>
            </a:r>
            <a:r>
              <a:rPr lang="en-US" dirty="0">
                <a:latin typeface="Arial Black" pitchFamily="34" charset="0"/>
              </a:rPr>
              <a:t>.</a:t>
            </a:r>
          </a:p>
          <a:p>
            <a:r>
              <a:rPr lang="en-US" i="1" dirty="0">
                <a:latin typeface="Arial Black" pitchFamily="34" charset="0"/>
              </a:rPr>
              <a:t>P</a:t>
            </a:r>
            <a:r>
              <a:rPr lang="en-US" dirty="0">
                <a:latin typeface="Arial Black" pitchFamily="34" charset="0"/>
              </a:rPr>
              <a:t>(</a:t>
            </a:r>
            <a:r>
              <a:rPr lang="en-US" i="1" dirty="0" err="1">
                <a:latin typeface="Arial Black" pitchFamily="34" charset="0"/>
              </a:rPr>
              <a:t>x|c</a:t>
            </a:r>
            <a:r>
              <a:rPr lang="en-US" dirty="0">
                <a:latin typeface="Arial Black" pitchFamily="34" charset="0"/>
              </a:rPr>
              <a:t>) is the likelihood which is the probability of </a:t>
            </a:r>
            <a:r>
              <a:rPr lang="en-US" i="1" dirty="0">
                <a:latin typeface="Arial Black" pitchFamily="34" charset="0"/>
              </a:rPr>
              <a:t>predictor</a:t>
            </a:r>
            <a:r>
              <a:rPr lang="en-US" dirty="0">
                <a:latin typeface="Arial Black" pitchFamily="34" charset="0"/>
              </a:rPr>
              <a:t> given </a:t>
            </a:r>
            <a:r>
              <a:rPr lang="en-US" i="1" dirty="0">
                <a:latin typeface="Arial Black" pitchFamily="34" charset="0"/>
              </a:rPr>
              <a:t>class</a:t>
            </a:r>
            <a:r>
              <a:rPr lang="en-US" dirty="0">
                <a:latin typeface="Arial Black" pitchFamily="34" charset="0"/>
              </a:rPr>
              <a:t>.</a:t>
            </a:r>
          </a:p>
          <a:p>
            <a:r>
              <a:rPr lang="en-US" i="1" dirty="0">
                <a:latin typeface="Arial Black" pitchFamily="34" charset="0"/>
              </a:rPr>
              <a:t>P</a:t>
            </a:r>
            <a:r>
              <a:rPr lang="en-US" dirty="0">
                <a:latin typeface="Arial Black" pitchFamily="34" charset="0"/>
              </a:rPr>
              <a:t>(</a:t>
            </a:r>
            <a:r>
              <a:rPr lang="en-US" i="1" dirty="0">
                <a:latin typeface="Arial Black" pitchFamily="34" charset="0"/>
              </a:rPr>
              <a:t>x</a:t>
            </a:r>
            <a:r>
              <a:rPr lang="en-US" dirty="0">
                <a:latin typeface="Arial Black" pitchFamily="34" charset="0"/>
              </a:rPr>
              <a:t>) is the prior probability of </a:t>
            </a:r>
            <a:r>
              <a:rPr lang="en-US" i="1" dirty="0">
                <a:latin typeface="Arial Black" pitchFamily="34" charset="0"/>
              </a:rPr>
              <a:t>predictor</a:t>
            </a:r>
            <a:r>
              <a:rPr lang="en-US" dirty="0">
                <a:latin typeface="Arial Black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21048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THE NAÏVE BAYES ASSUMPTIONS 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</a:t>
            </a:r>
            <a:r>
              <a:rPr lang="en-US" dirty="0"/>
              <a:t>he fundamental Naïve Bayes assumption is that each feature makes an:</a:t>
            </a:r>
          </a:p>
          <a:p>
            <a:pPr lvl="1"/>
            <a:r>
              <a:rPr lang="en-US" dirty="0"/>
              <a:t>independent</a:t>
            </a:r>
          </a:p>
          <a:p>
            <a:pPr lvl="1"/>
            <a:r>
              <a:rPr lang="en-US" dirty="0"/>
              <a:t>equal</a:t>
            </a:r>
          </a:p>
          <a:p>
            <a:r>
              <a:rPr lang="en-US" dirty="0"/>
              <a:t>contribution to the outcome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In other words, every pair of features being classified is independent of each other.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760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TYPES OF NAÏVE BAYES CLASSIFIER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Multinomial Naïve Bayes: It is used for discrete counts</a:t>
            </a:r>
            <a:endParaRPr lang="en-US" dirty="0"/>
          </a:p>
          <a:p>
            <a:r>
              <a:rPr lang="en-US" dirty="0" err="1" smtClean="0"/>
              <a:t>Guassian</a:t>
            </a:r>
            <a:r>
              <a:rPr lang="en-US" dirty="0" smtClean="0"/>
              <a:t> Naïve Bayes: It assumes that features follow a normal distribution</a:t>
            </a:r>
          </a:p>
          <a:p>
            <a:r>
              <a:rPr lang="en-US" dirty="0" smtClean="0"/>
              <a:t>Bernoulli: This </a:t>
            </a:r>
            <a:r>
              <a:rPr lang="en-US" dirty="0"/>
              <a:t>binomial model is useful </a:t>
            </a:r>
            <a:r>
              <a:rPr lang="en-US" dirty="0" smtClean="0"/>
              <a:t>if </a:t>
            </a:r>
            <a:r>
              <a:rPr lang="en-US" dirty="0"/>
              <a:t>feature vectors are binary (i.e. zeros and ones</a:t>
            </a:r>
            <a:r>
              <a:rPr lang="en-US" dirty="0" smtClean="0"/>
              <a:t>).</a:t>
            </a:r>
          </a:p>
          <a:p>
            <a:r>
              <a:rPr lang="en-US" dirty="0" smtClean="0"/>
              <a:t>One </a:t>
            </a:r>
            <a:r>
              <a:rPr lang="en-US" dirty="0"/>
              <a:t>application would be text classification with ‘bag of words’ model where the 1s &amp; 0s are “word occurs in the document” and “word does not occur in the document” respectively.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874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TERMINOLOGIES IN NAÏVE BAYES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Likelihood</a:t>
            </a:r>
            <a:r>
              <a:rPr lang="en-US" dirty="0" smtClean="0"/>
              <a:t>: This is the probability that a thing would occur independently given it </a:t>
            </a:r>
            <a:r>
              <a:rPr lang="en-US" dirty="0" err="1" smtClean="0"/>
              <a:t>it</a:t>
            </a:r>
            <a:r>
              <a:rPr lang="en-US" dirty="0" smtClean="0"/>
              <a:t> exist in a given class. It is also sometimes referred to as probabilities.</a:t>
            </a:r>
          </a:p>
          <a:p>
            <a:r>
              <a:rPr lang="en-US" b="1" dirty="0" smtClean="0"/>
              <a:t>Prior Probability:  </a:t>
            </a:r>
            <a:r>
              <a:rPr lang="en-US" dirty="0" smtClean="0"/>
              <a:t>This is the initial guess that a particular event occurs/is observed in a given class.</a:t>
            </a:r>
          </a:p>
          <a:p>
            <a:endParaRPr lang="en-US" b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693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 advantage of naive Bayes is that it only requires a small number of training data to estimate the parameters necessary for classification</a:t>
            </a:r>
            <a:r>
              <a:rPr lang="en-US" dirty="0" smtClean="0"/>
              <a:t>.</a:t>
            </a:r>
          </a:p>
          <a:p>
            <a:r>
              <a:rPr lang="en-US" dirty="0"/>
              <a:t>Popular uses of naive Bayes classifiers include spam filters, text analysis and medical diagnosis. These classifiers are widely used for machine learning because they are simple to implement.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2453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1020</TotalTime>
  <Words>578</Words>
  <Application>Microsoft Office PowerPoint</Application>
  <PresentationFormat>On-screen Show (4:3)</PresentationFormat>
  <Paragraphs>69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Apex</vt:lpstr>
      <vt:lpstr>ONE-INNOVATION HUB AI CLASS</vt:lpstr>
      <vt:lpstr>INTRODUCTION</vt:lpstr>
      <vt:lpstr>WHAT IS BAYES THEOREM?</vt:lpstr>
      <vt:lpstr>PowerPoint Presentation</vt:lpstr>
      <vt:lpstr>PowerPoint Presentation</vt:lpstr>
      <vt:lpstr>WHAT THE NAÏVE BAYES ASSUMPTIONS ARE</vt:lpstr>
      <vt:lpstr>TYPES OF NAÏVE BAYES CLASSIFIER</vt:lpstr>
      <vt:lpstr>TERMINOLOGIES IN NAÏVE BAYES</vt:lpstr>
      <vt:lpstr>PowerPoint Presentation</vt:lpstr>
      <vt:lpstr>PRACTICAL APPROACH TO NAÏVE BAYES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 = No Purchase </vt:lpstr>
      <vt:lpstr>A = Buy</vt:lpstr>
      <vt:lpstr>PowerPoint Presentation</vt:lpstr>
      <vt:lpstr>Pro of Naïve Bayes Classifier</vt:lpstr>
      <vt:lpstr>Use Case of Naïve bayes</vt:lpstr>
      <vt:lpstr>REFERENCES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ONE-INNOVATION HUB AI CLASS</dc:title>
  <dc:creator>HP</dc:creator>
  <cp:lastModifiedBy>HP</cp:lastModifiedBy>
  <cp:revision>14</cp:revision>
  <dcterms:created xsi:type="dcterms:W3CDTF">2006-08-16T00:00:00Z</dcterms:created>
  <dcterms:modified xsi:type="dcterms:W3CDTF">2022-04-11T18:22:03Z</dcterms:modified>
</cp:coreProperties>
</file>