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75" r:id="rId6"/>
    <p:sldId id="259" r:id="rId7"/>
    <p:sldId id="260" r:id="rId8"/>
    <p:sldId id="263" r:id="rId9"/>
    <p:sldId id="267" r:id="rId10"/>
    <p:sldId id="261" r:id="rId11"/>
    <p:sldId id="262" r:id="rId12"/>
    <p:sldId id="264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why-use-ensemble-learning/" TargetMode="External"/><Relationship Id="rId2" Type="http://schemas.openxmlformats.org/officeDocument/2006/relationships/hyperlink" Target="https://web.engr.oregonstate.edu/~tgd/publications/mcs-ensembl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INNOVATION HUB AI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4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553200" cy="4038600"/>
          </a:xfrm>
        </p:spPr>
      </p:pic>
    </p:spTree>
    <p:extLst>
      <p:ext uri="{BB962C8B-B14F-4D97-AF65-F5344CB8AC3E}">
        <p14:creationId xmlns:p14="http://schemas.microsoft.com/office/powerpoint/2010/main" val="192899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5200" cy="4419600"/>
          </a:xfrm>
        </p:spPr>
      </p:pic>
    </p:spTree>
    <p:extLst>
      <p:ext uri="{BB962C8B-B14F-4D97-AF65-F5344CB8AC3E}">
        <p14:creationId xmlns:p14="http://schemas.microsoft.com/office/powerpoint/2010/main" val="407595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algorithm that uses bagging methods includes</a:t>
            </a:r>
          </a:p>
          <a:p>
            <a:pPr lvl="1" fontAlgn="base"/>
            <a:r>
              <a:rPr lang="en-US" dirty="0"/>
              <a:t>Bagged Decision Trees</a:t>
            </a:r>
          </a:p>
          <a:p>
            <a:pPr lvl="1" fontAlgn="base"/>
            <a:r>
              <a:rPr lang="en-US" dirty="0"/>
              <a:t>Random Subspaces</a:t>
            </a:r>
          </a:p>
          <a:p>
            <a:pPr lvl="1" fontAlgn="base"/>
            <a:r>
              <a:rPr lang="en-US" dirty="0"/>
              <a:t>Random Forest</a:t>
            </a:r>
          </a:p>
          <a:p>
            <a:pPr lvl="1" fontAlgn="base"/>
            <a:r>
              <a:rPr lang="en-US" dirty="0"/>
              <a:t>Extra Trees</a:t>
            </a:r>
          </a:p>
          <a:p>
            <a:pPr lvl="1" fontAlgn="base"/>
            <a:r>
              <a:rPr lang="en-US" dirty="0"/>
              <a:t>Custom Bagging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ensembles involve adding models sequentially to correct the predictions of prior </a:t>
            </a:r>
            <a:r>
              <a:rPr lang="en-US" dirty="0" smtClean="0"/>
              <a:t>models.</a:t>
            </a:r>
          </a:p>
          <a:p>
            <a:r>
              <a:rPr lang="en-US" dirty="0"/>
              <a:t>Boosting involves incrementally building an ensemble by training each new model instance to emphasize the training instances that previous models </a:t>
            </a:r>
            <a:r>
              <a:rPr lang="en-US" dirty="0" err="1" smtClean="0"/>
              <a:t>mis</a:t>
            </a:r>
            <a:r>
              <a:rPr lang="en-US" dirty="0" smtClean="0"/>
              <a:t>-classified.</a:t>
            </a:r>
          </a:p>
          <a:p>
            <a:r>
              <a:rPr lang="en-US" dirty="0" smtClean="0"/>
              <a:t>This is a method of rapidly reducing the empirical error as a function of the number of rounds of boosting.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Boosting makes use of algorithms that are able to convert weak models to strong models. </a:t>
            </a:r>
          </a:p>
          <a:p>
            <a:r>
              <a:rPr lang="en-US" dirty="0" smtClean="0"/>
              <a:t>A model is termed as weak if it has a substantial error rate of 0.5 for binary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1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BOOSTING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Boosting, an equal weight </a:t>
            </a:r>
            <a:r>
              <a:rPr lang="en-US" dirty="0" smtClean="0"/>
              <a:t>is </a:t>
            </a:r>
            <a:r>
              <a:rPr lang="en-US" dirty="0"/>
              <a:t>given to the sample training data (say D1) at the very starting 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data (D1) is then given to a base </a:t>
            </a:r>
            <a:r>
              <a:rPr lang="en-US" dirty="0" smtClean="0"/>
              <a:t>algorithm (say </a:t>
            </a:r>
            <a:r>
              <a:rPr lang="en-US" dirty="0"/>
              <a:t>L1).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mis</a:t>
            </a:r>
            <a:r>
              <a:rPr lang="en-US" dirty="0"/>
              <a:t>-classified instances by L1 are assigned a weight higher than the correctly classified instances, but keeping in mind that the total probability distribution will be equal to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boosted data (say D2) is then given to second base learner (say L2)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Result are then compiled based on voting.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1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3962400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9800"/>
            <a:ext cx="388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924800" cy="4495800"/>
          </a:xfrm>
        </p:spPr>
      </p:pic>
    </p:spTree>
    <p:extLst>
      <p:ext uri="{BB962C8B-B14F-4D97-AF65-F5344CB8AC3E}">
        <p14:creationId xmlns:p14="http://schemas.microsoft.com/office/powerpoint/2010/main" val="130930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These ensembles involve adding models sequentially to correct the predictions of prior </a:t>
            </a:r>
            <a:r>
              <a:rPr lang="en-US" dirty="0" smtClean="0"/>
              <a:t>models.</a:t>
            </a:r>
          </a:p>
          <a:p>
            <a:pPr fontAlgn="base"/>
            <a:r>
              <a:rPr lang="en-US" dirty="0" smtClean="0"/>
              <a:t>Some </a:t>
            </a:r>
            <a:r>
              <a:rPr lang="en-US" dirty="0"/>
              <a:t>algorithms include:</a:t>
            </a:r>
          </a:p>
          <a:p>
            <a:pPr lvl="1" fontAlgn="base"/>
            <a:r>
              <a:rPr lang="en-US" dirty="0" err="1"/>
              <a:t>AdaBoost</a:t>
            </a:r>
            <a:endParaRPr lang="en-US" dirty="0"/>
          </a:p>
          <a:p>
            <a:pPr lvl="1" fontAlgn="base"/>
            <a:r>
              <a:rPr lang="en-US" dirty="0"/>
              <a:t>Gradient Boosting Machine</a:t>
            </a:r>
          </a:p>
          <a:p>
            <a:pPr lvl="1" fontAlgn="base"/>
            <a:r>
              <a:rPr lang="en-US" dirty="0" smtClean="0"/>
              <a:t>Stochastic </a:t>
            </a:r>
            <a:r>
              <a:rPr lang="en-US" dirty="0"/>
              <a:t>Gradient Boosting</a:t>
            </a:r>
          </a:p>
          <a:p>
            <a:pPr lvl="1" fontAlgn="base"/>
            <a:r>
              <a:rPr lang="en-US" dirty="0" err="1"/>
              <a:t>XGBoost</a:t>
            </a:r>
            <a:endParaRPr lang="en-US" dirty="0"/>
          </a:p>
          <a:p>
            <a:pPr lvl="1" fontAlgn="base"/>
            <a:r>
              <a:rPr lang="en-US" dirty="0" err="1"/>
              <a:t>LightGBM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also referred to as STACKING. It is an ensemble method in which the predictions from a model are combined using another algorithm to then make a final prediction.</a:t>
            </a:r>
          </a:p>
          <a:p>
            <a:r>
              <a:rPr lang="en-US" dirty="0"/>
              <a:t>The basic idea is to train machine learning algorithms with training dataset and then generate a new dataset with these models. Then this new dataset is used as input for the combiner machine learning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 methods are general principles and techniques for combining several predictors/models to create and achieve a more accurate one.</a:t>
            </a:r>
          </a:p>
          <a:p>
            <a:r>
              <a:rPr lang="en-US" dirty="0" smtClean="0"/>
              <a:t>It creates </a:t>
            </a:r>
            <a:r>
              <a:rPr lang="en-US" dirty="0"/>
              <a:t>multiple models and then combine them to produce improved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This algorithm has shown to be very effective in practice and more accurate than most other single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2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These ensembles involve using a model to learn how to best combine the predictions from models.</a:t>
            </a:r>
          </a:p>
          <a:p>
            <a:pPr fontAlgn="base"/>
            <a:r>
              <a:rPr lang="en-US" dirty="0"/>
              <a:t>Some </a:t>
            </a:r>
            <a:r>
              <a:rPr lang="en-US" dirty="0" smtClean="0"/>
              <a:t>algorithms </a:t>
            </a:r>
            <a:r>
              <a:rPr lang="en-US" dirty="0"/>
              <a:t>include:</a:t>
            </a:r>
          </a:p>
          <a:p>
            <a:pPr lvl="1" fontAlgn="base"/>
            <a:r>
              <a:rPr lang="en-US" dirty="0"/>
              <a:t>Voting</a:t>
            </a:r>
          </a:p>
          <a:p>
            <a:pPr lvl="1" fontAlgn="base"/>
            <a:r>
              <a:rPr lang="en-US" dirty="0"/>
              <a:t>Weighted Average</a:t>
            </a:r>
          </a:p>
          <a:p>
            <a:pPr lvl="1" fontAlgn="base"/>
            <a:r>
              <a:rPr lang="en-US" dirty="0"/>
              <a:t>Blending</a:t>
            </a:r>
          </a:p>
          <a:p>
            <a:pPr lvl="1" fontAlgn="base"/>
            <a:r>
              <a:rPr lang="en-US" dirty="0"/>
              <a:t>Stacking</a:t>
            </a:r>
          </a:p>
          <a:p>
            <a:pPr lvl="1" fontAlgn="base"/>
            <a:r>
              <a:rPr lang="en-US" dirty="0"/>
              <a:t>Super Learner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8855"/>
            <a:ext cx="4114800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5000"/>
            <a:ext cx="4343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Dieterrich</a:t>
            </a:r>
            <a:r>
              <a:rPr lang="en-US" dirty="0" smtClean="0"/>
              <a:t> G.T (2022), Ensemble Methods in </a:t>
            </a:r>
            <a:r>
              <a:rPr lang="en-US" dirty="0"/>
              <a:t>Machine Learning </a:t>
            </a:r>
            <a:r>
              <a:rPr lang="en-US" dirty="0">
                <a:hlinkClick r:id="rId2"/>
              </a:rPr>
              <a:t>https://web.engr.oregonstate.edu/~</a:t>
            </a:r>
            <a:r>
              <a:rPr lang="en-US" dirty="0" smtClean="0">
                <a:hlinkClick r:id="rId2"/>
              </a:rPr>
              <a:t>tgd/publications/mcs-ensembles.pdf</a:t>
            </a:r>
            <a:endParaRPr lang="en-US" dirty="0" smtClean="0"/>
          </a:p>
          <a:p>
            <a:r>
              <a:rPr lang="en-US" dirty="0" smtClean="0"/>
              <a:t>Brownlee J. (October 26, 2020). Why Use Ensemble in </a:t>
            </a:r>
            <a:r>
              <a:rPr lang="en-US" dirty="0"/>
              <a:t>Machine Learning </a:t>
            </a:r>
            <a:r>
              <a:rPr lang="en-US" dirty="0">
                <a:hlinkClick r:id="rId3"/>
              </a:rPr>
              <a:t>https://machinelearningmastery.com/why-use-ensemble-learning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Demir</a:t>
            </a:r>
            <a:r>
              <a:rPr lang="en-US" dirty="0" smtClean="0"/>
              <a:t> N (2016). </a:t>
            </a:r>
            <a:r>
              <a:rPr lang="en-US" dirty="0"/>
              <a:t>Ensemble Methods: Elegant Techniques to Produce Improved Machine Learning </a:t>
            </a:r>
            <a:r>
              <a:rPr lang="en-US" dirty="0"/>
              <a:t>Results https://</a:t>
            </a:r>
            <a:r>
              <a:rPr lang="en-US" dirty="0" smtClean="0"/>
              <a:t>www.toptal.com/machine-learning/ensemble-methods-machine-learning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5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models that contribute to the </a:t>
            </a:r>
            <a:r>
              <a:rPr lang="en-US" dirty="0" smtClean="0"/>
              <a:t>ensemble prediction are usually termed as </a:t>
            </a:r>
            <a:r>
              <a:rPr lang="en-US" dirty="0"/>
              <a:t>ensemble </a:t>
            </a:r>
            <a:r>
              <a:rPr lang="en-US" dirty="0" smtClean="0"/>
              <a:t>members.</a:t>
            </a:r>
          </a:p>
          <a:p>
            <a:r>
              <a:rPr lang="en-US" dirty="0" smtClean="0"/>
              <a:t>These members </a:t>
            </a:r>
            <a:r>
              <a:rPr lang="en-US" dirty="0"/>
              <a:t>may be the same </a:t>
            </a:r>
            <a:r>
              <a:rPr lang="en-US" dirty="0" smtClean="0"/>
              <a:t>models </a:t>
            </a:r>
            <a:r>
              <a:rPr lang="en-US" dirty="0"/>
              <a:t>or different </a:t>
            </a:r>
            <a:r>
              <a:rPr lang="en-US" dirty="0" smtClean="0"/>
              <a:t>ones </a:t>
            </a:r>
            <a:r>
              <a:rPr lang="en-US" dirty="0"/>
              <a:t>and may or may not be trained on the same training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These prediction made by these ensemble member models are then combined together through several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5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TERMINOLOGIES IN 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VOTING: This is usually used for Classification Problem. It is used to chose the best predicted value for a combination of ensemble models.</a:t>
            </a:r>
          </a:p>
          <a:p>
            <a:endParaRPr lang="en-US" dirty="0"/>
          </a:p>
          <a:p>
            <a:r>
              <a:rPr lang="en-US" dirty="0" smtClean="0"/>
              <a:t>TYPES OF VOTING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Majority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76261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voting except that it is used for regression problems</a:t>
            </a:r>
          </a:p>
          <a:p>
            <a:endParaRPr lang="en-US" dirty="0"/>
          </a:p>
          <a:p>
            <a:r>
              <a:rPr lang="en-US" dirty="0" smtClean="0"/>
              <a:t>TYPES OF AVERAGING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averaging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averaging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1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BAGGING</a:t>
            </a:r>
            <a:r>
              <a:rPr lang="en-US" dirty="0" smtClean="0"/>
              <a:t>: This is one of the way of manipulating the </a:t>
            </a:r>
            <a:r>
              <a:rPr lang="en-US" dirty="0"/>
              <a:t>training </a:t>
            </a:r>
            <a:r>
              <a:rPr lang="en-US" dirty="0" smtClean="0"/>
              <a:t>dataset. It is also called </a:t>
            </a:r>
            <a:r>
              <a:rPr lang="en-US" b="1" dirty="0" smtClean="0"/>
              <a:t>BOOTSTRAP AGGREGATION</a:t>
            </a:r>
          </a:p>
          <a:p>
            <a:r>
              <a:rPr lang="en-US" dirty="0" smtClean="0"/>
              <a:t>Bagging </a:t>
            </a:r>
            <a:r>
              <a:rPr lang="en-US" dirty="0"/>
              <a:t>presents the learning algorithm with a training </a:t>
            </a:r>
            <a:r>
              <a:rPr lang="en-US" dirty="0" smtClean="0"/>
              <a:t>set that </a:t>
            </a:r>
            <a:r>
              <a:rPr lang="en-US" dirty="0"/>
              <a:t>consists of a sample of </a:t>
            </a:r>
            <a:r>
              <a:rPr lang="en-US" dirty="0" smtClean="0"/>
              <a:t>‘m’ </a:t>
            </a:r>
            <a:r>
              <a:rPr lang="en-US" dirty="0"/>
              <a:t>training examples drawn randomly with </a:t>
            </a:r>
            <a:r>
              <a:rPr lang="en-US" dirty="0" smtClean="0"/>
              <a:t>replacement </a:t>
            </a:r>
            <a:r>
              <a:rPr lang="en-US" dirty="0"/>
              <a:t>from the original training set of </a:t>
            </a:r>
            <a:r>
              <a:rPr lang="en-US" dirty="0" smtClean="0"/>
              <a:t>‘m’ items</a:t>
            </a:r>
          </a:p>
          <a:p>
            <a:r>
              <a:rPr lang="en-US" dirty="0" smtClean="0"/>
              <a:t>Each bootstrap </a:t>
            </a:r>
            <a:r>
              <a:rPr lang="en-US" dirty="0"/>
              <a:t>replicate contains </a:t>
            </a:r>
            <a:r>
              <a:rPr lang="en-US" dirty="0" smtClean="0"/>
              <a:t>about 60% of the </a:t>
            </a:r>
            <a:r>
              <a:rPr lang="en-US" dirty="0"/>
              <a:t>original training </a:t>
            </a:r>
            <a:r>
              <a:rPr lang="en-US" dirty="0" smtClean="0"/>
              <a:t>data with </a:t>
            </a:r>
            <a:r>
              <a:rPr lang="en-US" dirty="0"/>
              <a:t>several training examples appearing multiple </a:t>
            </a:r>
            <a:r>
              <a:rPr lang="en-US" dirty="0" smtClean="0"/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110397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Create multiple model, remember that, model = algorithm + dataset</a:t>
            </a:r>
          </a:p>
          <a:p>
            <a:r>
              <a:rPr lang="en-US" dirty="0" smtClean="0"/>
              <a:t>Step 2: These models must be created using the same algorithms </a:t>
            </a:r>
            <a:r>
              <a:rPr lang="en-US" dirty="0" err="1" smtClean="0"/>
              <a:t>e.g</a:t>
            </a:r>
            <a:r>
              <a:rPr lang="en-US" dirty="0" smtClean="0"/>
              <a:t> LASSO regression or linear regression</a:t>
            </a:r>
          </a:p>
          <a:p>
            <a:r>
              <a:rPr lang="en-US" dirty="0" smtClean="0"/>
              <a:t>Step 3: The algorithm will be trained with random sub-samples of the dataset which are from the original dataset. This is to be done using a bootstrap sampling method.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technique of bootstrap sampling is that, in the random sub-sample that is fed to the algorithm, some of the original data appear more than once and some original data do not appear at all. </a:t>
            </a:r>
          </a:p>
          <a:p>
            <a:r>
              <a:rPr lang="en-US" dirty="0" smtClean="0"/>
              <a:t>This then continues for all the different algorithms.</a:t>
            </a:r>
          </a:p>
          <a:p>
            <a:r>
              <a:rPr lang="en-US" dirty="0"/>
              <a:t>For each bootstrapped set, the number of elements selected is the same as the original training dataset, but elements are chosen randomly with replacement.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9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4876799" cy="3733800"/>
          </a:xfrm>
        </p:spPr>
      </p:pic>
      <p:sp>
        <p:nvSpPr>
          <p:cNvPr id="5" name="Rectangle 4"/>
          <p:cNvSpPr/>
          <p:nvPr/>
        </p:nvSpPr>
        <p:spPr>
          <a:xfrm>
            <a:off x="609600" y="1647092"/>
            <a:ext cx="739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Step 4: All the generated models will then be aggregated together using methods such as voting and averaging</a:t>
            </a:r>
          </a:p>
        </p:txBody>
      </p:sp>
    </p:spTree>
    <p:extLst>
      <p:ext uri="{BB962C8B-B14F-4D97-AF65-F5344CB8AC3E}">
        <p14:creationId xmlns:p14="http://schemas.microsoft.com/office/powerpoint/2010/main" val="204468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</TotalTime>
  <Words>802</Words>
  <Application>Microsoft Office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ONE INNOVATION HUB AI CLASS</vt:lpstr>
      <vt:lpstr>INTRODUCTION</vt:lpstr>
      <vt:lpstr>PowerPoint Presentation</vt:lpstr>
      <vt:lpstr>TERMINOLOGIES IN ENSEMBLE METHODS</vt:lpstr>
      <vt:lpstr>AVERAGING</vt:lpstr>
      <vt:lpstr>ENSEMBLE METHODS</vt:lpstr>
      <vt:lpstr>STEPS IN BAGGING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BOOSTING</vt:lpstr>
      <vt:lpstr>PowerPoint Presentation</vt:lpstr>
      <vt:lpstr>HOW DOES BOOSTING WORKS?</vt:lpstr>
      <vt:lpstr>PowerPoint Presentation</vt:lpstr>
      <vt:lpstr>PowerPoint Presentation</vt:lpstr>
      <vt:lpstr>PowerPoint Presentation</vt:lpstr>
      <vt:lpstr>STACKED GENERALIZATION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INNOVATION HUB AI CLASS</dc:title>
  <dc:creator>HP</dc:creator>
  <cp:lastModifiedBy>HP</cp:lastModifiedBy>
  <cp:revision>18</cp:revision>
  <dcterms:created xsi:type="dcterms:W3CDTF">2006-08-16T00:00:00Z</dcterms:created>
  <dcterms:modified xsi:type="dcterms:W3CDTF">2022-04-13T17:51:38Z</dcterms:modified>
</cp:coreProperties>
</file>