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13"/>
  </p:notesMasterIdLst>
  <p:sldIdLst>
    <p:sldId id="905" r:id="rId5"/>
    <p:sldId id="906" r:id="rId6"/>
    <p:sldId id="883" r:id="rId7"/>
    <p:sldId id="914" r:id="rId8"/>
    <p:sldId id="915" r:id="rId9"/>
    <p:sldId id="279" r:id="rId10"/>
    <p:sldId id="913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96CB1-44A5-402A-A5B7-CF73189C03A9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6FC46-79E5-4D86-941A-456FAB46B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15F214-994A-EA48-AF67-327890C47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334" y="5981700"/>
            <a:ext cx="2406936" cy="863600"/>
          </a:xfrm>
          <a:prstGeom prst="rect">
            <a:avLst/>
          </a:prstGeom>
        </p:spPr>
      </p:pic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>
          <a:xfrm>
            <a:off x="263088" y="315137"/>
            <a:ext cx="8702271" cy="4655326"/>
          </a:xfrm>
          <a:effectLst/>
        </p:spPr>
        <p:txBody>
          <a:bodyPr anchor="t" anchorCtr="0"/>
          <a:lstStyle>
            <a:lvl1pPr>
              <a:lnSpc>
                <a:spcPct val="80000"/>
              </a:lnSpc>
              <a:spcAft>
                <a:spcPts val="0"/>
              </a:spcAft>
              <a:defRPr sz="9600" b="0" i="0">
                <a:solidFill>
                  <a:schemeClr val="tx2"/>
                </a:solidFill>
                <a:latin typeface="ATT Aleck Sans Medium" panose="020B0503020203020204" pitchFamily="34" charset="0"/>
                <a:cs typeface="ATT Aleck Sans Medium" panose="020B0503020203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4" name="Subtitle Placeholder"/>
          <p:cNvSpPr>
            <a:spLocks noGrp="1"/>
          </p:cNvSpPr>
          <p:nvPr>
            <p:ph type="body" sz="quarter" idx="18" hasCustomPrompt="1"/>
          </p:nvPr>
        </p:nvSpPr>
        <p:spPr>
          <a:xfrm>
            <a:off x="334689" y="5166360"/>
            <a:ext cx="5761311" cy="713232"/>
          </a:xfrm>
          <a:effectLst/>
        </p:spPr>
        <p:txBody>
          <a:bodyPr anchor="t"/>
          <a:lstStyle>
            <a:lvl1pPr marL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[Optional subtitle]</a:t>
            </a:r>
          </a:p>
        </p:txBody>
      </p:sp>
      <p:sp>
        <p:nvSpPr>
          <p:cNvPr id="7" name="Text Box">
            <a:extLst>
              <a:ext uri="{FF2B5EF4-FFF2-40B4-BE49-F238E27FC236}">
                <a16:creationId xmlns:a16="http://schemas.microsoft.com/office/drawing/2014/main" id="{956D6DC0-F046-4694-A76B-C2F12CCF25D4}"/>
              </a:ext>
            </a:extLst>
          </p:cNvPr>
          <p:cNvSpPr txBox="1"/>
          <p:nvPr userDrawn="1"/>
        </p:nvSpPr>
        <p:spPr>
          <a:xfrm>
            <a:off x="347753" y="6176891"/>
            <a:ext cx="5748246" cy="3302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tx1"/>
                </a:solidFill>
              </a:rPr>
              <a:t>© 2022 AT&amp;T Intellectual Property. AT&amp;T and globe logo are registered trademarks and service marks of </a:t>
            </a:r>
            <a:br>
              <a:rPr lang="en-US" sz="600">
                <a:solidFill>
                  <a:schemeClr val="tx1"/>
                </a:solidFill>
              </a:rPr>
            </a:br>
            <a:r>
              <a:rPr lang="en-US" sz="600">
                <a:solidFill>
                  <a:schemeClr val="tx1"/>
                </a:solidFill>
              </a:rPr>
              <a:t>AT&amp;T Intellectual Property and/or AT&amp;T affiliated companies. All other marks are the property of their respective owners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="1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>
                <a:solidFill>
                  <a:schemeClr val="tx1"/>
                </a:solidFill>
              </a:rPr>
              <a:t>AT&amp;T Proprietary (Internal Use Only) - Not for use or disclosure outside the AT&amp;T companies except under written agreement</a:t>
            </a:r>
          </a:p>
        </p:txBody>
      </p:sp>
    </p:spTree>
    <p:extLst>
      <p:ext uri="{BB962C8B-B14F-4D97-AF65-F5344CB8AC3E}">
        <p14:creationId xmlns:p14="http://schemas.microsoft.com/office/powerpoint/2010/main" val="674042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(5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11742472" cy="862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70" y="1822036"/>
            <a:ext cx="1847569" cy="4336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F22142-DBAA-3A4F-BA95-BE2DD864A8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743485" y="1822036"/>
            <a:ext cx="1847569" cy="4335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C7F918-8831-034A-8C00-253A50C274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57699" y="1822036"/>
            <a:ext cx="1847569" cy="4339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6008138-E871-7042-B79E-B1592A15A6E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71914" y="1822036"/>
            <a:ext cx="1847569" cy="4339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C1FA193-BA39-E74D-928F-507D2FA49A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86129" y="1822036"/>
            <a:ext cx="1848331" cy="4339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F10F0D1-9064-8744-9F0E-274C6B55354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E8DF81BC-3E43-4D48-B23A-C8E39A6F5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41527AE-5350-42CF-89BC-B739ECC0B5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ext call-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59" y="301752"/>
            <a:ext cx="11606759" cy="4663440"/>
          </a:xfrm>
        </p:spPr>
        <p:txBody>
          <a:bodyPr/>
          <a:lstStyle>
            <a:lvl1pPr>
              <a:lnSpc>
                <a:spcPct val="80000"/>
              </a:lnSpc>
              <a:defRPr sz="1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E16E967-BB1A-9C42-A19B-66F944EE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9D21E93F-FCBB-BF41-9B79-F82598BF2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ln w="6350" cap="sq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CCA5AEB-38F6-45B0-815B-0514C88C81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18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178712" y="271793"/>
            <a:ext cx="8660770" cy="4698670"/>
          </a:xfrm>
          <a:effectLst/>
        </p:spPr>
        <p:txBody>
          <a:bodyPr anchor="t" anchorCtr="0"/>
          <a:lstStyle>
            <a:lvl1pPr>
              <a:lnSpc>
                <a:spcPct val="90000"/>
              </a:lnSpc>
              <a:spcAft>
                <a:spcPts val="0"/>
              </a:spcAft>
              <a:defRPr sz="4800" b="0" i="0">
                <a:solidFill>
                  <a:schemeClr val="tx2"/>
                </a:solidFill>
                <a:latin typeface="ATT Aleck Sans Medium" panose="020B0503020203020204" pitchFamily="34" charset="0"/>
                <a:cs typeface="ATT Aleck Sans Medium" panose="020B0503020203020204" pitchFamily="34" charset="0"/>
              </a:defRPr>
            </a:lvl1pPr>
          </a:lstStyle>
          <a:p>
            <a:r>
              <a:rPr lang="en-US"/>
              <a:t>[Insert quote here]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FDF867-EACE-7949-B1B5-8388E8918D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76B9F2C-706D-4C4D-9E1A-F252EC674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5BBCAD71-7FCF-4145-86F3-146DC4757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7426733-6D20-4254-A6A9-C669EBC2E2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5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um 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068284" y="271793"/>
            <a:ext cx="5771199" cy="4698670"/>
          </a:xfrm>
          <a:effectLst/>
        </p:spPr>
        <p:txBody>
          <a:bodyPr anchor="t" anchorCtr="0"/>
          <a:lstStyle>
            <a:lvl1pPr>
              <a:lnSpc>
                <a:spcPct val="90000"/>
              </a:lnSpc>
              <a:spcAft>
                <a:spcPts val="0"/>
              </a:spcAft>
              <a:defRPr sz="4800" b="0" i="0">
                <a:solidFill>
                  <a:schemeClr val="tx2"/>
                </a:solidFill>
                <a:latin typeface="ATT Aleck Sans Medium" panose="020B0503020203020204" pitchFamily="34" charset="0"/>
                <a:cs typeface="ATT Aleck Sans Medium" panose="020B0503020203020204" pitchFamily="34" charset="0"/>
              </a:defRPr>
            </a:lvl1pPr>
          </a:lstStyle>
          <a:p>
            <a:r>
              <a:rPr lang="en-US"/>
              <a:t>[Insert quote here]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FDF867-EACE-7949-B1B5-8388E8918D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76B9F2C-706D-4C4D-9E1A-F252EC674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5BBCAD71-7FCF-4145-86F3-146DC4757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6973A4-B79E-4E5B-9602-BD4D088BC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42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2665535" cy="13457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69" y="1831180"/>
            <a:ext cx="2665535" cy="43299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able Placeholder">
            <a:extLst>
              <a:ext uri="{FF2B5EF4-FFF2-40B4-BE49-F238E27FC236}">
                <a16:creationId xmlns:a16="http://schemas.microsoft.com/office/drawing/2014/main" id="{6CD9315E-F477-2446-82CB-6BF7F161B77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452124" y="338140"/>
            <a:ext cx="8387359" cy="5822949"/>
          </a:xfrm>
          <a:pattFill prst="ltUpDiag">
            <a:fgClr>
              <a:srgbClr val="E8E8E8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CF254AFD-878E-234F-AA25-686444015F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08F8CA46-8130-744D-B5AC-D0DFF7637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CEE321B-DF24-41F7-85A0-26B10A390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0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2665535" cy="1344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70" y="1831180"/>
            <a:ext cx="2665535" cy="4329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hart Placeholder">
            <a:extLst>
              <a:ext uri="{FF2B5EF4-FFF2-40B4-BE49-F238E27FC236}">
                <a16:creationId xmlns:a16="http://schemas.microsoft.com/office/drawing/2014/main" id="{1C7BD4DB-E9C7-7E4B-B7E0-B3D954B1366B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452125" y="338140"/>
            <a:ext cx="8387359" cy="5822948"/>
          </a:xfrm>
          <a:pattFill prst="ltUpDiag">
            <a:fgClr>
              <a:srgbClr val="E8E8E8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F1B83A1-CAFB-664B-9F60-50F0B41D12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9" name="Straight Connector">
            <a:extLst>
              <a:ext uri="{FF2B5EF4-FFF2-40B4-BE49-F238E27FC236}">
                <a16:creationId xmlns:a16="http://schemas.microsoft.com/office/drawing/2014/main" id="{5A21ED91-B37B-4244-8417-091A7E834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93F3CE2-BEDC-42D3-B965-4862606949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90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line on photo (full bleed)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035B9A5E-75A7-C940-9B39-A66F6C0AAD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>
          <a:xfrm>
            <a:off x="292684" y="265176"/>
            <a:ext cx="9885841" cy="3163824"/>
          </a:xfrm>
          <a:effectLst/>
        </p:spPr>
        <p:txBody>
          <a:bodyPr anchor="t" anchorCtr="0"/>
          <a:lstStyle>
            <a:lvl1pPr>
              <a:lnSpc>
                <a:spcPct val="90000"/>
              </a:lnSpc>
              <a:spcAft>
                <a:spcPts val="0"/>
              </a:spcAft>
              <a:defRPr sz="6000" b="0" i="0">
                <a:solidFill>
                  <a:schemeClr val="tx1"/>
                </a:solidFill>
                <a:latin typeface="ATT Aleck Sans Medium" panose="020B0503020203020204" pitchFamily="34" charset="0"/>
                <a:cs typeface="ATT Aleck Sans Medium" panose="020B0503020203020204" pitchFamily="34" charset="0"/>
              </a:defRPr>
            </a:lvl1pPr>
          </a:lstStyle>
          <a:p>
            <a:r>
              <a:rPr lang="en-US"/>
              <a:t>[Insert headline here]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BE940FB6-9BA4-4B4A-BF43-FD019C59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65D60C4-C29A-7742-A5B2-EFC0050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95DD1-C7E5-4A4C-9C20-3A4BFD112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5330" y="6403622"/>
            <a:ext cx="1035619" cy="3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912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/2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85" y="265176"/>
            <a:ext cx="5574657" cy="5895912"/>
          </a:xfrm>
        </p:spPr>
        <p:txBody>
          <a:bodyPr/>
          <a:lstStyle>
            <a:lvl1pPr>
              <a:lnSpc>
                <a:spcPct val="9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BBEEA372-8B0E-CB42-B7A8-955EE4FE32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1237" y="0"/>
            <a:ext cx="6100764" cy="6858000"/>
          </a:xfrm>
          <a:solidFill>
            <a:srgbClr val="E8E8E8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70EDB3F-BA1C-8549-8E96-DFBA213B2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11009" y="6492240"/>
            <a:ext cx="5697228" cy="192024"/>
          </a:xfrm>
        </p:spPr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59293D-0380-430F-BB6F-18DF169A77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5330" y="6403622"/>
            <a:ext cx="1035619" cy="3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8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+ 1/2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5538071" cy="862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BBEEA372-8B0E-CB42-B7A8-955EE4FE32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1237" y="0"/>
            <a:ext cx="6100764" cy="6858000"/>
          </a:xfrm>
          <a:solidFill>
            <a:srgbClr val="E8E8E8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70" y="1822036"/>
            <a:ext cx="5538071" cy="433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70EDB3F-BA1C-8549-8E96-DFBA213B2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11008" y="6492240"/>
            <a:ext cx="5697228" cy="192024"/>
          </a:xfrm>
        </p:spPr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782C97-D83A-44A9-A529-BF7694F15E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5330" y="6403622"/>
            <a:ext cx="1035619" cy="3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97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/2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BBEEA372-8B0E-CB42-B7A8-955EE4FE32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100764" cy="6858000"/>
          </a:xfrm>
          <a:solidFill>
            <a:srgbClr val="E8E8E8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1639" y="266104"/>
            <a:ext cx="5567845" cy="5894984"/>
          </a:xfrm>
        </p:spPr>
        <p:txBody>
          <a:bodyPr/>
          <a:lstStyle>
            <a:lvl1pPr>
              <a:lnSpc>
                <a:spcPct val="9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70EDB3F-BA1C-8549-8E96-DFBA213B2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15243" y="6492240"/>
            <a:ext cx="5697228" cy="1920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E1D68-B9B0-451E-A446-8DD0B5A3B3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6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>
          <a:xfrm>
            <a:off x="290806" y="245863"/>
            <a:ext cx="8674555" cy="1636913"/>
          </a:xfrm>
          <a:effectLst/>
        </p:spPr>
        <p:txBody>
          <a:bodyPr anchor="t" anchorCtr="0"/>
          <a:lstStyle>
            <a:lvl1pPr>
              <a:lnSpc>
                <a:spcPct val="90000"/>
              </a:lnSpc>
              <a:spcAft>
                <a:spcPts val="0"/>
              </a:spcAft>
              <a:defRPr sz="6000" b="0" i="0">
                <a:solidFill>
                  <a:schemeClr val="tx2"/>
                </a:solidFill>
                <a:latin typeface="ATT Aleck Sans Medium" panose="020B0503020203020204" pitchFamily="34" charset="0"/>
                <a:cs typeface="ATT Aleck Sans Medium" panose="020B0503020203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8" hasCustomPrompt="1"/>
          </p:nvPr>
        </p:nvSpPr>
        <p:spPr>
          <a:xfrm>
            <a:off x="334689" y="2071376"/>
            <a:ext cx="5761311" cy="713232"/>
          </a:xfrm>
          <a:effectLst/>
        </p:spPr>
        <p:txBody>
          <a:bodyPr anchor="t"/>
          <a:lstStyle>
            <a:lvl1pPr marL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ClrTx/>
              <a:buFontTx/>
              <a:buNone/>
              <a:defRPr sz="18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[Optional subtitle]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7C5FE-7446-7A43-A4E3-19EA7D42C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3334" y="5980176"/>
            <a:ext cx="2406936" cy="863600"/>
          </a:xfrm>
          <a:prstGeom prst="rect">
            <a:avLst/>
          </a:prstGeom>
        </p:spPr>
      </p:pic>
      <p:sp>
        <p:nvSpPr>
          <p:cNvPr id="7" name="Text Box">
            <a:extLst>
              <a:ext uri="{FF2B5EF4-FFF2-40B4-BE49-F238E27FC236}">
                <a16:creationId xmlns:a16="http://schemas.microsoft.com/office/drawing/2014/main" id="{1DE59F30-889D-468F-9349-D9620AFE0367}"/>
              </a:ext>
            </a:extLst>
          </p:cNvPr>
          <p:cNvSpPr txBox="1"/>
          <p:nvPr userDrawn="1"/>
        </p:nvSpPr>
        <p:spPr>
          <a:xfrm>
            <a:off x="347753" y="6176891"/>
            <a:ext cx="5748246" cy="3302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>
                <a:solidFill>
                  <a:schemeClr val="tx1"/>
                </a:solidFill>
              </a:rPr>
              <a:t>© 2022 AT&amp;T Intellectual Property. AT&amp;T and globe logo are registered trademarks and service marks of </a:t>
            </a:r>
            <a:br>
              <a:rPr lang="en-US" sz="600">
                <a:solidFill>
                  <a:schemeClr val="tx1"/>
                </a:solidFill>
              </a:rPr>
            </a:br>
            <a:r>
              <a:rPr lang="en-US" sz="600">
                <a:solidFill>
                  <a:schemeClr val="tx1"/>
                </a:solidFill>
              </a:rPr>
              <a:t>AT&amp;T Intellectual Property and/or AT&amp;T affiliated companies. All other marks are the property of their respective owners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" b="1">
              <a:solidFill>
                <a:schemeClr val="tx1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b="1">
                <a:solidFill>
                  <a:schemeClr val="tx1"/>
                </a:solidFill>
              </a:rPr>
              <a:t>AT&amp;T Proprietary (Internal Use Only) - Not for use or disclosure outside the AT&amp;T companies except under written agreement</a:t>
            </a:r>
          </a:p>
        </p:txBody>
      </p:sp>
    </p:spTree>
    <p:extLst>
      <p:ext uri="{BB962C8B-B14F-4D97-AF65-F5344CB8AC3E}">
        <p14:creationId xmlns:p14="http://schemas.microsoft.com/office/powerpoint/2010/main" val="320947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+ 1/2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BBEEA372-8B0E-CB42-B7A8-955EE4FE32E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100764" cy="6858000"/>
          </a:xfrm>
          <a:solidFill>
            <a:srgbClr val="E8E8E8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150" y="283464"/>
            <a:ext cx="5538071" cy="862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98150" y="1822036"/>
            <a:ext cx="5538071" cy="433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70EDB3F-BA1C-8549-8E96-DFBA213B2AD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915241" y="6492240"/>
            <a:ext cx="5697228" cy="1920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800D97-5D59-4F92-8089-E7BD7C95B2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93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(on AT&amp;T blue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11742472" cy="8626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70" y="1822036"/>
            <a:ext cx="2665535" cy="4339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F98A8BB-6209-574B-B436-4BC74C0794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CC653A88-1579-A54E-95FF-23E736079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ln w="6350" cap="sq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FDF538E-963F-43DA-9735-81068F41F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5330" y="6403622"/>
            <a:ext cx="1035619" cy="3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76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328987" y="280928"/>
            <a:ext cx="11510496" cy="652852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[Slide title]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285ECC81-F806-1342-B46E-27DAB802BE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367BE66-D6F2-1046-B922-95193B856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4EFB321-42BC-4292-81E5-9B4BC21FE3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69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CE87F42-0DBA-1F4D-BB94-6D9B444C73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5" name="Straight Connector">
            <a:extLst>
              <a:ext uri="{FF2B5EF4-FFF2-40B4-BE49-F238E27FC236}">
                <a16:creationId xmlns:a16="http://schemas.microsoft.com/office/drawing/2014/main" id="{A8B53130-DD9A-C949-850D-7D7CC44F6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A6CDC83-07B2-40A0-95DD-B856AFE7F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6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Globe (on AT&amp;T blue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89E14-5175-A643-BE4A-CEC2C9C4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07219" y="2070499"/>
            <a:ext cx="7577563" cy="271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44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Globe (on 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AF81A3-68B1-AA49-AD28-C264C967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219" y="2070499"/>
            <a:ext cx="7577563" cy="27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98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 hasCustomPrompt="1"/>
          </p:nvPr>
        </p:nvSpPr>
        <p:spPr>
          <a:xfrm>
            <a:off x="292684" y="246888"/>
            <a:ext cx="10109738" cy="2511058"/>
          </a:xfrm>
          <a:effectLst/>
        </p:spPr>
        <p:txBody>
          <a:bodyPr anchor="t" anchorCtr="0"/>
          <a:lstStyle>
            <a:lvl1pPr>
              <a:lnSpc>
                <a:spcPct val="90000"/>
              </a:lnSpc>
              <a:spcAft>
                <a:spcPts val="0"/>
              </a:spcAft>
              <a:defRPr sz="6000" b="0" i="0">
                <a:solidFill>
                  <a:schemeClr val="bg1"/>
                </a:solidFill>
                <a:latin typeface="ATT Aleck Sans Medium" panose="020B0503020203020204" pitchFamily="34" charset="0"/>
                <a:cs typeface="ATT Aleck Sans Medium" panose="020B0503020203020204" pitchFamily="34" charset="0"/>
              </a:defRPr>
            </a:lvl1pPr>
          </a:lstStyle>
          <a:p>
            <a:r>
              <a:rPr lang="en-US"/>
              <a:t>[Section divider title]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39714527-FCC7-B147-AF40-40DA070BE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080" y="3414782"/>
            <a:ext cx="5760921" cy="1555680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1"/>
                </a:solidFill>
              </a:defRPr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5D6ECD3-2A6B-C148-87A6-983275D435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E14FC8C8-B3CF-7340-BDD3-D7C39E58108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648CFAC4-3F6A-4249-9F48-503A85B31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ln w="6350" cap="sq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AED6AFC-BF32-4DCB-870D-4E21D13F0F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95330" y="6403622"/>
            <a:ext cx="1035619" cy="36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91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11509903" cy="862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581" y="1822440"/>
            <a:ext cx="11506148" cy="433864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EA2E8BB-F158-E34E-8F56-F2CA182AC7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7" name="Straight Connector">
            <a:extLst>
              <a:ext uri="{FF2B5EF4-FFF2-40B4-BE49-F238E27FC236}">
                <a16:creationId xmlns:a16="http://schemas.microsoft.com/office/drawing/2014/main" id="{FEA13839-5F72-2046-B228-6DC99C91A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730850E-1A3C-4751-9182-A0C31EC9A6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9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11510213" cy="862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70" y="1822036"/>
            <a:ext cx="5538071" cy="433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F22142-DBAA-3A4F-BA95-BE2DD864A8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99967" y="1822037"/>
            <a:ext cx="5533561" cy="433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3A9557D-E65C-3F46-9C93-D074555B98E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A0C418EE-6460-8E42-8C30-54DF8EF5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0805AFF-B3F9-49D8-AAD3-3A5B53A894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(3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11510213" cy="862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70" y="1822035"/>
            <a:ext cx="3475625" cy="43368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F22142-DBAA-3A4F-BA95-BE2DD864A8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346564" y="1822036"/>
            <a:ext cx="3475625" cy="4335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C7F918-8831-034A-8C00-253A50C274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63858" y="1822036"/>
            <a:ext cx="3475625" cy="4339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604638E5-7A89-3D4A-B0E3-E3C0BF34E9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9" name="Straight Connector">
            <a:extLst>
              <a:ext uri="{FF2B5EF4-FFF2-40B4-BE49-F238E27FC236}">
                <a16:creationId xmlns:a16="http://schemas.microsoft.com/office/drawing/2014/main" id="{A033881D-54A3-0A48-AB72-ECF64E6D0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04774E7-6EDF-485A-9807-1226E9AE48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1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(4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11742472" cy="862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70" y="1822035"/>
            <a:ext cx="2707329" cy="43368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F22142-DBAA-3A4F-BA95-BE2DD864A8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64441" y="1822036"/>
            <a:ext cx="2707329" cy="4335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C7F918-8831-034A-8C00-253A50C274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9612" y="1822036"/>
            <a:ext cx="2707329" cy="4339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6008138-E871-7042-B79E-B1592A15A6E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34783" y="1822036"/>
            <a:ext cx="2707329" cy="43390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F58A795-A68E-FD4E-A80C-E91251E6D3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ADAD2240-3AE4-B34C-947E-EEBCB854A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62D77DE-5FB8-4B43-911F-DAC859D9B7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 (4 column stack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11510213" cy="862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70" y="1822037"/>
            <a:ext cx="5533561" cy="163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F22142-DBAA-3A4F-BA95-BE2DD864A8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06651" y="1822037"/>
            <a:ext cx="5533561" cy="163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3D1597-8385-C34D-9200-EF459D29C8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9270" y="3621025"/>
            <a:ext cx="5533561" cy="163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2BFD262-FDB9-0A42-93DD-1956191669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11004" y="3621025"/>
            <a:ext cx="5533561" cy="1632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B6DEB42-41D1-4443-9F79-00E8E3A813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6510501E-5E7E-9B4C-B972-9D7AA5865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E3A469C-C86F-4D10-A944-FD564F2AE8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2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4 column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3E8D14E-206A-3947-B30D-7D15E18D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11742472" cy="862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DE0EB1B-D8BA-CE4B-A4F4-8B0F7363ABF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9270" y="2605631"/>
            <a:ext cx="2707329" cy="822945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F22142-DBAA-3A4F-BA95-BE2DD864A8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264163" y="2605631"/>
            <a:ext cx="2707329" cy="82269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3C7F918-8831-034A-8C00-253A50C274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99056" y="2605630"/>
            <a:ext cx="2707329" cy="82337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D6008138-E871-7042-B79E-B1592A15A6E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33949" y="2605630"/>
            <a:ext cx="2707329" cy="82337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754FB65-0049-2A4D-84B3-0E1EDA03A3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9270" y="4050793"/>
            <a:ext cx="2707329" cy="211033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F6C07FEE-269E-1941-9A24-31C3DDCB814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61654" y="4050792"/>
            <a:ext cx="2707329" cy="2110294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A6253EE2-43B8-6C42-839E-C05FE49D7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4039" y="4050793"/>
            <a:ext cx="2707329" cy="2110336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F908B1C9-21E2-1143-88A4-CF2A7BB33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26423" y="4050792"/>
            <a:ext cx="2707329" cy="2110294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78115E9-2E33-F542-A64E-289B972B09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E318CDF-3D28-0D45-A58E-785DBF27C9F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  <p:cxnSp>
        <p:nvCxnSpPr>
          <p:cNvPr id="16" name="Straight Connector">
            <a:extLst>
              <a:ext uri="{FF2B5EF4-FFF2-40B4-BE49-F238E27FC236}">
                <a16:creationId xmlns:a16="http://schemas.microsoft.com/office/drawing/2014/main" id="{E70A6D88-32A0-FE4A-BCFF-A28D2F09E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7754" y="6389653"/>
            <a:ext cx="11491730" cy="0"/>
          </a:xfrm>
          <a:prstGeom prst="line">
            <a:avLst/>
          </a:prstGeom>
          <a:noFill/>
          <a:ln w="6350" cap="sq" cmpd="sng" algn="ctr">
            <a:solidFill>
              <a:srgbClr val="000000"/>
            </a:solidFill>
            <a:prstDash val="solid"/>
          </a:ln>
          <a:effectLst/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03D97FD-2E1F-4D00-8768-6F81A88789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234" y="6401335"/>
            <a:ext cx="1037526" cy="3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1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330592" y="281967"/>
            <a:ext cx="11508891" cy="8626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[Slide title]               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24518" y="1826247"/>
            <a:ext cx="11514966" cy="4334841"/>
          </a:xfrm>
          <a:prstGeom prst="rect">
            <a:avLst/>
          </a:prstGeom>
        </p:spPr>
        <p:txBody>
          <a:bodyPr vert="horz" lIns="0" tIns="0" rIns="0" bIns="0" spcCol="493776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340565" y="6492240"/>
            <a:ext cx="722839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ts val="1000"/>
              </a:lnSpc>
              <a:defRPr sz="800" b="0">
                <a:solidFill>
                  <a:schemeClr val="tx1"/>
                </a:solidFill>
                <a:latin typeface="+mn-lt"/>
                <a:cs typeface="ATT Aleck Sans" panose="020B0503020203020204" pitchFamily="34" charset="0"/>
              </a:defRPr>
            </a:lvl1pPr>
          </a:lstStyle>
          <a:p>
            <a:fld id="{836F99F2-BFF6-8546-8FBC-E8CB3F915AF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EA75AFFA-2073-4D48-A217-E9467D3F9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3405" y="6492240"/>
            <a:ext cx="5697228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/ Month XX, 2022 / © 2022 AT&amp;T Intellectual Property - AT&amp;T Proprietary (Internal Use Only) </a:t>
            </a:r>
          </a:p>
        </p:txBody>
      </p:sp>
    </p:spTree>
    <p:extLst>
      <p:ext uri="{BB962C8B-B14F-4D97-AF65-F5344CB8AC3E}">
        <p14:creationId xmlns:p14="http://schemas.microsoft.com/office/powerpoint/2010/main" val="272628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spcAft>
          <a:spcPts val="0"/>
        </a:spcAft>
        <a:buNone/>
        <a:defRPr sz="2400" b="0" i="0" kern="1200">
          <a:solidFill>
            <a:schemeClr val="tx1"/>
          </a:solidFill>
          <a:latin typeface="ATT Aleck Sans Medium" panose="020B0503020203020204" pitchFamily="34" charset="0"/>
          <a:ea typeface="+mj-ea"/>
          <a:cs typeface="ATT Aleck Sans Medium" panose="020B0503020203020204" pitchFamily="34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Tx/>
        <a:buNone/>
        <a:defRPr sz="2400" kern="1200">
          <a:solidFill>
            <a:schemeClr val="tx2"/>
          </a:solidFill>
          <a:latin typeface="+mn-lt"/>
          <a:ea typeface="+mn-ea"/>
          <a:cs typeface="ATT Aleck Sans" panose="020B0503020203020204" pitchFamily="34" charset="0"/>
        </a:defRPr>
      </a:lvl1pPr>
      <a:lvl2pPr marL="2857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Font typeface="ATT Aleck Sans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2pPr>
      <a:lvl3pPr marL="457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Font typeface="ATT Aleck Sans" panose="020F0502020204030204" pitchFamily="34" charset="0"/>
        <a:buChar char="‒"/>
        <a:defRPr sz="1400" kern="1200" baseline="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3pPr>
      <a:lvl4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75000"/>
        <a:buFont typeface="ATT Aleck San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4pPr>
      <a:lvl5pPr marL="914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60000"/>
        <a:buFont typeface="ATT Aleck Sans" panose="02070309020205020404" pitchFamily="49" charset="0"/>
        <a:buChar char="o"/>
        <a:defRPr sz="1400" kern="120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5pPr>
      <a:lvl6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Font typeface="ATT Aleck Sans" panose="020F0502020204030204" pitchFamily="34" charset="0"/>
        <a:buChar char="◦"/>
        <a:defRPr sz="1400" kern="1200" baseline="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6pPr>
      <a:lvl7pPr marL="13716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Font typeface="ATT Aleck Sans" panose="020F0502020204030204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ATT Aleck Sans" panose="020B0503020203020204" pitchFamily="34" charset="0"/>
        </a:defRPr>
      </a:lvl7pPr>
      <a:lvl8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Font typeface="ATT Aleck Sans" panose="020F0502020204030204" pitchFamily="34" charset="0"/>
        <a:buChar char="▫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Font typeface="ATT Aleck Sans" panose="020F0502020204030204" pitchFamily="34" charset="0"/>
        <a:buChar char="†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56">
          <p15:clr>
            <a:srgbClr val="F26B43"/>
          </p15:clr>
        </p15:guide>
        <p15:guide id="6" pos="219">
          <p15:clr>
            <a:srgbClr val="F26B43"/>
          </p15:clr>
        </p15:guide>
        <p15:guide id="13" pos="3983">
          <p15:clr>
            <a:srgbClr val="5ACBF0"/>
          </p15:clr>
        </p15:guide>
        <p15:guide id="14" pos="3695">
          <p15:clr>
            <a:srgbClr val="5ACBF0"/>
          </p15:clr>
        </p15:guide>
        <p15:guide id="17" orient="horz" pos="213">
          <p15:clr>
            <a:srgbClr val="F26B43"/>
          </p15:clr>
        </p15:guide>
        <p15:guide id="18" orient="horz" pos="4124">
          <p15:clr>
            <a:srgbClr val="F26B43"/>
          </p15:clr>
        </p15:guide>
        <p15:guide id="21" orient="horz" pos="1186">
          <p15:clr>
            <a:srgbClr val="F26B43"/>
          </p15:clr>
        </p15:guide>
        <p15:guide id="28" orient="horz" pos="3131">
          <p15:clr>
            <a:srgbClr val="F26B43"/>
          </p15:clr>
        </p15:guide>
        <p15:guide id="36" pos="3839">
          <p15:clr>
            <a:srgbClr val="F26B43"/>
          </p15:clr>
        </p15:guide>
        <p15:guide id="37" pos="2932">
          <p15:clr>
            <a:srgbClr val="F26B43"/>
          </p15:clr>
        </p15:guide>
        <p15:guide id="39" pos="2028">
          <p15:clr>
            <a:srgbClr val="F26B43"/>
          </p15:clr>
        </p15:guide>
        <p15:guide id="40" pos="1124">
          <p15:clr>
            <a:srgbClr val="F26B43"/>
          </p15:clr>
        </p15:guide>
        <p15:guide id="41" pos="5646">
          <p15:clr>
            <a:srgbClr val="F26B43"/>
          </p15:clr>
        </p15:guide>
        <p15:guide id="42" pos="6551">
          <p15:clr>
            <a:srgbClr val="F26B43"/>
          </p15:clr>
        </p15:guide>
        <p15:guide id="43" pos="4744">
          <p15:clr>
            <a:srgbClr val="F26B43"/>
          </p15:clr>
        </p15:guide>
        <p15:guide id="44" pos="982">
          <p15:clr>
            <a:srgbClr val="5ACBF0"/>
          </p15:clr>
        </p15:guide>
        <p15:guide id="46" pos="1271">
          <p15:clr>
            <a:srgbClr val="5ACBF0"/>
          </p15:clr>
        </p15:guide>
        <p15:guide id="47" pos="1886">
          <p15:clr>
            <a:srgbClr val="5ACBF0"/>
          </p15:clr>
        </p15:guide>
        <p15:guide id="48" pos="2174">
          <p15:clr>
            <a:srgbClr val="5ACBF0"/>
          </p15:clr>
        </p15:guide>
        <p15:guide id="49" pos="2791">
          <p15:clr>
            <a:srgbClr val="5ACBF0"/>
          </p15:clr>
        </p15:guide>
        <p15:guide id="50" pos="3079">
          <p15:clr>
            <a:srgbClr val="5ACBF0"/>
          </p15:clr>
        </p15:guide>
        <p15:guide id="51" pos="4602">
          <p15:clr>
            <a:srgbClr val="5ACBF0"/>
          </p15:clr>
        </p15:guide>
        <p15:guide id="52" pos="4885">
          <p15:clr>
            <a:srgbClr val="5ACBF0"/>
          </p15:clr>
        </p15:guide>
        <p15:guide id="53" pos="5504">
          <p15:clr>
            <a:srgbClr val="5ACBF0"/>
          </p15:clr>
        </p15:guide>
        <p15:guide id="54" pos="5791">
          <p15:clr>
            <a:srgbClr val="5ACBF0"/>
          </p15:clr>
        </p15:guide>
        <p15:guide id="55" pos="6410">
          <p15:clr>
            <a:srgbClr val="5ACBF0"/>
          </p15:clr>
        </p15:guide>
        <p15:guide id="56" pos="6696">
          <p15:clr>
            <a:srgbClr val="5ACBF0"/>
          </p15:clr>
        </p15:guide>
        <p15:guide id="58" orient="horz" pos="2160">
          <p15:clr>
            <a:srgbClr val="F26B43"/>
          </p15:clr>
        </p15:guide>
        <p15:guide id="59" orient="horz" pos="388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C736B83-8242-7C48-9860-5DE526A7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1" y="315137"/>
            <a:ext cx="10708549" cy="4655326"/>
          </a:xfrm>
        </p:spPr>
        <p:txBody>
          <a:bodyPr/>
          <a:lstStyle/>
          <a:p>
            <a:r>
              <a:rPr lang="en-US" sz="6000" dirty="0">
                <a:latin typeface="ATT Aleck Sans Medium"/>
              </a:rPr>
              <a:t>Derek Chen</a:t>
            </a:r>
            <a:br>
              <a:rPr lang="en-US" sz="6000" dirty="0"/>
            </a:br>
            <a:r>
              <a:rPr lang="en-US" sz="6000" dirty="0">
                <a:latin typeface="ATT Aleck Sans Medium"/>
              </a:rPr>
              <a:t>Intern Expo</a:t>
            </a:r>
            <a:br>
              <a:rPr lang="en-US" sz="6000" dirty="0"/>
            </a:br>
            <a:r>
              <a:rPr lang="en-US" sz="6000" dirty="0">
                <a:solidFill>
                  <a:schemeClr val="accent1"/>
                </a:solidFill>
                <a:latin typeface="ATT Aleck Sans Medium"/>
              </a:rPr>
              <a:t>Software Engineer Intern </a:t>
            </a:r>
            <a:r>
              <a:rPr lang="en-US" sz="6000">
                <a:solidFill>
                  <a:schemeClr val="accent1"/>
                </a:solidFill>
                <a:latin typeface="ATT Aleck Sans Medium"/>
              </a:rPr>
              <a:t>– </a:t>
            </a:r>
            <a:endParaRPr lang="en-US" sz="6000" dirty="0">
              <a:solidFill>
                <a:schemeClr val="accent1"/>
              </a:solidFill>
            </a:endParaRP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BD340C54-D743-5245-AE8A-678EAB7F26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6190" y="5161949"/>
            <a:ext cx="5759811" cy="713232"/>
          </a:xfrm>
        </p:spPr>
        <p:txBody>
          <a:bodyPr/>
          <a:lstStyle/>
          <a:p>
            <a:r>
              <a:rPr lang="en-US"/>
              <a:t>NAME+TITLE </a:t>
            </a:r>
          </a:p>
          <a:p>
            <a:r>
              <a:rPr lang="en-US"/>
              <a:t>August 8, 2022</a:t>
            </a:r>
          </a:p>
        </p:txBody>
      </p:sp>
    </p:spTree>
    <p:extLst>
      <p:ext uri="{BB962C8B-B14F-4D97-AF65-F5344CB8AC3E}">
        <p14:creationId xmlns:p14="http://schemas.microsoft.com/office/powerpoint/2010/main" val="59146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E7014-2347-43D3-A170-AA12516D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5A5A5A"/>
                </a:solidFill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750C-225A-4976-AEB8-FB2F855C4A6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5742" y="1536821"/>
            <a:ext cx="3475625" cy="4336808"/>
          </a:xfrm>
        </p:spPr>
        <p:txBody>
          <a:bodyPr/>
          <a:lstStyle/>
          <a:p>
            <a:pPr algn="ctr"/>
            <a:r>
              <a:rPr lang="en-US" b="1"/>
              <a:t>Intern Innovation Challenge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45BDB-3A3C-4536-B3DA-17FB794616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258" y="1534577"/>
            <a:ext cx="3475625" cy="947289"/>
          </a:xfrm>
        </p:spPr>
        <p:txBody>
          <a:bodyPr/>
          <a:lstStyle/>
          <a:p>
            <a:pPr algn="ctr"/>
            <a:r>
              <a:rPr lang="en-US" b="1"/>
              <a:t>Business Partner</a:t>
            </a:r>
          </a:p>
          <a:p>
            <a:pPr algn="ctr"/>
            <a:r>
              <a:rPr lang="en-US" b="1"/>
              <a:t>Work</a:t>
            </a: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ADE05D-9190-4A4A-957C-BE0953F393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6793" y="1536445"/>
            <a:ext cx="3475625" cy="4339052"/>
          </a:xfrm>
        </p:spPr>
        <p:txBody>
          <a:bodyPr/>
          <a:lstStyle/>
          <a:p>
            <a:pPr algn="ctr"/>
            <a:r>
              <a:rPr lang="en-US" b="1"/>
              <a:t>Takeaways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9484C-06D4-43B8-963C-632AF89B6EBD}"/>
              </a:ext>
            </a:extLst>
          </p:cNvPr>
          <p:cNvCxnSpPr/>
          <p:nvPr/>
        </p:nvCxnSpPr>
        <p:spPr>
          <a:xfrm>
            <a:off x="3804895" y="1419225"/>
            <a:ext cx="0" cy="4572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3287E3-4E0A-4FEC-8ACB-A073A59D44F2}"/>
              </a:ext>
            </a:extLst>
          </p:cNvPr>
          <p:cNvCxnSpPr/>
          <p:nvPr/>
        </p:nvCxnSpPr>
        <p:spPr>
          <a:xfrm>
            <a:off x="8129245" y="1419225"/>
            <a:ext cx="0" cy="45720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DCA83F-E8C5-4FD2-8889-744609FF47B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Name Intern Expo / August 8, 2022 / © 2022 AT&amp;T Intellectual Property - AT&amp;T Proprietary (Internal Use Only)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6366E-E8FF-4000-8F0F-F51CD6017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F99F2-BFF6-8546-8FBC-E8CB3F915AF8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4ECB1-9EE3-B8BD-33F4-9308928BB568}"/>
              </a:ext>
            </a:extLst>
          </p:cNvPr>
          <p:cNvSpPr txBox="1"/>
          <p:nvPr/>
        </p:nvSpPr>
        <p:spPr>
          <a:xfrm>
            <a:off x="254715" y="2483602"/>
            <a:ext cx="3327226" cy="31598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AT&amp;T Loyalty Program</a:t>
            </a:r>
            <a:endParaRPr lang="en-US"/>
          </a:p>
          <a:p>
            <a:pPr marL="342900" indent="-342900" algn="ctr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Point based reward system for utilization of AT&amp;T services</a:t>
            </a:r>
          </a:p>
          <a:p>
            <a:pPr marL="342900" indent="-342900" algn="ctr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App to track and spend rewards on merchandise and discounts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ABB9D-EE82-CCC6-36F0-CB32B2369A1C}"/>
              </a:ext>
            </a:extLst>
          </p:cNvPr>
          <p:cNvSpPr txBox="1"/>
          <p:nvPr/>
        </p:nvSpPr>
        <p:spPr>
          <a:xfrm>
            <a:off x="4233777" y="2479043"/>
            <a:ext cx="3653424" cy="2687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Utilizing Machine Learning Models to offer insight into fraud resolution call center efficiency</a:t>
            </a:r>
            <a:endParaRPr lang="en-US"/>
          </a:p>
          <a:p>
            <a:pPr marL="342900" indent="-342900" algn="ctr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Optimize maximum calls answered without having abandoned calls</a:t>
            </a:r>
            <a:endParaRPr 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TT Aleck Sans"/>
              <a:cs typeface="ATT Aleck Sans" panose="020B05030202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793AF-E272-3AE5-911D-7561E21596B3}"/>
              </a:ext>
            </a:extLst>
          </p:cNvPr>
          <p:cNvSpPr txBox="1"/>
          <p:nvPr/>
        </p:nvSpPr>
        <p:spPr>
          <a:xfrm>
            <a:off x="8482286" y="2484164"/>
            <a:ext cx="3493512" cy="30572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Used class knowledge to help implement real world supervised learning models</a:t>
            </a: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Used understanding from models to learn business insights for future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6363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7E4F0A7-6271-0A43-9742-9ABB5BCD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65" y="173736"/>
            <a:ext cx="2579028" cy="895265"/>
          </a:xfrm>
        </p:spPr>
        <p:txBody>
          <a:bodyPr/>
          <a:lstStyle/>
          <a:p>
            <a:r>
              <a:rPr lang="en-US" sz="4000" b="1">
                <a:solidFill>
                  <a:srgbClr val="5A5A5A"/>
                </a:solidFill>
              </a:rPr>
              <a:t>About Me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64B52A7-5CD6-054C-9EBB-D793C8E32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3</a:t>
            </a:fld>
            <a:r>
              <a:rPr lang="en-US"/>
              <a:t> </a:t>
            </a:r>
          </a:p>
        </p:txBody>
      </p:sp>
      <p:sp>
        <p:nvSpPr>
          <p:cNvPr id="36" name="Footer Placeholder">
            <a:extLst>
              <a:ext uri="{FF2B5EF4-FFF2-40B4-BE49-F238E27FC236}">
                <a16:creationId xmlns:a16="http://schemas.microsoft.com/office/drawing/2014/main" id="{53D87310-385D-8B4A-9B74-B5B92BB4FC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Name Intern Expo / August 8, 2022 / © 2022 AT&amp;T Intellectual Property - AT&amp;T Proprietary (Internal Use Only) </a:t>
            </a:r>
          </a:p>
        </p:txBody>
      </p:sp>
      <p:sp>
        <p:nvSpPr>
          <p:cNvPr id="6" name="TextBox">
            <a:extLst>
              <a:ext uri="{FF2B5EF4-FFF2-40B4-BE49-F238E27FC236}">
                <a16:creationId xmlns:a16="http://schemas.microsoft.com/office/drawing/2014/main" id="{3971DCC3-2161-FB4C-9B09-519554AD756D}"/>
              </a:ext>
            </a:extLst>
          </p:cNvPr>
          <p:cNvSpPr txBox="1"/>
          <p:nvPr/>
        </p:nvSpPr>
        <p:spPr>
          <a:xfrm>
            <a:off x="7381100" y="4982968"/>
            <a:ext cx="2275535" cy="682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300"/>
              </a:spcAft>
              <a:buClr>
                <a:schemeClr val="tx1"/>
              </a:buClr>
              <a:buSzPct val="100000"/>
            </a:pPr>
            <a:endParaRPr lang="en-US" sz="1400" b="1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1509E-7C43-5EE3-A182-E3798906400F}"/>
              </a:ext>
            </a:extLst>
          </p:cNvPr>
          <p:cNvSpPr txBox="1"/>
          <p:nvPr/>
        </p:nvSpPr>
        <p:spPr>
          <a:xfrm>
            <a:off x="137785" y="1227551"/>
            <a:ext cx="6501009" cy="5060515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Char char="-"/>
              <a:tabLst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TT Aleck Sans" panose="020B0503020203020204" pitchFamily="34" charset="0"/>
              </a:rPr>
              <a:t>UC Santa Barbara Class of 2025, From West Hollywood, Los Angeles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Char char="-"/>
              <a:tabLst/>
            </a:pPr>
            <a:r>
              <a:rPr lang="en-US" sz="2400">
                <a:cs typeface="ATT Aleck Sans" panose="020B0503020203020204" pitchFamily="34" charset="0"/>
              </a:rPr>
              <a:t>Data Science (B.A.) Geography Minor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Char char="-"/>
              <a:tabLst/>
            </a:pPr>
            <a:r>
              <a:rPr lang="en-US" sz="2400">
                <a:cs typeface="ATT Aleck Sans" panose="020B0503020203020204" pitchFamily="34" charset="0"/>
              </a:rPr>
              <a:t>Interned at AT&amp;T TDP LA (2023)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Char char="-"/>
              <a:tabLst/>
            </a:pPr>
            <a:r>
              <a:rPr lang="en-US" sz="2400">
                <a:cs typeface="ATT Aleck Sans" panose="020B0503020203020204" pitchFamily="34" charset="0"/>
              </a:rPr>
              <a:t>Before that interned at </a:t>
            </a:r>
            <a:r>
              <a:rPr lang="en-US" sz="2400" err="1">
                <a:cs typeface="ATT Aleck Sans" panose="020B0503020203020204" pitchFamily="34" charset="0"/>
              </a:rPr>
              <a:t>Makersplace</a:t>
            </a:r>
            <a:r>
              <a:rPr lang="en-US" sz="2400">
                <a:cs typeface="ATT Aleck Sans" panose="020B0503020203020204" pitchFamily="34" charset="0"/>
              </a:rPr>
              <a:t> (Ethereum blockchain startup)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Char char="-"/>
              <a:tabLst/>
            </a:pPr>
            <a:r>
              <a:rPr lang="en-US" sz="2400">
                <a:cs typeface="ATT Aleck Sans" panose="020B0503020203020204" pitchFamily="34" charset="0"/>
              </a:rPr>
              <a:t>- Hobbies: Hiking, Camping, Skiing, concerts, playing guitar, soccer, basketball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Char char="-"/>
              <a:tabLst/>
            </a:pPr>
            <a:r>
              <a:rPr lang="en-US" sz="2400">
                <a:cs typeface="ATT Aleck Sans" panose="020B0503020203020204" pitchFamily="34" charset="0"/>
              </a:rPr>
              <a:t>Play in band in Santa Barbara: The Colony (Joy Division, The Smiths, New Order)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Char char="-"/>
              <a:tabLst/>
            </a:pPr>
            <a:endParaRPr lang="en-US" sz="2400">
              <a:cs typeface="ATT Aleck Sans" panose="020B0503020203020204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Char char="-"/>
              <a:tabLst/>
            </a:pPr>
            <a:endParaRPr lang="en-US" sz="2400">
              <a:cs typeface="ATT Aleck Sans" panose="020B0503020203020204" pitchFamily="34" charset="0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Tx/>
              <a:buChar char="-"/>
              <a:tabLst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32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7E4F0A7-6271-0A43-9742-9ABB5BCD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64" y="173736"/>
            <a:ext cx="5999275" cy="895265"/>
          </a:xfrm>
        </p:spPr>
        <p:txBody>
          <a:bodyPr/>
          <a:lstStyle/>
          <a:p>
            <a:r>
              <a:rPr lang="en-US" sz="4000" b="1">
                <a:solidFill>
                  <a:srgbClr val="5A5A5A"/>
                </a:solidFill>
              </a:rPr>
              <a:t>Intern Innovation Challenge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64B52A7-5CD6-054C-9EBB-D793C8E32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4</a:t>
            </a:fld>
            <a:r>
              <a:rPr lang="en-US"/>
              <a:t> </a:t>
            </a:r>
          </a:p>
        </p:txBody>
      </p:sp>
      <p:sp>
        <p:nvSpPr>
          <p:cNvPr id="36" name="Footer Placeholder">
            <a:extLst>
              <a:ext uri="{FF2B5EF4-FFF2-40B4-BE49-F238E27FC236}">
                <a16:creationId xmlns:a16="http://schemas.microsoft.com/office/drawing/2014/main" id="{53D87310-385D-8B4A-9B74-B5B92BB4FC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Name Intern Expo / August 8, 2022 / © 2022 AT&amp;T Intellectual Property - AT&amp;T Proprietary (Internal Use Only) </a:t>
            </a:r>
          </a:p>
        </p:txBody>
      </p:sp>
      <p:sp>
        <p:nvSpPr>
          <p:cNvPr id="6" name="TextBox">
            <a:extLst>
              <a:ext uri="{FF2B5EF4-FFF2-40B4-BE49-F238E27FC236}">
                <a16:creationId xmlns:a16="http://schemas.microsoft.com/office/drawing/2014/main" id="{3971DCC3-2161-FB4C-9B09-519554AD756D}"/>
              </a:ext>
            </a:extLst>
          </p:cNvPr>
          <p:cNvSpPr txBox="1"/>
          <p:nvPr/>
        </p:nvSpPr>
        <p:spPr>
          <a:xfrm>
            <a:off x="7381100" y="4982968"/>
            <a:ext cx="2275535" cy="682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300"/>
              </a:spcAft>
              <a:buClr>
                <a:schemeClr val="tx1"/>
              </a:buClr>
              <a:buSzPct val="100000"/>
            </a:pPr>
            <a:endParaRPr lang="en-US" sz="1400" b="1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87813-A1DA-2F13-B2A7-4C9EAEBB8A45}"/>
              </a:ext>
            </a:extLst>
          </p:cNvPr>
          <p:cNvSpPr txBox="1"/>
          <p:nvPr/>
        </p:nvSpPr>
        <p:spPr>
          <a:xfrm>
            <a:off x="156575" y="1774520"/>
            <a:ext cx="5767191" cy="41036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AT&amp;T Loyalty Program</a:t>
            </a: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Rewards customers for spending on AT&amp;T services, tagging AT&amp;T on social media, and adding phone lines and internet</a:t>
            </a: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Point based reward system with physical merchandise redemption and discounts</a:t>
            </a: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Points given for timely interaction with the app and AT&amp;T services</a:t>
            </a: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endParaRPr lang="en-US" sz="2400">
              <a:latin typeface="ATT Aleck Sans"/>
              <a:cs typeface="ATT Aleck Sans" panose="020B0503020203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856EA8-3195-587B-1FF1-C5A04129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453" y="-8061"/>
            <a:ext cx="2894181" cy="6210823"/>
          </a:xfrm>
          <a:prstGeom prst="rect">
            <a:avLst/>
          </a:prstGeom>
        </p:spPr>
      </p:pic>
      <p:pic>
        <p:nvPicPr>
          <p:cNvPr id="7" name="Picture 6" descr="A screenshot of a mobile phone&#10;&#10;Description automatically generated">
            <a:extLst>
              <a:ext uri="{FF2B5EF4-FFF2-40B4-BE49-F238E27FC236}">
                <a16:creationId xmlns:a16="http://schemas.microsoft.com/office/drawing/2014/main" id="{35B73CDB-3EB0-5283-5D54-DF919974A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9457" y="-6833"/>
            <a:ext cx="2877647" cy="62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4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7E4F0A7-6271-0A43-9742-9ABB5BCD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64" y="173736"/>
            <a:ext cx="5999275" cy="895265"/>
          </a:xfrm>
        </p:spPr>
        <p:txBody>
          <a:bodyPr/>
          <a:lstStyle/>
          <a:p>
            <a:r>
              <a:rPr lang="en-US" sz="4000" b="1">
                <a:solidFill>
                  <a:srgbClr val="5A5A5A"/>
                </a:solidFill>
              </a:rPr>
              <a:t>BP Work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64B52A7-5CD6-054C-9EBB-D793C8E32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5</a:t>
            </a:fld>
            <a:r>
              <a:rPr lang="en-US"/>
              <a:t> </a:t>
            </a:r>
          </a:p>
        </p:txBody>
      </p:sp>
      <p:sp>
        <p:nvSpPr>
          <p:cNvPr id="36" name="Footer Placeholder">
            <a:extLst>
              <a:ext uri="{FF2B5EF4-FFF2-40B4-BE49-F238E27FC236}">
                <a16:creationId xmlns:a16="http://schemas.microsoft.com/office/drawing/2014/main" id="{53D87310-385D-8B4A-9B74-B5B92BB4FC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Name Intern Expo / August 8, 2022 / © 2022 AT&amp;T Intellectual Property - AT&amp;T Proprietary (Internal Use Only) </a:t>
            </a:r>
          </a:p>
        </p:txBody>
      </p:sp>
      <p:sp>
        <p:nvSpPr>
          <p:cNvPr id="6" name="TextBox">
            <a:extLst>
              <a:ext uri="{FF2B5EF4-FFF2-40B4-BE49-F238E27FC236}">
                <a16:creationId xmlns:a16="http://schemas.microsoft.com/office/drawing/2014/main" id="{3971DCC3-2161-FB4C-9B09-519554AD756D}"/>
              </a:ext>
            </a:extLst>
          </p:cNvPr>
          <p:cNvSpPr txBox="1"/>
          <p:nvPr/>
        </p:nvSpPr>
        <p:spPr>
          <a:xfrm>
            <a:off x="7381100" y="4982968"/>
            <a:ext cx="2275535" cy="6828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300"/>
              </a:spcAft>
              <a:buClr>
                <a:schemeClr val="tx1"/>
              </a:buClr>
              <a:buSzPct val="100000"/>
            </a:pPr>
            <a:endParaRPr lang="en-US" sz="1400" b="1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5BAC0-E980-DDB3-44C1-4EC1FB08A091}"/>
              </a:ext>
            </a:extLst>
          </p:cNvPr>
          <p:cNvSpPr txBox="1"/>
          <p:nvPr/>
        </p:nvSpPr>
        <p:spPr>
          <a:xfrm>
            <a:off x="334027" y="1252602"/>
            <a:ext cx="5756752" cy="5683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CDO Fraud detection team using machine learning to flag and resolve potential fraud instances</a:t>
            </a:r>
            <a:endParaRPr lang="en-US" sz="240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Call center simulator class designed to use past data to simulate day to day running of the center</a:t>
            </a: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Trying to predict when call center will be over capacity and address it before it happens</a:t>
            </a: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r>
              <a:rPr lang="en-US" sz="2400">
                <a:latin typeface="ATT Aleck Sans"/>
                <a:cs typeface="ATT Aleck Sans" panose="020B0503020203020204" pitchFamily="34" charset="0"/>
              </a:rPr>
              <a:t>Examine graphs and plots to look for patterns in data that can help more efficient operation</a:t>
            </a: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endParaRPr lang="en-US" sz="2400">
              <a:latin typeface="ATT Aleck Sans"/>
              <a:cs typeface="ATT Aleck Sans" panose="020B0503020203020204" pitchFamily="34" charset="0"/>
            </a:endParaRPr>
          </a:p>
          <a:p>
            <a:pPr marL="342900" indent="-342900" defTabSz="457200">
              <a:spcAft>
                <a:spcPts val="800"/>
              </a:spcAft>
              <a:buClr>
                <a:srgbClr val="000000"/>
              </a:buClr>
              <a:buFont typeface="Calibri"/>
              <a:buChar char="-"/>
            </a:pPr>
            <a:endParaRPr lang="en-US" sz="2400">
              <a:latin typeface="ATT Aleck Sans"/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14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C556CB6-B8A6-C84A-997A-0CC595BCC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69" y="283464"/>
            <a:ext cx="6431364" cy="862664"/>
          </a:xfrm>
        </p:spPr>
        <p:txBody>
          <a:bodyPr anchor="t">
            <a:noAutofit/>
          </a:bodyPr>
          <a:lstStyle/>
          <a:p>
            <a:r>
              <a:rPr lang="en-US" sz="4000" b="1">
                <a:solidFill>
                  <a:srgbClr val="5A5A5A"/>
                </a:solidFill>
              </a:rPr>
              <a:t>Extra Projects/Work/Activities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CB94BDB-0804-B245-9FFD-27877B38C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40565" y="6492240"/>
            <a:ext cx="722839" cy="1920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CB907E-C602-C34B-93F7-CA9E40714286}" type="slidenum">
              <a:rPr lang="en-US" smtClean="0"/>
              <a:pPr>
                <a:spcAft>
                  <a:spcPts val="600"/>
                </a:spcAft>
              </a:pPr>
              <a:t>6</a:t>
            </a:fld>
            <a:r>
              <a:rPr lang="en-US"/>
              <a:t> 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16B86296-16CC-9948-9B07-D7C6008DF0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063405" y="6492240"/>
            <a:ext cx="5697228" cy="19202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Name Intern Expo / August 8, 2022 / © 2022 AT&amp;T Intellectual Property - AT&amp;T Proprietary (Internal Use Only) </a:t>
            </a:r>
          </a:p>
        </p:txBody>
      </p:sp>
    </p:spTree>
    <p:extLst>
      <p:ext uri="{BB962C8B-B14F-4D97-AF65-F5344CB8AC3E}">
        <p14:creationId xmlns:p14="http://schemas.microsoft.com/office/powerpoint/2010/main" val="295367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ACF9AE8-8757-8644-A61F-A07B1897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70" y="283464"/>
            <a:ext cx="3972764" cy="862664"/>
          </a:xfrm>
        </p:spPr>
        <p:txBody>
          <a:bodyPr/>
          <a:lstStyle/>
          <a:p>
            <a:r>
              <a:rPr lang="en-US" sz="4000" b="1">
                <a:solidFill>
                  <a:srgbClr val="5A5A5A"/>
                </a:solidFill>
              </a:rPr>
              <a:t>Key Takeaways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A04C7772-5BD2-8943-9952-3F2A998FD6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7</a:t>
            </a:fld>
            <a:r>
              <a:rPr lang="en-US"/>
              <a:t> 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93D8F083-7DCE-CE45-8829-77CA105A3A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 Intern Expo / August 8, 2022 / © 2022 AT&amp;T Intellectual Property - AT&amp;T Proprietary (Internal Use Only) </a:t>
            </a:r>
          </a:p>
        </p:txBody>
      </p:sp>
    </p:spTree>
    <p:extLst>
      <p:ext uri="{BB962C8B-B14F-4D97-AF65-F5344CB8AC3E}">
        <p14:creationId xmlns:p14="http://schemas.microsoft.com/office/powerpoint/2010/main" val="35746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D81E7FAE-CF9A-9C4A-BAB3-EC086004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600"/>
              <a:t>OUTRO + Thanks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4EFC6AF-9914-4642-82E0-BC1F3DBC7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B907E-C602-C34B-93F7-CA9E40714286}" type="slidenum">
              <a:rPr lang="en-US" smtClean="0"/>
              <a:pPr/>
              <a:t>8</a:t>
            </a:fld>
            <a:r>
              <a:rPr lang="en-US"/>
              <a:t> 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9B14698-A2B9-AE46-9EA8-D9FA810417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Name Intern Expo / August 8, 2022 / © 2022 AT&amp;T Intellectual Property - AT&amp;T Proprietary (Internal Use Only) </a:t>
            </a:r>
          </a:p>
        </p:txBody>
      </p:sp>
    </p:spTree>
    <p:extLst>
      <p:ext uri="{BB962C8B-B14F-4D97-AF65-F5344CB8AC3E}">
        <p14:creationId xmlns:p14="http://schemas.microsoft.com/office/powerpoint/2010/main" val="3226444631"/>
      </p:ext>
    </p:extLst>
  </p:cSld>
  <p:clrMapOvr>
    <a:masterClrMapping/>
  </p:clrMapOvr>
</p:sld>
</file>

<file path=ppt/theme/theme1.xml><?xml version="1.0" encoding="utf-8"?>
<a:theme xmlns:a="http://schemas.openxmlformats.org/drawingml/2006/main" name="ATTBusinessInternal052019">
  <a:themeElements>
    <a:clrScheme name="ATT 2019 theme and supporting palette">
      <a:dk1>
        <a:srgbClr val="000000"/>
      </a:dk1>
      <a:lt1>
        <a:srgbClr val="FFFFFF"/>
      </a:lt1>
      <a:dk2>
        <a:srgbClr val="009FDB"/>
      </a:dk2>
      <a:lt2>
        <a:srgbClr val="E5E5E5"/>
      </a:lt2>
      <a:accent1>
        <a:srgbClr val="0057B8"/>
      </a:accent1>
      <a:accent2>
        <a:srgbClr val="49EEDC"/>
      </a:accent2>
      <a:accent3>
        <a:srgbClr val="AF28BB"/>
      </a:accent3>
      <a:accent4>
        <a:srgbClr val="FFB000"/>
      </a:accent4>
      <a:accent5>
        <a:srgbClr val="91DC00"/>
      </a:accent5>
      <a:accent6>
        <a:srgbClr val="FF585D"/>
      </a:accent6>
      <a:hlink>
        <a:srgbClr val="0057B8"/>
      </a:hlink>
      <a:folHlink>
        <a:srgbClr val="0057B8"/>
      </a:folHlink>
    </a:clrScheme>
    <a:fontScheme name="ATT 2018">
      <a:majorFont>
        <a:latin typeface="ATT Aleck Sans" panose="020B0503020203020204" pitchFamily="34" charset="0"/>
        <a:ea typeface=""/>
        <a:cs typeface=""/>
      </a:majorFont>
      <a:minorFont>
        <a:latin typeface="ATT Aleck Sans" panose="020B0503020203020204" pitchFamily="34" charset="0"/>
        <a:ea typeface=""/>
        <a:cs typeface=""/>
      </a:minorFont>
    </a:fontScheme>
    <a:fmtScheme name="ATT 2018">
      <a:fillStyleLst>
        <a:solidFill>
          <a:srgbClr val="009FDB"/>
        </a:solidFill>
        <a:solidFill>
          <a:srgbClr val="009FDB"/>
        </a:solidFill>
        <a:solidFill>
          <a:srgbClr val="009FDB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 w="12700">
          <a:solidFill>
            <a:schemeClr val="bg1"/>
          </a:solidFill>
        </a:ln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>
            <a:schemeClr val="bg1"/>
          </a:buClr>
          <a:buSzTx/>
          <a:buFont typeface="ATT Aleck Sans" panose="020B0604020202020204" pitchFamily="34" charset="0"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n-lt"/>
            <a:ea typeface="+mn-ea"/>
            <a:cs typeface="ATT Aleck Sans" panose="020B0503020203020204" pitchFamily="34" charset="0"/>
          </a:defRPr>
        </a:defPPr>
      </a:lstStyle>
      <a:style>
        <a:lnRef idx="0">
          <a:schemeClr val="dk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dk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 anchor="t">
        <a:norm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800"/>
          </a:spcAft>
          <a:buClr>
            <a:srgbClr val="000000"/>
          </a:buClr>
          <a:buSzTx/>
          <a:buFontTx/>
          <a:buNone/>
          <a:tabLst/>
          <a:defRPr kumimoji="0" sz="2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ATT Aleck Sans" panose="020B0503020203020204" pitchFamily="34" charset="0"/>
          </a:defRPr>
        </a:defPPr>
      </a:lstStyle>
    </a:txDef>
  </a:objectDefaults>
  <a:extraClrSchemeLst/>
  <a:custClrLst>
    <a:custClr name="Gray 5">
      <a:srgbClr val="E5E5E5"/>
    </a:custClr>
    <a:custClr name="Gray 2">
      <a:srgbClr val="D2D2D2"/>
    </a:custClr>
    <a:custClr name="Gray 3">
      <a:srgbClr val="959595"/>
    </a:custClr>
    <a:custClr name="Gray 4">
      <a:srgbClr val="5A5A5A"/>
    </a:custClr>
    <a:custClr name="Blue 1">
      <a:srgbClr val="30D1FF"/>
    </a:custClr>
    <a:custClr name="Blue 2">
      <a:srgbClr val="18B9ED"/>
    </a:custClr>
    <a:custClr name="Blue 3">
      <a:srgbClr val="009FDB"/>
    </a:custClr>
    <a:custClr name="Blue 4">
      <a:srgbClr val="0586CB"/>
    </a:custClr>
    <a:custClr name="Blue 5">
      <a:srgbClr val="0A6EBE"/>
    </a:custClr>
    <a:custClr name="Blue 6">
      <a:srgbClr val="0F54AF"/>
    </a:custClr>
  </a:custClrLst>
  <a:extLst>
    <a:ext uri="{05A4C25C-085E-4340-85A3-A5531E510DB2}">
      <thm15:themeFamily xmlns:thm15="http://schemas.microsoft.com/office/thememl/2012/main" name="Presentation5" id="{DAA94AC7-A7FA-4B6F-A0DB-C7798AC22308}" vid="{64A60594-6AD1-47D6-B99A-D3912F1C09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deb527a-3442-4b54-808b-20121aa2e937">
      <UserInfo>
        <DisplayName>2024 TDP Intern Expo Members</DisplayName>
        <AccountId>14</AccountId>
        <AccountType/>
      </UserInfo>
      <UserInfo>
        <DisplayName>DO, DUEY</DisplayName>
        <AccountId>11</AccountId>
        <AccountType/>
      </UserInfo>
      <UserInfo>
        <DisplayName>CARRILLO, CYNTHIA S</DisplayName>
        <AccountId>13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7F229F8CA3E746AA9D4D2AA6AFE485" ma:contentTypeVersion="10" ma:contentTypeDescription="Create a new document." ma:contentTypeScope="" ma:versionID="718654e64bc5d294714a9d0aaec1d44a">
  <xsd:schema xmlns:xsd="http://www.w3.org/2001/XMLSchema" xmlns:xs="http://www.w3.org/2001/XMLSchema" xmlns:p="http://schemas.microsoft.com/office/2006/metadata/properties" xmlns:ns2="eed35b3c-a43a-470a-93af-11803eb4ed30" xmlns:ns3="7deb527a-3442-4b54-808b-20121aa2e937" targetNamespace="http://schemas.microsoft.com/office/2006/metadata/properties" ma:root="true" ma:fieldsID="4c953259e36ad3f03ee37b8a5cd7e6fc" ns2:_="" ns3:_="">
    <xsd:import namespace="eed35b3c-a43a-470a-93af-11803eb4ed30"/>
    <xsd:import namespace="7deb527a-3442-4b54-808b-20121aa2e9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d35b3c-a43a-470a-93af-11803eb4e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b527a-3442-4b54-808b-20121aa2e93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7A765B-3E2A-4EC4-A87A-005FA27E98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7E76AB-A70E-4F9A-AD0B-4D2C0B117459}">
  <ds:schemaRefs>
    <ds:schemaRef ds:uri="7deb527a-3442-4b54-808b-20121aa2e937"/>
    <ds:schemaRef ds:uri="eed35b3c-a43a-470a-93af-11803eb4ed3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D736F22-EED7-4BB1-89C3-945F0F231779}">
  <ds:schemaRefs>
    <ds:schemaRef ds:uri="7deb527a-3442-4b54-808b-20121aa2e937"/>
    <ds:schemaRef ds:uri="eed35b3c-a43a-470a-93af-11803eb4ed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495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ATT Aleck Sans</vt:lpstr>
      <vt:lpstr>ATT Aleck Sans Medium</vt:lpstr>
      <vt:lpstr>Calibri</vt:lpstr>
      <vt:lpstr>ATTBusinessInternal052019</vt:lpstr>
      <vt:lpstr>Derek Chen Intern Expo Software Engineer Intern – </vt:lpstr>
      <vt:lpstr>Agenda</vt:lpstr>
      <vt:lpstr>About Me </vt:lpstr>
      <vt:lpstr>Intern Innovation Challenge</vt:lpstr>
      <vt:lpstr>BP Work</vt:lpstr>
      <vt:lpstr>Extra Projects/Work/Activities</vt:lpstr>
      <vt:lpstr>Key Takeaways </vt:lpstr>
      <vt:lpstr>OUTRO +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MELTON, EMMA</dc:creator>
  <cp:lastModifiedBy>CHEN, DEREK</cp:lastModifiedBy>
  <cp:revision>5</cp:revision>
  <dcterms:created xsi:type="dcterms:W3CDTF">2022-08-09T14:19:22Z</dcterms:created>
  <dcterms:modified xsi:type="dcterms:W3CDTF">2024-08-01T19:00:52Z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0x010100497F229F8CA3E746AA9D4D2AA6AFE485</vt:lpwstr>
  </property>
</Properties>
</file>