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Teko"/>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i44Wo+1cUvgPN/L/dp+vOl3H8v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Tek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Tek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ceed76b2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ceed76b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ceed76b2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ceed76b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4"/>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5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0" name="Google Shape;20;p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3" name="Google Shape;23;p4"/>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8" name="Shape 98"/>
        <p:cNvGrpSpPr/>
        <p:nvPr/>
      </p:nvGrpSpPr>
      <p:grpSpPr>
        <a:xfrm>
          <a:off x="0" y="0"/>
          <a:ext cx="0" cy="0"/>
          <a:chOff x="0" y="0"/>
          <a:chExt cx="0" cy="0"/>
        </a:xfrm>
      </p:grpSpPr>
      <p:sp>
        <p:nvSpPr>
          <p:cNvPr id="99" name="Google Shape;99;p1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02" name="Google Shape;102;p13"/>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3"/>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4" name="Google Shape;104;p1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7" name="Shape 107"/>
        <p:cNvGrpSpPr/>
        <p:nvPr/>
      </p:nvGrpSpPr>
      <p:grpSpPr>
        <a:xfrm>
          <a:off x="0" y="0"/>
          <a:ext cx="0" cy="0"/>
          <a:chOff x="0" y="0"/>
          <a:chExt cx="0" cy="0"/>
        </a:xfrm>
      </p:grpSpPr>
      <p:sp>
        <p:nvSpPr>
          <p:cNvPr id="108" name="Google Shape;108;p1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11" name="Google Shape;111;p14"/>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4"/>
          <p:cNvSpPr txBox="1"/>
          <p:nvPr>
            <p:ph idx="1" type="body"/>
          </p:nvPr>
        </p:nvSpPr>
        <p:spPr>
          <a:xfrm rot="5400000">
            <a:off x="3302435"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3" name="Google Shape;113;p1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sp>
        <p:nvSpPr>
          <p:cNvPr id="25" name="Google Shape;25;p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9" name="Google Shape;29;p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32" name="Google Shape;32;p5"/>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3" name="Shape 33"/>
        <p:cNvGrpSpPr/>
        <p:nvPr/>
      </p:nvGrpSpPr>
      <p:grpSpPr>
        <a:xfrm>
          <a:off x="0" y="0"/>
          <a:ext cx="0" cy="0"/>
          <a:chOff x="0" y="0"/>
          <a:chExt cx="0" cy="0"/>
        </a:xfrm>
      </p:grpSpPr>
      <p:sp>
        <p:nvSpPr>
          <p:cNvPr id="34" name="Google Shape;34;p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37" name="Google Shape;37;p6"/>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5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39" name="Google Shape;39;p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sp>
        <p:nvSpPr>
          <p:cNvPr id="43" name="Google Shape;43;p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7" name="Google Shape;47;p7"/>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8" name="Google Shape;48;p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1" name="Google Shape;51;p7"/>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 name="Shape 52"/>
        <p:cNvGrpSpPr/>
        <p:nvPr/>
      </p:nvGrpSpPr>
      <p:grpSpPr>
        <a:xfrm>
          <a:off x="0" y="0"/>
          <a:ext cx="0" cy="0"/>
          <a:chOff x="0" y="0"/>
          <a:chExt cx="0" cy="0"/>
        </a:xfrm>
      </p:grpSpPr>
      <p:sp>
        <p:nvSpPr>
          <p:cNvPr id="53" name="Google Shape;53;p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56" name="Google Shape;56;p8"/>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58" name="Google Shape;58;p8"/>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9" name="Google Shape;59;p8"/>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0" name="Google Shape;60;p8"/>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1" name="Google Shape;61;p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4" name="Shape 64"/>
        <p:cNvGrpSpPr/>
        <p:nvPr/>
      </p:nvGrpSpPr>
      <p:grpSpPr>
        <a:xfrm>
          <a:off x="0" y="0"/>
          <a:ext cx="0" cy="0"/>
          <a:chOff x="0" y="0"/>
          <a:chExt cx="0" cy="0"/>
        </a:xfrm>
      </p:grpSpPr>
      <p:sp>
        <p:nvSpPr>
          <p:cNvPr id="65" name="Google Shape;65;p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71" name="Google Shape;71;p9"/>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2" name="Shape 72"/>
        <p:cNvGrpSpPr/>
        <p:nvPr/>
      </p:nvGrpSpPr>
      <p:grpSpPr>
        <a:xfrm>
          <a:off x="0" y="0"/>
          <a:ext cx="0" cy="0"/>
          <a:chOff x="0" y="0"/>
          <a:chExt cx="0" cy="0"/>
        </a:xfrm>
      </p:grpSpPr>
      <p:sp>
        <p:nvSpPr>
          <p:cNvPr id="73" name="Google Shape;73;p1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8" name="Shape 78"/>
        <p:cNvGrpSpPr/>
        <p:nvPr/>
      </p:nvGrpSpPr>
      <p:grpSpPr>
        <a:xfrm>
          <a:off x="0" y="0"/>
          <a:ext cx="0" cy="0"/>
          <a:chOff x="0" y="0"/>
          <a:chExt cx="0" cy="0"/>
        </a:xfrm>
      </p:grpSpPr>
      <p:sp>
        <p:nvSpPr>
          <p:cNvPr id="79" name="Google Shape;79;p1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82" name="Google Shape;82;p11"/>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5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4" name="Google Shape;84;p11"/>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5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5" name="Google Shape;85;p1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8" name="Shape 88"/>
        <p:cNvGrpSpPr/>
        <p:nvPr/>
      </p:nvGrpSpPr>
      <p:grpSpPr>
        <a:xfrm>
          <a:off x="0" y="0"/>
          <a:ext cx="0" cy="0"/>
          <a:chOff x="0" y="0"/>
          <a:chExt cx="0" cy="0"/>
        </a:xfrm>
      </p:grpSpPr>
      <p:sp>
        <p:nvSpPr>
          <p:cNvPr id="89" name="Google Shape;89;p1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ph idx="2" type="pic"/>
          </p:nvPr>
        </p:nvSpPr>
        <p:spPr>
          <a:xfrm>
            <a:off x="6747062" y="3229"/>
            <a:ext cx="4629734" cy="6858000"/>
          </a:xfrm>
          <a:prstGeom prst="rect">
            <a:avLst/>
          </a:prstGeom>
          <a:solidFill>
            <a:schemeClr val="lt1">
              <a:alpha val="9803"/>
            </a:schemeClr>
          </a:solidFill>
          <a:ln>
            <a:noFill/>
          </a:ln>
        </p:spPr>
        <p:txBody>
          <a:bodyPr anchorCtr="0" anchor="t" bIns="45700" lIns="91425" spcFirstLastPara="1" rIns="91425" wrap="square" tIns="45700">
            <a:normAutofit/>
          </a:bodyPr>
          <a:lstStyle>
            <a:lvl1pPr lvl="0" marR="0" rtl="0" algn="ctr">
              <a:lnSpc>
                <a:spcPct val="120000"/>
              </a:lnSpc>
              <a:spcBef>
                <a:spcPts val="5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1pPr>
            <a:lvl2pPr lvl="1" marR="0" rtl="0" algn="l">
              <a:lnSpc>
                <a:spcPct val="120000"/>
              </a:lnSpc>
              <a:spcBef>
                <a:spcPts val="600"/>
              </a:spcBef>
              <a:spcAft>
                <a:spcPts val="0"/>
              </a:spcAft>
              <a:buClr>
                <a:schemeClr val="accent6"/>
              </a:buClr>
              <a:buSzPts val="2520"/>
              <a:buFont typeface="Noto Sans Symbols"/>
              <a:buNone/>
              <a:defRPr b="0" i="0" sz="2800" u="none" cap="none" strike="noStrike">
                <a:solidFill>
                  <a:schemeClr val="lt1"/>
                </a:solidFill>
                <a:latin typeface="Arial"/>
                <a:ea typeface="Arial"/>
                <a:cs typeface="Arial"/>
                <a:sym typeface="Arial"/>
              </a:defRPr>
            </a:lvl2pPr>
            <a:lvl3pPr lvl="2" marR="0" rtl="0" algn="l">
              <a:lnSpc>
                <a:spcPct val="120000"/>
              </a:lnSpc>
              <a:spcBef>
                <a:spcPts val="600"/>
              </a:spcBef>
              <a:spcAft>
                <a:spcPts val="0"/>
              </a:spcAft>
              <a:buClr>
                <a:schemeClr val="accent6"/>
              </a:buClr>
              <a:buSzPts val="2160"/>
              <a:buFont typeface="Noto Sans Symbols"/>
              <a:buNone/>
              <a:defRPr b="0" i="0" sz="2400" u="none" cap="none" strike="noStrike">
                <a:solidFill>
                  <a:schemeClr val="lt1"/>
                </a:solidFill>
                <a:latin typeface="Arial"/>
                <a:ea typeface="Arial"/>
                <a:cs typeface="Arial"/>
                <a:sym typeface="Arial"/>
              </a:defRPr>
            </a:lvl3pPr>
            <a:lvl4pPr lvl="3"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4pPr>
            <a:lvl5pPr lvl="4"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5pPr>
            <a:lvl6pPr lvl="5"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6pPr>
            <a:lvl7pPr lvl="6"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7pPr>
            <a:lvl8pPr lvl="7" marR="0" rtl="0" algn="l">
              <a:lnSpc>
                <a:spcPct val="120000"/>
              </a:lnSpc>
              <a:spcBef>
                <a:spcPts val="600"/>
              </a:spcBef>
              <a:spcAft>
                <a:spcPts val="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8pPr>
            <a:lvl9pPr lvl="8" marR="0" rtl="0" algn="l">
              <a:lnSpc>
                <a:spcPct val="120000"/>
              </a:lnSpc>
              <a:spcBef>
                <a:spcPts val="600"/>
              </a:spcBef>
              <a:spcAft>
                <a:spcPts val="600"/>
              </a:spcAft>
              <a:buClr>
                <a:schemeClr val="accent6"/>
              </a:buClr>
              <a:buSzPts val="1800"/>
              <a:buFont typeface="Noto Sans Symbols"/>
              <a:buNone/>
              <a:defRPr b="0" i="0" sz="2000" u="none" cap="none" strike="noStrike">
                <a:solidFill>
                  <a:schemeClr val="lt1"/>
                </a:solidFill>
                <a:latin typeface="Arial"/>
                <a:ea typeface="Arial"/>
                <a:cs typeface="Arial"/>
                <a:sym typeface="Arial"/>
              </a:defRPr>
            </a:lvl9pPr>
          </a:lstStyle>
          <a:p/>
        </p:txBody>
      </p:sp>
      <p:sp>
        <p:nvSpPr>
          <p:cNvPr id="92" name="Google Shape;92;p12"/>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93" name="Google Shape;93;p12"/>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5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5" name="Google Shape;95;p1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3"/>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7" name="Google Shape;7;p3"/>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8" name="Google Shape;8;p3"/>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3"/>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5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1" name="Google Shape;11;p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
        <p:nvSpPr>
          <p:cNvPr id="14" name="Google Shape;14;p3"/>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2335470" y="3428995"/>
            <a:ext cx="5518200" cy="2268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6600"/>
              <a:buFont typeface="Teko"/>
              <a:buNone/>
            </a:pPr>
            <a:r>
              <a:rPr lang="es-ES" sz="6600">
                <a:latin typeface="Teko"/>
                <a:ea typeface="Teko"/>
                <a:cs typeface="Teko"/>
                <a:sym typeface="Teko"/>
              </a:rPr>
              <a:t>Evaluación</a:t>
            </a:r>
            <a:r>
              <a:rPr lang="es-ES" sz="6600">
                <a:latin typeface="Teko"/>
                <a:ea typeface="Teko"/>
                <a:cs typeface="Teko"/>
                <a:sym typeface="Teko"/>
              </a:rPr>
              <a:t> Procesual</a:t>
            </a:r>
            <a:endParaRPr sz="6600">
              <a:latin typeface="Teko"/>
              <a:ea typeface="Teko"/>
              <a:cs typeface="Teko"/>
              <a:sym typeface="Teko"/>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txBox="1"/>
          <p:nvPr>
            <p:ph type="title"/>
          </p:nvPr>
        </p:nvSpPr>
        <p:spPr>
          <a:xfrm>
            <a:off x="1732933" y="3721356"/>
            <a:ext cx="7958400" cy="1077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Teko"/>
              <a:buNone/>
            </a:pPr>
            <a:r>
              <a:rPr lang="es-ES" sz="5400">
                <a:latin typeface="Teko"/>
                <a:ea typeface="Teko"/>
                <a:cs typeface="Teko"/>
                <a:sym typeface="Teko"/>
              </a:rPr>
              <a:t> </a:t>
            </a:r>
            <a:endParaRPr sz="5400">
              <a:latin typeface="Teko"/>
              <a:ea typeface="Teko"/>
              <a:cs typeface="Teko"/>
              <a:sym typeface="Teko"/>
            </a:endParaRPr>
          </a:p>
        </p:txBody>
      </p:sp>
      <p:sp>
        <p:nvSpPr>
          <p:cNvPr id="126" name="Google Shape;126;p2"/>
          <p:cNvSpPr txBox="1"/>
          <p:nvPr>
            <p:ph idx="1" type="body"/>
          </p:nvPr>
        </p:nvSpPr>
        <p:spPr>
          <a:xfrm>
            <a:off x="1387625" y="447073"/>
            <a:ext cx="9209100" cy="5716200"/>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120000"/>
              </a:lnSpc>
              <a:spcBef>
                <a:spcPts val="1100"/>
              </a:spcBef>
              <a:spcAft>
                <a:spcPts val="0"/>
              </a:spcAft>
              <a:buNone/>
            </a:pPr>
            <a:r>
              <a:rPr lang="es-ES">
                <a:latin typeface="Teko"/>
                <a:ea typeface="Teko"/>
                <a:cs typeface="Teko"/>
                <a:sym typeface="Teko"/>
              </a:rPr>
              <a:t>1. ¿Qué es DDL?</a:t>
            </a:r>
            <a:endParaRPr>
              <a:latin typeface="Teko"/>
              <a:ea typeface="Teko"/>
              <a:cs typeface="Teko"/>
              <a:sym typeface="Teko"/>
            </a:endParaRPr>
          </a:p>
          <a:p>
            <a:pPr indent="0" lvl="0" marL="0" rtl="0" algn="l">
              <a:lnSpc>
                <a:spcPct val="120000"/>
              </a:lnSpc>
              <a:spcBef>
                <a:spcPts val="1100"/>
              </a:spcBef>
              <a:spcAft>
                <a:spcPts val="0"/>
              </a:spcAft>
              <a:buNone/>
            </a:pPr>
            <a:r>
              <a:rPr lang="es-ES">
                <a:latin typeface="Teko"/>
                <a:ea typeface="Teko"/>
                <a:cs typeface="Teko"/>
                <a:sym typeface="Teko"/>
              </a:rPr>
              <a:t>Es un lenguaje proporcionado por el sistema de gestión de base de datos que permite a los usuarios de la misma llevar a cabo las tareas de definición de las estructuras que almacenarán los datos de la misma llevar a cabo las tareas de definición de las las estructuras que </a:t>
            </a:r>
            <a:r>
              <a:rPr lang="es-ES">
                <a:latin typeface="Teko"/>
                <a:ea typeface="Teko"/>
                <a:cs typeface="Teko"/>
                <a:sym typeface="Teko"/>
              </a:rPr>
              <a:t>almacenarán</a:t>
            </a:r>
            <a:r>
              <a:rPr lang="es-ES">
                <a:latin typeface="Teko"/>
                <a:ea typeface="Teko"/>
                <a:cs typeface="Teko"/>
                <a:sym typeface="Teko"/>
              </a:rPr>
              <a:t> los </a:t>
            </a:r>
            <a:r>
              <a:rPr lang="es-ES">
                <a:latin typeface="Teko"/>
                <a:ea typeface="Teko"/>
                <a:cs typeface="Teko"/>
                <a:sym typeface="Teko"/>
              </a:rPr>
              <a:t>datos</a:t>
            </a:r>
            <a:r>
              <a:rPr lang="es-ES">
                <a:latin typeface="Teko"/>
                <a:ea typeface="Teko"/>
                <a:cs typeface="Teko"/>
                <a:sym typeface="Teko"/>
              </a:rPr>
              <a:t> así como de los procedimientos o funciones que permitan consultarlos.</a:t>
            </a:r>
            <a:endParaRPr>
              <a:latin typeface="Teko"/>
              <a:ea typeface="Teko"/>
              <a:cs typeface="Teko"/>
              <a:sym typeface="Teko"/>
            </a:endParaRPr>
          </a:p>
          <a:p>
            <a:pPr indent="0" lvl="0" marL="0" rtl="0" algn="l">
              <a:lnSpc>
                <a:spcPct val="120000"/>
              </a:lnSpc>
              <a:spcBef>
                <a:spcPts val="1100"/>
              </a:spcBef>
              <a:spcAft>
                <a:spcPts val="0"/>
              </a:spcAft>
              <a:buNone/>
            </a:pPr>
            <a:r>
              <a:rPr lang="es-ES">
                <a:latin typeface="Teko"/>
                <a:ea typeface="Teko"/>
                <a:cs typeface="Teko"/>
                <a:sym typeface="Teko"/>
              </a:rPr>
              <a:t>2. ¿Que es DML?</a:t>
            </a:r>
            <a:endParaRPr>
              <a:latin typeface="Teko"/>
              <a:ea typeface="Teko"/>
              <a:cs typeface="Teko"/>
              <a:sym typeface="Teko"/>
            </a:endParaRPr>
          </a:p>
          <a:p>
            <a:pPr indent="0" lvl="0" marL="0" rtl="0" algn="l">
              <a:lnSpc>
                <a:spcPct val="120000"/>
              </a:lnSpc>
              <a:spcBef>
                <a:spcPts val="1100"/>
              </a:spcBef>
              <a:spcAft>
                <a:spcPts val="0"/>
              </a:spcAft>
              <a:buNone/>
            </a:pPr>
            <a:r>
              <a:rPr lang="es-ES">
                <a:latin typeface="Teko"/>
                <a:ea typeface="Teko"/>
                <a:cs typeface="Teko"/>
                <a:sym typeface="Teko"/>
              </a:rPr>
              <a:t>Lenguaje de Manipulación de datos proporcionado por los sistemas gestores de datos  que permite llevar a cabo tareas de consulta o modificación de los datos contenidos en la base de datos del sistema gestor de base de datos.</a:t>
            </a:r>
            <a:endParaRPr>
              <a:latin typeface="Teko"/>
              <a:ea typeface="Teko"/>
              <a:cs typeface="Teko"/>
              <a:sym typeface="Teko"/>
            </a:endParaRPr>
          </a:p>
          <a:p>
            <a:pPr indent="0" lvl="0" marL="0" rtl="0" algn="l">
              <a:lnSpc>
                <a:spcPct val="120000"/>
              </a:lnSpc>
              <a:spcBef>
                <a:spcPts val="1100"/>
              </a:spcBef>
              <a:spcAft>
                <a:spcPts val="0"/>
              </a:spcAft>
              <a:buNone/>
            </a:pPr>
            <a:r>
              <a:rPr lang="es-ES">
                <a:latin typeface="Teko"/>
                <a:ea typeface="Teko"/>
                <a:cs typeface="Teko"/>
                <a:sym typeface="Teko"/>
              </a:rPr>
              <a:t>3. ¿Que son Bases de Datos relacionales y no relacionales?</a:t>
            </a:r>
            <a:endParaRPr>
              <a:latin typeface="Teko"/>
              <a:ea typeface="Teko"/>
              <a:cs typeface="Teko"/>
              <a:sym typeface="Teko"/>
            </a:endParaRPr>
          </a:p>
          <a:p>
            <a:pPr indent="0" lvl="0" marL="0" rtl="0" algn="l">
              <a:lnSpc>
                <a:spcPct val="120000"/>
              </a:lnSpc>
              <a:spcBef>
                <a:spcPts val="1100"/>
              </a:spcBef>
              <a:spcAft>
                <a:spcPts val="0"/>
              </a:spcAft>
              <a:buNone/>
            </a:pPr>
            <a:r>
              <a:rPr lang="es-ES">
                <a:latin typeface="Teko"/>
                <a:ea typeface="Teko"/>
                <a:cs typeface="Teko"/>
                <a:sym typeface="Teko"/>
              </a:rPr>
              <a:t>Las bases de datos relacionales, son</a:t>
            </a:r>
            <a:r>
              <a:rPr lang="es-ES" sz="1900">
                <a:latin typeface="Teko"/>
                <a:ea typeface="Teko"/>
                <a:cs typeface="Teko"/>
                <a:sym typeface="Teko"/>
              </a:rPr>
              <a:t> </a:t>
            </a:r>
            <a:r>
              <a:rPr lang="es-ES" sz="2008">
                <a:latin typeface="Teko"/>
                <a:ea typeface="Teko"/>
                <a:cs typeface="Teko"/>
                <a:sym typeface="Teko"/>
              </a:rPr>
              <a:t>una colección de elementos de datos organizados en un conjunto de tablas formalmente descritas, desde donde se puede acceder a los datos o volver a montarlos de muchas maneras diferentes sin tener que reorganizar las tablas de la base.</a:t>
            </a:r>
            <a:endParaRPr sz="2008">
              <a:latin typeface="Teko"/>
              <a:ea typeface="Teko"/>
              <a:cs typeface="Teko"/>
              <a:sym typeface="Teko"/>
            </a:endParaRPr>
          </a:p>
          <a:p>
            <a:pPr indent="0" lvl="0" marL="0" rtl="0" algn="l">
              <a:lnSpc>
                <a:spcPct val="120000"/>
              </a:lnSpc>
              <a:spcBef>
                <a:spcPts val="1100"/>
              </a:spcBef>
              <a:spcAft>
                <a:spcPts val="0"/>
              </a:spcAft>
              <a:buNone/>
            </a:pPr>
            <a:r>
              <a:rPr lang="es-ES" sz="2217">
                <a:latin typeface="Teko"/>
                <a:ea typeface="Teko"/>
                <a:cs typeface="Teko"/>
                <a:sym typeface="Teko"/>
              </a:rPr>
              <a:t>Las bases de datos no relacionales, están diseñadas específicamente para modelos de datos específicos y tienen esquemas flexibles para crear aplicaciones modernas. Son ampliamente reconocidas porque son fáciles de desarrollar, tanto en funcionalidad  como en rendimiento a escala.</a:t>
            </a:r>
            <a:endParaRPr>
              <a:latin typeface="Teko"/>
              <a:ea typeface="Teko"/>
              <a:cs typeface="Teko"/>
              <a:sym typeface="Teko"/>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822"/>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822"/>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822"/>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822"/>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822"/>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822"/>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822"/>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822"/>
                                        <p:tgtEl>
                                          <p:spTgt spid="12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eceed76b24_0_5"/>
          <p:cNvSpPr txBox="1"/>
          <p:nvPr>
            <p:ph idx="1" type="body"/>
          </p:nvPr>
        </p:nvSpPr>
        <p:spPr>
          <a:xfrm>
            <a:off x="1478125" y="519350"/>
            <a:ext cx="9348300" cy="5899200"/>
          </a:xfrm>
          <a:prstGeom prst="rect">
            <a:avLst/>
          </a:prstGeom>
        </p:spPr>
        <p:txBody>
          <a:bodyPr anchorCtr="0" anchor="ctr" bIns="45700" lIns="91425" spcFirstLastPara="1" rIns="91425" wrap="square" tIns="45700">
            <a:normAutofit/>
          </a:bodyPr>
          <a:lstStyle/>
          <a:p>
            <a:pPr indent="0" lvl="0" marL="0" rtl="0" algn="l">
              <a:spcBef>
                <a:spcPts val="500"/>
              </a:spcBef>
              <a:spcAft>
                <a:spcPts val="0"/>
              </a:spcAft>
              <a:buNone/>
            </a:pPr>
            <a:r>
              <a:rPr lang="es-ES" sz="2200">
                <a:latin typeface="Teko"/>
                <a:ea typeface="Teko"/>
                <a:cs typeface="Teko"/>
                <a:sym typeface="Teko"/>
              </a:rPr>
              <a:t>4. ¿Qué es SQL?</a:t>
            </a:r>
            <a:endParaRPr sz="2200">
              <a:latin typeface="Teko"/>
              <a:ea typeface="Teko"/>
              <a:cs typeface="Teko"/>
              <a:sym typeface="Teko"/>
            </a:endParaRPr>
          </a:p>
          <a:p>
            <a:pPr indent="0" lvl="0" marL="0" rtl="0" algn="l">
              <a:spcBef>
                <a:spcPts val="600"/>
              </a:spcBef>
              <a:spcAft>
                <a:spcPts val="0"/>
              </a:spcAft>
              <a:buClr>
                <a:schemeClr val="dk1"/>
              </a:buClr>
              <a:buSzPts val="1100"/>
              <a:buFont typeface="Arial"/>
              <a:buNone/>
            </a:pPr>
            <a:r>
              <a:rPr lang="es-ES" sz="2200">
                <a:latin typeface="Teko"/>
                <a:ea typeface="Teko"/>
                <a:cs typeface="Teko"/>
                <a:sym typeface="Teko"/>
              </a:rPr>
              <a:t>es un lenguaje de dominio específico utilizado en programación, diseñado para administrar, y recuperar información de sistemas de gestión de bases de datos relacionales.</a:t>
            </a:r>
            <a:endParaRPr sz="2200">
              <a:latin typeface="Teko"/>
              <a:ea typeface="Teko"/>
              <a:cs typeface="Teko"/>
              <a:sym typeface="Teko"/>
            </a:endParaRPr>
          </a:p>
          <a:p>
            <a:pPr indent="0" lvl="0" marL="0" rtl="0" algn="l">
              <a:spcBef>
                <a:spcPts val="600"/>
              </a:spcBef>
              <a:spcAft>
                <a:spcPts val="0"/>
              </a:spcAft>
              <a:buNone/>
            </a:pPr>
            <a:r>
              <a:rPr lang="es-ES" sz="2200">
                <a:latin typeface="Teko"/>
                <a:ea typeface="Teko"/>
                <a:cs typeface="Teko"/>
                <a:sym typeface="Teko"/>
              </a:rPr>
              <a:t>5. ¿Cuando debería de usarse una Base de Datos relacional y no relacional?</a:t>
            </a:r>
            <a:endParaRPr sz="2200">
              <a:latin typeface="Teko"/>
              <a:ea typeface="Teko"/>
              <a:cs typeface="Teko"/>
              <a:sym typeface="Teko"/>
            </a:endParaRPr>
          </a:p>
          <a:p>
            <a:pPr indent="0" lvl="0" marL="0" rtl="0" algn="l">
              <a:spcBef>
                <a:spcPts val="600"/>
              </a:spcBef>
              <a:spcAft>
                <a:spcPts val="0"/>
              </a:spcAft>
              <a:buNone/>
            </a:pPr>
            <a:r>
              <a:rPr lang="es-ES" sz="2200">
                <a:latin typeface="Teko"/>
                <a:ea typeface="Teko"/>
                <a:cs typeface="Teko"/>
                <a:sym typeface="Teko"/>
              </a:rPr>
              <a:t>Se puede considerar una base de datos relacional para cualquier necesidad de información en la que los puntos de datos se relacionen entre sí y se deban administrar de una manera segura, consistente y basada en reglas.</a:t>
            </a:r>
            <a:endParaRPr sz="2200">
              <a:latin typeface="Teko"/>
              <a:ea typeface="Teko"/>
              <a:cs typeface="Teko"/>
              <a:sym typeface="Teko"/>
            </a:endParaRPr>
          </a:p>
          <a:p>
            <a:pPr indent="0" lvl="0" marL="0" rtl="0" algn="l">
              <a:spcBef>
                <a:spcPts val="600"/>
              </a:spcBef>
              <a:spcAft>
                <a:spcPts val="0"/>
              </a:spcAft>
              <a:buClr>
                <a:schemeClr val="dk1"/>
              </a:buClr>
              <a:buSzPts val="1100"/>
              <a:buFont typeface="Arial"/>
              <a:buNone/>
            </a:pPr>
            <a:r>
              <a:rPr lang="es-ES" sz="2200">
                <a:latin typeface="Teko"/>
                <a:ea typeface="Teko"/>
                <a:cs typeface="Teko"/>
                <a:sym typeface="Teko"/>
              </a:rPr>
              <a:t> las bases de datos no relacionales se emplean para almacenar datos no estructurados, o de los que no se tienen ningún esquema o información predefinida.</a:t>
            </a:r>
            <a:endParaRPr sz="2200">
              <a:latin typeface="Teko"/>
              <a:ea typeface="Teko"/>
              <a:cs typeface="Teko"/>
              <a:sym typeface="Teko"/>
            </a:endParaRPr>
          </a:p>
          <a:p>
            <a:pPr indent="0" lvl="0" marL="0" rtl="0" algn="l">
              <a:spcBef>
                <a:spcPts val="600"/>
              </a:spcBef>
              <a:spcAft>
                <a:spcPts val="0"/>
              </a:spcAft>
              <a:buClr>
                <a:schemeClr val="dk1"/>
              </a:buClr>
              <a:buSzPts val="1100"/>
              <a:buFont typeface="Arial"/>
              <a:buNone/>
            </a:pPr>
            <a:r>
              <a:rPr lang="es-ES" sz="2200">
                <a:latin typeface="Teko"/>
                <a:ea typeface="Teko"/>
                <a:cs typeface="Teko"/>
                <a:sym typeface="Teko"/>
              </a:rPr>
              <a:t>6. ¿Qué tipo de base de datos es SQL Server?</a:t>
            </a:r>
            <a:endParaRPr sz="2200">
              <a:latin typeface="Teko"/>
              <a:ea typeface="Teko"/>
              <a:cs typeface="Teko"/>
              <a:sym typeface="Teko"/>
            </a:endParaRPr>
          </a:p>
          <a:p>
            <a:pPr indent="0" lvl="0" marL="0" rtl="0" algn="l">
              <a:spcBef>
                <a:spcPts val="600"/>
              </a:spcBef>
              <a:spcAft>
                <a:spcPts val="0"/>
              </a:spcAft>
              <a:buClr>
                <a:schemeClr val="dk1"/>
              </a:buClr>
              <a:buSzPts val="1100"/>
              <a:buFont typeface="Arial"/>
              <a:buNone/>
            </a:pPr>
            <a:r>
              <a:rPr lang="es-ES" sz="2200">
                <a:latin typeface="Teko"/>
                <a:ea typeface="Teko"/>
                <a:cs typeface="Teko"/>
                <a:sym typeface="Teko"/>
              </a:rPr>
              <a:t>Es un sistema de gestión de base de datos relacional. Este motor de base de datos admite multitud de usuarios conectados a la base de datos de forma simultánea y concurrente</a:t>
            </a:r>
            <a:endParaRPr sz="2200">
              <a:latin typeface="Teko"/>
              <a:ea typeface="Teko"/>
              <a:cs typeface="Teko"/>
              <a:sym typeface="Teko"/>
            </a:endParaRPr>
          </a:p>
          <a:p>
            <a:pPr indent="0" lvl="0" marL="0" rtl="0" algn="l">
              <a:spcBef>
                <a:spcPts val="600"/>
              </a:spcBef>
              <a:spcAft>
                <a:spcPts val="600"/>
              </a:spcAft>
              <a:buNone/>
            </a:pPr>
            <a:r>
              <a:t/>
            </a:r>
            <a:endParaRPr sz="2200">
              <a:latin typeface="Teko"/>
              <a:ea typeface="Teko"/>
              <a:cs typeface="Teko"/>
              <a:sym typeface="Tek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eceed76b24_0_10"/>
          <p:cNvSpPr txBox="1"/>
          <p:nvPr>
            <p:ph idx="1" type="body"/>
          </p:nvPr>
        </p:nvSpPr>
        <p:spPr>
          <a:xfrm>
            <a:off x="1424875" y="572600"/>
            <a:ext cx="9481500" cy="5859300"/>
          </a:xfrm>
          <a:prstGeom prst="rect">
            <a:avLst/>
          </a:prstGeom>
        </p:spPr>
        <p:txBody>
          <a:bodyPr anchorCtr="0" anchor="ctr" bIns="45700" lIns="91425" spcFirstLastPara="1" rIns="91425" wrap="square" tIns="45700">
            <a:normAutofit/>
          </a:bodyPr>
          <a:lstStyle/>
          <a:p>
            <a:pPr indent="0" lvl="0" marL="0" rtl="0" algn="l">
              <a:spcBef>
                <a:spcPts val="500"/>
              </a:spcBef>
              <a:spcAft>
                <a:spcPts val="0"/>
              </a:spcAft>
              <a:buNone/>
            </a:pPr>
            <a:r>
              <a:rPr lang="es-ES" sz="1900">
                <a:latin typeface="Teko"/>
                <a:ea typeface="Teko"/>
                <a:cs typeface="Teko"/>
                <a:sym typeface="Teko"/>
              </a:rPr>
              <a:t>7 ¿Mencione algunos métodos de autenticación para acceder a una instancia SQL Server?</a:t>
            </a:r>
            <a:endParaRPr sz="1900">
              <a:latin typeface="Teko"/>
              <a:ea typeface="Teko"/>
              <a:cs typeface="Teko"/>
              <a:sym typeface="Teko"/>
            </a:endParaRPr>
          </a:p>
          <a:p>
            <a:pPr indent="0" lvl="0" marL="0" rtl="0" algn="l">
              <a:spcBef>
                <a:spcPts val="600"/>
              </a:spcBef>
              <a:spcAft>
                <a:spcPts val="0"/>
              </a:spcAft>
              <a:buNone/>
            </a:pPr>
            <a:r>
              <a:rPr lang="es-ES" sz="1900">
                <a:latin typeface="Teko"/>
                <a:ea typeface="Teko"/>
                <a:cs typeface="Teko"/>
                <a:sym typeface="Teko"/>
              </a:rPr>
              <a:t>Los 2 principales son: Por método de autenticación de Windows y por medio de un usuario y contraseña creados a partir del usuarios “sa”.</a:t>
            </a:r>
            <a:endParaRPr sz="1900">
              <a:latin typeface="Teko"/>
              <a:ea typeface="Teko"/>
              <a:cs typeface="Teko"/>
              <a:sym typeface="Teko"/>
            </a:endParaRPr>
          </a:p>
          <a:p>
            <a:pPr indent="0" lvl="0" marL="0" rtl="0" algn="l">
              <a:spcBef>
                <a:spcPts val="600"/>
              </a:spcBef>
              <a:spcAft>
                <a:spcPts val="0"/>
              </a:spcAft>
              <a:buNone/>
            </a:pPr>
            <a:r>
              <a:rPr lang="es-ES" sz="1900">
                <a:latin typeface="Teko"/>
                <a:ea typeface="Teko"/>
                <a:cs typeface="Teko"/>
                <a:sym typeface="Teko"/>
              </a:rPr>
              <a:t>8 ¿Qué tipo de licencia tiene una base de datos SQL Server?</a:t>
            </a:r>
            <a:endParaRPr sz="1900">
              <a:latin typeface="Teko"/>
              <a:ea typeface="Teko"/>
              <a:cs typeface="Teko"/>
              <a:sym typeface="Teko"/>
            </a:endParaRPr>
          </a:p>
          <a:p>
            <a:pPr indent="0" lvl="0" marL="0" rtl="0" algn="l">
              <a:spcBef>
                <a:spcPts val="600"/>
              </a:spcBef>
              <a:spcAft>
                <a:spcPts val="0"/>
              </a:spcAft>
              <a:buNone/>
            </a:pPr>
            <a:r>
              <a:rPr lang="es-ES" sz="1900">
                <a:latin typeface="Teko"/>
                <a:ea typeface="Teko"/>
                <a:cs typeface="Teko"/>
                <a:sym typeface="Teko"/>
              </a:rPr>
              <a:t>Tiene la licencia “EULA” (Acuerdo de Licencia con el Usuario Final). Como indica su nombre, un EULA es un contrato entre el fabricante y/o autor del software, y el usuario final del mismo.</a:t>
            </a:r>
            <a:endParaRPr sz="1900">
              <a:latin typeface="Teko"/>
              <a:ea typeface="Teko"/>
              <a:cs typeface="Teko"/>
              <a:sym typeface="Teko"/>
            </a:endParaRPr>
          </a:p>
          <a:p>
            <a:pPr indent="0" lvl="0" marL="0" rtl="0" algn="l">
              <a:spcBef>
                <a:spcPts val="600"/>
              </a:spcBef>
              <a:spcAft>
                <a:spcPts val="0"/>
              </a:spcAft>
              <a:buNone/>
            </a:pPr>
            <a:r>
              <a:rPr lang="es-ES" sz="1900">
                <a:latin typeface="Teko"/>
                <a:ea typeface="Teko"/>
                <a:cs typeface="Teko"/>
                <a:sym typeface="Teko"/>
              </a:rPr>
              <a:t>9 ¿Que es una tabla?</a:t>
            </a:r>
            <a:endParaRPr sz="1900">
              <a:latin typeface="Teko"/>
              <a:ea typeface="Teko"/>
              <a:cs typeface="Teko"/>
              <a:sym typeface="Teko"/>
            </a:endParaRPr>
          </a:p>
          <a:p>
            <a:pPr indent="0" lvl="0" marL="0" rtl="0" algn="l">
              <a:spcBef>
                <a:spcPts val="600"/>
              </a:spcBef>
              <a:spcAft>
                <a:spcPts val="0"/>
              </a:spcAft>
              <a:buNone/>
            </a:pPr>
            <a:r>
              <a:rPr lang="es-ES" sz="1900">
                <a:latin typeface="Teko"/>
                <a:ea typeface="Teko"/>
                <a:cs typeface="Teko"/>
                <a:sym typeface="Teko"/>
              </a:rPr>
              <a:t>Es parte de la base de datos  en donde se almacenan los datos recogidos y se organizan en un formato de filas y columnas.</a:t>
            </a:r>
            <a:endParaRPr sz="1900">
              <a:latin typeface="Teko"/>
              <a:ea typeface="Teko"/>
              <a:cs typeface="Teko"/>
              <a:sym typeface="Teko"/>
            </a:endParaRPr>
          </a:p>
          <a:p>
            <a:pPr indent="0" lvl="0" marL="0" rtl="0" algn="l">
              <a:spcBef>
                <a:spcPts val="600"/>
              </a:spcBef>
              <a:spcAft>
                <a:spcPts val="0"/>
              </a:spcAft>
              <a:buNone/>
            </a:pPr>
            <a:r>
              <a:rPr lang="es-ES" sz="1900">
                <a:latin typeface="Teko"/>
                <a:ea typeface="Teko"/>
                <a:cs typeface="Teko"/>
                <a:sym typeface="Teko"/>
              </a:rPr>
              <a:t>10 ¿Que significa PRIMARY KEY y FOREIGN KEY?</a:t>
            </a:r>
            <a:endParaRPr sz="1900">
              <a:latin typeface="Teko"/>
              <a:ea typeface="Teko"/>
              <a:cs typeface="Teko"/>
              <a:sym typeface="Teko"/>
            </a:endParaRPr>
          </a:p>
          <a:p>
            <a:pPr indent="0" lvl="0" marL="0" rtl="0" algn="l">
              <a:spcBef>
                <a:spcPts val="600"/>
              </a:spcBef>
              <a:spcAft>
                <a:spcPts val="0"/>
              </a:spcAft>
              <a:buNone/>
            </a:pPr>
            <a:r>
              <a:rPr lang="es-ES" sz="1900">
                <a:latin typeface="Teko"/>
                <a:ea typeface="Teko"/>
                <a:cs typeface="Teko"/>
                <a:sym typeface="Teko"/>
              </a:rPr>
              <a:t>PRIMARY KEY, es una columna o un grupo de columnas que identifica de forma exclusiva cada fila de una tabla, de tal forma que esta no se pueda repetir dentro de la misma tabla.</a:t>
            </a:r>
            <a:endParaRPr sz="1900">
              <a:latin typeface="Teko"/>
              <a:ea typeface="Teko"/>
              <a:cs typeface="Teko"/>
              <a:sym typeface="Teko"/>
            </a:endParaRPr>
          </a:p>
          <a:p>
            <a:pPr indent="0" lvl="0" marL="0" rtl="0" algn="l">
              <a:spcBef>
                <a:spcPts val="600"/>
              </a:spcBef>
              <a:spcAft>
                <a:spcPts val="600"/>
              </a:spcAft>
              <a:buClr>
                <a:schemeClr val="dk1"/>
              </a:buClr>
              <a:buSzPts val="1100"/>
              <a:buFont typeface="Arial"/>
              <a:buNone/>
            </a:pPr>
            <a:r>
              <a:rPr lang="es-ES" sz="1900">
                <a:latin typeface="Teko"/>
                <a:ea typeface="Teko"/>
                <a:cs typeface="Teko"/>
                <a:sym typeface="Teko"/>
              </a:rPr>
              <a:t>FOREIGN KEY, es una columna o varias columnas, que sirven para señalar cual es la llave primaria de otra tabla, solo podrán tener valores que ya existan en la llave primaria PRIMARY KEY de la otra tabla.</a:t>
            </a:r>
            <a:endParaRPr sz="3300">
              <a:latin typeface="Teko"/>
              <a:ea typeface="Teko"/>
              <a:cs typeface="Teko"/>
              <a:sym typeface="Teko"/>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2021-05-17T22:41:54Z</dcterms:created>
  <dc:creator>Core i7 HP</dc:creator>
</cp:coreProperties>
</file>