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21EE-A8DC-4D9A-9598-F3D2BE36C209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9E4B5-484C-411D-AC38-BD6D2C92A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0379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home.cc/Gossip/DesignPattern/CompositePattern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9E4B5-484C-411D-AC38-BD6D2C92A03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8935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smtClean="0"/>
              <a:t>Composite</a:t>
            </a:r>
            <a:r>
              <a:rPr lang="zh-TW" altLang="en-US" sz="1200" smtClean="0"/>
              <a:t>範式 </a:t>
            </a:r>
            <a:r>
              <a:rPr lang="en-US" altLang="zh-TW" smtClean="0">
                <a:hlinkClick r:id="rId3"/>
              </a:rPr>
              <a:t>http://openhome.cc/Gossip/DesignPattern/CompositePattern.htm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9E4B5-484C-411D-AC38-BD6D2C92A03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AD960EE-39A3-4F9D-9CC1-691AE861C3D8}" type="datetimeFigureOut">
              <a:rPr lang="zh-TW" altLang="en-US" smtClean="0"/>
              <a:pPr/>
              <a:t>2013/7/10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7FB6AA8-7A00-4968-B4D8-EDF62701BC9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efactor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 C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h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處理概括關係</a:t>
            </a:r>
            <a:endParaRPr lang="zh-TW" altLang="en-US" dirty="0"/>
          </a:p>
        </p:txBody>
      </p:sp>
      <p:pic>
        <p:nvPicPr>
          <p:cNvPr id="5" name="圖片 4" descr="重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484784"/>
            <a:ext cx="1905000" cy="2667000"/>
          </a:xfrm>
          <a:prstGeom prst="rect">
            <a:avLst/>
          </a:prstGeom>
        </p:spPr>
      </p:pic>
      <p:pic>
        <p:nvPicPr>
          <p:cNvPr id="6" name="圖片 5" descr="重構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7280" y="1482080"/>
            <a:ext cx="1905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7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xtract</a:t>
            </a:r>
            <a:r>
              <a:rPr lang="en-US" altLang="zh-TW" dirty="0" smtClean="0"/>
              <a:t> S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uperclass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500" dirty="0" smtClean="0"/>
              <a:t>時機：</a:t>
            </a:r>
            <a:r>
              <a:rPr lang="zh-TW" altLang="en-US" sz="2500" dirty="0"/>
              <a:t>兩個</a:t>
            </a:r>
            <a:r>
              <a:rPr lang="en-US" altLang="zh-TW" sz="2500" dirty="0" smtClean="0"/>
              <a:t>class</a:t>
            </a:r>
            <a:r>
              <a:rPr lang="zh-TW" altLang="en-US" sz="2500" dirty="0" smtClean="0"/>
              <a:t>有相似的特性；兩個</a:t>
            </a:r>
            <a:r>
              <a:rPr lang="en-US" altLang="zh-TW" sz="2500" dirty="0"/>
              <a:t>class</a:t>
            </a:r>
            <a:r>
              <a:rPr lang="zh-TW" altLang="en-US" sz="2500" dirty="0"/>
              <a:t>以相同的方式做類似的事情，或以不同的方式做類似的事情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做法：為這兩個</a:t>
            </a:r>
            <a:r>
              <a:rPr lang="en-US" altLang="zh-TW" sz="2500" dirty="0" smtClean="0"/>
              <a:t>classes</a:t>
            </a:r>
            <a:r>
              <a:rPr lang="zh-TW" altLang="en-US" sz="2500" dirty="0" smtClean="0"/>
              <a:t>建立一個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，將相同特性移至</a:t>
            </a:r>
            <a:r>
              <a:rPr lang="en-US" altLang="zh-TW" sz="2500" dirty="0" smtClean="0"/>
              <a:t>superclass</a:t>
            </a:r>
          </a:p>
          <a:p>
            <a:r>
              <a:rPr lang="en-US" altLang="zh-TW" sz="2500" dirty="0" smtClean="0"/>
              <a:t>PS. </a:t>
            </a:r>
            <a:r>
              <a:rPr lang="zh-TW" altLang="en-US" sz="2500" dirty="0" smtClean="0"/>
              <a:t>另一種選擇就是委託</a:t>
            </a:r>
            <a:r>
              <a:rPr lang="en-US" altLang="zh-TW" sz="2500" dirty="0" smtClean="0"/>
              <a:t>(Extract Class)</a:t>
            </a:r>
          </a:p>
          <a:p>
            <a:r>
              <a:rPr lang="en-US" altLang="zh-TW" sz="2500" dirty="0" smtClean="0"/>
              <a:t>Composite</a:t>
            </a:r>
            <a:r>
              <a:rPr lang="zh-TW" altLang="en-US" sz="2500" dirty="0" smtClean="0"/>
              <a:t>範式：</a:t>
            </a:r>
            <a:r>
              <a:rPr lang="zh-TW" altLang="en-US" sz="2500" dirty="0"/>
              <a:t>假設您今天要開發一個動畫編輯程式，動畫由影格（</a:t>
            </a:r>
            <a:r>
              <a:rPr lang="en-US" altLang="zh-TW" sz="2500" dirty="0"/>
              <a:t>Frame</a:t>
            </a:r>
            <a:r>
              <a:rPr lang="zh-TW" altLang="en-US" sz="2500" dirty="0"/>
              <a:t>）組成，數個影格組合為動畫清單，動畫清單也可以由其它已完成的動 畫清單組成，也可以在動畫清單與清單之間加入個別影格。</a:t>
            </a:r>
            <a:endParaRPr lang="en-US" altLang="zh-TW" sz="2500" dirty="0"/>
          </a:p>
        </p:txBody>
      </p:sp>
      <p:pic>
        <p:nvPicPr>
          <p:cNvPr id="4" name="圖片 3" descr="Composi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4872390"/>
            <a:ext cx="3240360" cy="19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837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cap="none" dirty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xtract</a:t>
            </a:r>
            <a:r>
              <a:rPr lang="en-US" altLang="zh-TW" dirty="0"/>
              <a:t> S</a:t>
            </a:r>
            <a:r>
              <a:rPr lang="en-US" altLang="zh-TW" cap="none" dirty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uperclass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/>
              <a:t>Enumeration </a:t>
            </a:r>
            <a:br>
              <a:rPr lang="en-US" altLang="zh-TW" sz="2500" b="1" dirty="0"/>
            </a:br>
            <a:r>
              <a:rPr lang="zh-TW" altLang="en-US" sz="2500" dirty="0"/>
              <a:t>無順序性，不可移除集合元素，適用在</a:t>
            </a:r>
            <a:r>
              <a:rPr lang="en-US" altLang="zh-TW" sz="2500" dirty="0"/>
              <a:t>Map</a:t>
            </a:r>
            <a:r>
              <a:rPr lang="zh-TW" altLang="en-US" sz="2500" dirty="0"/>
              <a:t>族群的集合物件中 </a:t>
            </a:r>
            <a:br>
              <a:rPr lang="zh-TW" altLang="en-US" sz="2500" dirty="0"/>
            </a:br>
            <a:r>
              <a:rPr lang="zh-TW" altLang="en-US" sz="2500" dirty="0"/>
              <a:t>測試是否有下一個元素 </a:t>
            </a:r>
            <a:r>
              <a:rPr lang="en-US" altLang="zh-TW" sz="2500" dirty="0"/>
              <a:t>=&gt; </a:t>
            </a:r>
            <a:r>
              <a:rPr lang="en-US" altLang="zh-TW" sz="2500" dirty="0" err="1"/>
              <a:t>hashMoreElements</a:t>
            </a:r>
            <a:r>
              <a:rPr lang="en-US" altLang="zh-TW" sz="2500" dirty="0"/>
              <a:t>() </a:t>
            </a:r>
            <a:br>
              <a:rPr lang="en-US" altLang="zh-TW" sz="2500" dirty="0"/>
            </a:br>
            <a:r>
              <a:rPr lang="zh-TW" altLang="en-US" sz="2500" dirty="0"/>
              <a:t>指向下一個元素 </a:t>
            </a:r>
            <a:r>
              <a:rPr lang="en-US" altLang="zh-TW" sz="2500" dirty="0"/>
              <a:t>=&gt; </a:t>
            </a:r>
            <a:r>
              <a:rPr lang="en-US" altLang="zh-TW" sz="2500" dirty="0" err="1"/>
              <a:t>nextElement</a:t>
            </a:r>
            <a:r>
              <a:rPr lang="en-US" altLang="zh-TW" sz="2500" dirty="0"/>
              <a:t>() </a:t>
            </a:r>
          </a:p>
          <a:p>
            <a:r>
              <a:rPr lang="en-US" altLang="zh-TW" sz="2500" b="1" dirty="0"/>
              <a:t>Iterator </a:t>
            </a:r>
            <a:br>
              <a:rPr lang="en-US" altLang="zh-TW" sz="2500" b="1" dirty="0"/>
            </a:br>
            <a:r>
              <a:rPr lang="zh-TW" altLang="en-US" sz="2500" dirty="0"/>
              <a:t>有順序性，可移除集合元素，適用在非</a:t>
            </a:r>
            <a:r>
              <a:rPr lang="en-US" altLang="zh-TW" sz="2500" dirty="0"/>
              <a:t>Map</a:t>
            </a:r>
            <a:r>
              <a:rPr lang="zh-TW" altLang="en-US" sz="2500" dirty="0"/>
              <a:t>族群的集合物件中 </a:t>
            </a:r>
            <a:br>
              <a:rPr lang="zh-TW" altLang="en-US" sz="2500" dirty="0"/>
            </a:br>
            <a:r>
              <a:rPr lang="zh-TW" altLang="en-US" sz="2500" dirty="0"/>
              <a:t>測試是否有下一個元素 </a:t>
            </a:r>
            <a:r>
              <a:rPr lang="en-US" altLang="zh-TW" sz="2500" dirty="0"/>
              <a:t>=&gt; </a:t>
            </a:r>
            <a:r>
              <a:rPr lang="en-US" altLang="zh-TW" sz="2500" dirty="0" err="1"/>
              <a:t>hashNext</a:t>
            </a:r>
            <a:r>
              <a:rPr lang="en-US" altLang="zh-TW" sz="2500" dirty="0"/>
              <a:t>() </a:t>
            </a:r>
            <a:br>
              <a:rPr lang="en-US" altLang="zh-TW" sz="2500" dirty="0"/>
            </a:br>
            <a:r>
              <a:rPr lang="zh-TW" altLang="en-US" sz="2500" dirty="0"/>
              <a:t>指向下一個元素 </a:t>
            </a:r>
            <a:r>
              <a:rPr lang="en-US" altLang="zh-TW" sz="2500" dirty="0"/>
              <a:t>=&gt; next() </a:t>
            </a:r>
            <a:br>
              <a:rPr lang="en-US" altLang="zh-TW" sz="2500" dirty="0"/>
            </a:br>
            <a:r>
              <a:rPr lang="zh-TW" altLang="en-US" sz="2500" dirty="0"/>
              <a:t>移除目前</a:t>
            </a:r>
            <a:r>
              <a:rPr lang="en-US" altLang="zh-TW" sz="2500" dirty="0"/>
              <a:t>Iterator</a:t>
            </a:r>
            <a:r>
              <a:rPr lang="zh-TW" altLang="en-US" sz="2500" dirty="0"/>
              <a:t>所指向的元素 </a:t>
            </a:r>
            <a:r>
              <a:rPr lang="en-US" altLang="zh-TW" sz="2500" dirty="0"/>
              <a:t>=&gt; remove() </a:t>
            </a:r>
          </a:p>
        </p:txBody>
      </p:sp>
    </p:spTree>
    <p:extLst>
      <p:ext uri="{BB962C8B-B14F-4D97-AF65-F5344CB8AC3E}">
        <p14:creationId xmlns:p14="http://schemas.microsoft.com/office/powerpoint/2010/main" xmlns="" val="194516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xtract</a:t>
            </a:r>
            <a:r>
              <a:rPr lang="en-US" altLang="zh-TW" dirty="0" smtClean="0"/>
              <a:t> I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nterface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時機：若干客戶使用</a:t>
            </a:r>
            <a:r>
              <a:rPr lang="en-US" altLang="zh-TW" sz="2500" dirty="0" smtClean="0"/>
              <a:t>class</a:t>
            </a:r>
            <a:r>
              <a:rPr lang="zh-TW" altLang="en-US" sz="2500" dirty="0" smtClean="0"/>
              <a:t>介面中的同一子集</a:t>
            </a:r>
            <a:r>
              <a:rPr lang="zh-TW" altLang="en-US" sz="2500" dirty="0"/>
              <a:t>；</a:t>
            </a:r>
            <a:r>
              <a:rPr lang="zh-TW" altLang="en-US" sz="2500" dirty="0" smtClean="0"/>
              <a:t>或者兩個</a:t>
            </a:r>
            <a:r>
              <a:rPr lang="en-US" altLang="zh-TW" sz="2500" dirty="0" smtClean="0"/>
              <a:t>class</a:t>
            </a:r>
            <a:r>
              <a:rPr lang="zh-TW" altLang="en-US" sz="2500" dirty="0" smtClean="0"/>
              <a:t>介面有部分相同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做法：將相同的子集提煉到一個獨立介面中</a:t>
            </a:r>
            <a:endParaRPr lang="en-US" altLang="zh-TW" sz="2500" dirty="0" smtClean="0"/>
          </a:p>
          <a:p>
            <a:r>
              <a:rPr lang="en-US" altLang="zh-TW" sz="2500" dirty="0" smtClean="0"/>
              <a:t>PS. </a:t>
            </a:r>
            <a:r>
              <a:rPr lang="zh-TW" altLang="en-US" sz="2500" dirty="0" smtClean="0"/>
              <a:t>只能提煉共通介面，不能提煉程式碼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19691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ollapse</a:t>
            </a:r>
            <a:r>
              <a:rPr lang="en-US" altLang="zh-TW" dirty="0" smtClean="0"/>
              <a:t> 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Hierarchy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和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之間無太大區別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做法：將他們合為一體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058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Form Template Method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時機：有一些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，其中相應的某些函式以相同順序執行類似的措施，但各措施實際上有所不同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做法：將各個措施分別放進獨立函式中，並保持他們都有相同的署名式，於是原函式也就變得相同了。然後將原函式上移至</a:t>
            </a:r>
            <a:r>
              <a:rPr lang="en-US" altLang="zh-TW" sz="2500" dirty="0" smtClean="0"/>
              <a:t>superclass</a:t>
            </a:r>
          </a:p>
          <a:p>
            <a:r>
              <a:rPr lang="en-US" altLang="zh-TW" sz="2500" dirty="0" smtClean="0"/>
              <a:t>PS. </a:t>
            </a:r>
            <a:r>
              <a:rPr lang="zh-TW" altLang="en-US" sz="2500" dirty="0" smtClean="0"/>
              <a:t>可以將「執行各措施」的序列移至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並倚賴多型，保證各措施得以保持差異性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313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Replace Inheritance with Delegation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時機：某個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只使用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介面中的一部分，或是根本不需要繼承而來的資料。從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中繼承了一大堆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並不需要的資料，或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中的某些</a:t>
            </a:r>
            <a:r>
              <a:rPr lang="en-US" altLang="zh-TW" sz="2500" dirty="0" smtClean="0"/>
              <a:t>protected</a:t>
            </a:r>
            <a:r>
              <a:rPr lang="zh-TW" altLang="en-US" sz="2500" dirty="0" smtClean="0"/>
              <a:t>函式對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並沒有甚麼意義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做法：在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中新建一個欄位用以保存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；調整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函式，令他改而委託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；然後去掉兩者之間的繼承關係</a:t>
            </a:r>
            <a:endParaRPr lang="en-US" altLang="zh-TW" sz="2500" dirty="0" smtClean="0"/>
          </a:p>
          <a:p>
            <a:r>
              <a:rPr lang="en-US" altLang="zh-TW" sz="2500" dirty="0" smtClean="0"/>
              <a:t>PS. </a:t>
            </a:r>
            <a:r>
              <a:rPr lang="zh-TW" altLang="en-US" sz="2500" dirty="0"/>
              <a:t>使用繼承前，需要仔細地考慮</a:t>
            </a:r>
            <a:r>
              <a:rPr lang="zh-TW" altLang="en-US" sz="2500" dirty="0" smtClean="0"/>
              <a:t>清楚，</a:t>
            </a:r>
            <a:r>
              <a:rPr lang="zh-TW" altLang="en-US" sz="2500" dirty="0" smtClean="0">
                <a:solidFill>
                  <a:srgbClr val="FF0000"/>
                </a:solidFill>
              </a:rPr>
              <a:t>繼承為最後的武器</a:t>
            </a:r>
            <a:r>
              <a:rPr lang="en-US" altLang="zh-TW" sz="2500" dirty="0" smtClean="0"/>
              <a:t>(</a:t>
            </a:r>
            <a:r>
              <a:rPr lang="zh-TW" altLang="en-US" sz="2500" dirty="0" smtClean="0"/>
              <a:t>截自「</a:t>
            </a:r>
            <a:r>
              <a:rPr lang="zh-TW" altLang="en-US" sz="2500" dirty="0"/>
              <a:t>物件</a:t>
            </a:r>
            <a:r>
              <a:rPr lang="zh-TW" altLang="en-US" sz="2500" dirty="0" smtClean="0"/>
              <a:t>導向</a:t>
            </a:r>
            <a:r>
              <a:rPr lang="en-US" altLang="zh-TW" sz="2500" dirty="0" smtClean="0"/>
              <a:t>Script</a:t>
            </a:r>
            <a:r>
              <a:rPr lang="zh-TW" altLang="en-US" sz="2500" dirty="0" smtClean="0"/>
              <a:t>語言</a:t>
            </a:r>
            <a:r>
              <a:rPr lang="en-US" altLang="zh-TW" sz="2500" dirty="0" smtClean="0"/>
              <a:t>Ruby</a:t>
            </a:r>
            <a:r>
              <a:rPr lang="zh-TW" altLang="en-US" sz="2500" dirty="0" smtClean="0"/>
              <a:t>」</a:t>
            </a:r>
            <a:r>
              <a:rPr lang="en-US" altLang="zh-TW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75405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Replace Delegation with Inheritance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時機：兩個</a:t>
            </a:r>
            <a:r>
              <a:rPr lang="en-US" altLang="zh-TW" sz="2500" dirty="0" smtClean="0"/>
              <a:t>classes</a:t>
            </a:r>
            <a:r>
              <a:rPr lang="zh-TW" altLang="en-US" sz="2500" dirty="0" smtClean="0"/>
              <a:t>之間使用委託關係，並經常為整個介面編寫許多極簡單的請託函式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做法：讓「請託</a:t>
            </a:r>
            <a:r>
              <a:rPr lang="en-US" altLang="zh-TW" sz="2500" dirty="0" smtClean="0"/>
              <a:t>class</a:t>
            </a:r>
            <a:r>
              <a:rPr lang="zh-TW" altLang="en-US" sz="2500" dirty="0" smtClean="0"/>
              <a:t>」繼承「受託</a:t>
            </a:r>
            <a:r>
              <a:rPr lang="en-US" altLang="zh-TW" sz="2500" dirty="0" smtClean="0"/>
              <a:t>class</a:t>
            </a:r>
            <a:r>
              <a:rPr lang="zh-TW" altLang="en-US" sz="2500" dirty="0" smtClean="0"/>
              <a:t>」</a:t>
            </a:r>
            <a:endParaRPr lang="en-US" altLang="zh-TW" sz="2500" dirty="0" smtClean="0"/>
          </a:p>
          <a:p>
            <a:r>
              <a:rPr lang="en-US" altLang="zh-TW" sz="2500" dirty="0" smtClean="0"/>
              <a:t>PS. </a:t>
            </a:r>
            <a:r>
              <a:rPr lang="zh-TW" altLang="en-US" sz="2500" dirty="0" smtClean="0"/>
              <a:t>當受託物件被不止一個其他物件共享，而且受託物件是可變的，就不能將「受託關係」替換為「繼承關係」，因為這樣就無法再共享資料了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340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utline</a:t>
            </a:r>
            <a:endParaRPr lang="zh-TW" altLang="en-US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 smtClean="0">
                <a:solidFill>
                  <a:srgbClr val="00B0F0"/>
                </a:solidFill>
              </a:rPr>
              <a:t>Pull Up Field</a:t>
            </a:r>
          </a:p>
          <a:p>
            <a:r>
              <a:rPr lang="en-US" altLang="zh-TW" sz="2500" dirty="0" smtClean="0">
                <a:solidFill>
                  <a:srgbClr val="00B0F0"/>
                </a:solidFill>
              </a:rPr>
              <a:t>Pull Up Method</a:t>
            </a:r>
          </a:p>
          <a:p>
            <a:r>
              <a:rPr lang="en-US" altLang="zh-TW" sz="2500" dirty="0" smtClean="0">
                <a:solidFill>
                  <a:srgbClr val="00B0F0"/>
                </a:solidFill>
              </a:rPr>
              <a:t>Pull Up Constructor Body</a:t>
            </a:r>
          </a:p>
          <a:p>
            <a:r>
              <a:rPr lang="en-US" altLang="zh-TW" sz="2500" dirty="0" smtClean="0">
                <a:solidFill>
                  <a:srgbClr val="00B0F0"/>
                </a:solidFill>
              </a:rPr>
              <a:t>Push Down Method</a:t>
            </a:r>
          </a:p>
          <a:p>
            <a:r>
              <a:rPr lang="en-US" altLang="zh-TW" sz="2500" dirty="0" smtClean="0">
                <a:solidFill>
                  <a:srgbClr val="00B0F0"/>
                </a:solidFill>
              </a:rPr>
              <a:t>Push Down Field</a:t>
            </a:r>
          </a:p>
          <a:p>
            <a:r>
              <a:rPr lang="en-US" altLang="zh-TW" sz="2500" dirty="0" smtClean="0">
                <a:solidFill>
                  <a:srgbClr val="00B0F0"/>
                </a:solidFill>
              </a:rPr>
              <a:t>Extract Subclass</a:t>
            </a:r>
          </a:p>
        </p:txBody>
      </p:sp>
    </p:spTree>
    <p:extLst>
      <p:ext uri="{BB962C8B-B14F-4D97-AF65-F5344CB8AC3E}">
        <p14:creationId xmlns:p14="http://schemas.microsoft.com/office/powerpoint/2010/main" xmlns="" val="25588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utline</a:t>
            </a:r>
            <a:endParaRPr lang="zh-TW" altLang="en-US" cap="none" dirty="0" smtClean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 smtClean="0">
                <a:solidFill>
                  <a:srgbClr val="00B0F0"/>
                </a:solidFill>
              </a:rPr>
              <a:t>Extract </a:t>
            </a:r>
            <a:r>
              <a:rPr lang="en-US" altLang="zh-TW" sz="2500" dirty="0" err="1" smtClean="0">
                <a:solidFill>
                  <a:srgbClr val="00B0F0"/>
                </a:solidFill>
              </a:rPr>
              <a:t>Superclass</a:t>
            </a:r>
            <a:endParaRPr lang="en-US" altLang="zh-TW" sz="2500" dirty="0" smtClean="0">
              <a:solidFill>
                <a:srgbClr val="00B0F0"/>
              </a:solidFill>
            </a:endParaRPr>
          </a:p>
          <a:p>
            <a:r>
              <a:rPr lang="en-US" altLang="zh-TW" sz="2500" dirty="0" smtClean="0">
                <a:solidFill>
                  <a:srgbClr val="00B0F0"/>
                </a:solidFill>
              </a:rPr>
              <a:t>Extract Interface</a:t>
            </a:r>
          </a:p>
          <a:p>
            <a:r>
              <a:rPr lang="en-US" altLang="zh-TW" sz="2500" dirty="0" smtClean="0"/>
              <a:t>Collapse Hierarchy</a:t>
            </a:r>
          </a:p>
          <a:p>
            <a:r>
              <a:rPr lang="en-US" altLang="zh-TW" sz="2500" dirty="0" smtClean="0"/>
              <a:t>Form Template Method</a:t>
            </a:r>
          </a:p>
          <a:p>
            <a:r>
              <a:rPr lang="en-US" altLang="zh-TW" sz="2500" dirty="0" smtClean="0"/>
              <a:t>Replace Inheritance with Delegation</a:t>
            </a:r>
          </a:p>
          <a:p>
            <a:r>
              <a:rPr lang="en-US" altLang="zh-TW" sz="2500" dirty="0" smtClean="0"/>
              <a:t>Replace Delegation with Inheritance</a:t>
            </a:r>
          </a:p>
        </p:txBody>
      </p:sp>
    </p:spTree>
    <p:extLst>
      <p:ext uri="{BB962C8B-B14F-4D97-AF65-F5344CB8AC3E}">
        <p14:creationId xmlns:p14="http://schemas.microsoft.com/office/powerpoint/2010/main" xmlns="" val="36774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ull</a:t>
            </a:r>
            <a:r>
              <a:rPr lang="en-US" altLang="zh-TW" dirty="0" smtClean="0"/>
              <a:t> U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p</a:t>
            </a:r>
            <a:r>
              <a:rPr lang="en-US" altLang="zh-TW" dirty="0" smtClean="0"/>
              <a:t> F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ield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時機：兩個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擁有相同的欄位，且他們被使用的方式很類似</a:t>
            </a:r>
            <a:endParaRPr lang="en-US" altLang="zh-TW" sz="2500" dirty="0" smtClean="0"/>
          </a:p>
          <a:p>
            <a:r>
              <a:rPr lang="zh-TW" altLang="en-US" sz="2500" dirty="0"/>
              <a:t>做法</a:t>
            </a:r>
            <a:r>
              <a:rPr lang="zh-TW" altLang="en-US" sz="2500" dirty="0" smtClean="0"/>
              <a:t>：將此一欄位移至</a:t>
            </a:r>
            <a:r>
              <a:rPr lang="en-US" altLang="zh-TW" sz="2500" dirty="0" smtClean="0"/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xmlns="" val="6953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ull</a:t>
            </a:r>
            <a:r>
              <a:rPr lang="en-US" altLang="zh-TW" dirty="0" smtClean="0"/>
              <a:t> U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p</a:t>
            </a:r>
            <a:r>
              <a:rPr lang="en-US" altLang="zh-TW" dirty="0" smtClean="0"/>
              <a:t> M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ethod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時機：有些函式在各個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中產生完全相同的結果；或不同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內的函式，可以通過某種形式的參數調整，成為相同的函事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做法：將該函式移至</a:t>
            </a:r>
            <a:r>
              <a:rPr lang="en-US" altLang="zh-TW" sz="2500" dirty="0" smtClean="0"/>
              <a:t>superclass</a:t>
            </a:r>
          </a:p>
          <a:p>
            <a:r>
              <a:rPr lang="en-US" altLang="zh-TW" sz="2500" dirty="0" smtClean="0"/>
              <a:t>PS. </a:t>
            </a:r>
            <a:r>
              <a:rPr lang="zh-TW" altLang="en-US" sz="2500" dirty="0"/>
              <a:t>被提升的函</a:t>
            </a:r>
            <a:r>
              <a:rPr lang="zh-TW" altLang="en-US" sz="2500" dirty="0" smtClean="0"/>
              <a:t>式，可能會引用到主出現於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而不出現於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的特性。如果被引用的是函式，可以將該函式一同提升至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，或在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中建立一個抽象函式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384527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ull</a:t>
            </a:r>
            <a:r>
              <a:rPr lang="en-US" altLang="zh-TW" dirty="0" smtClean="0"/>
              <a:t> U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p</a:t>
            </a:r>
            <a:r>
              <a:rPr lang="en-US" altLang="zh-TW" dirty="0" smtClean="0"/>
              <a:t> C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onstructor</a:t>
            </a:r>
            <a:r>
              <a:rPr lang="en-US" altLang="zh-TW" dirty="0" smtClean="0"/>
              <a:t> B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ody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時機：在各個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中擁有一些建構式，他們的本體</a:t>
            </a:r>
            <a:r>
              <a:rPr lang="en-US" altLang="zh-TW" sz="2500" dirty="0" smtClean="0"/>
              <a:t>(code)</a:t>
            </a:r>
            <a:r>
              <a:rPr lang="zh-TW" altLang="en-US" sz="2500" dirty="0" smtClean="0"/>
              <a:t>幾乎完全一致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做法：在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中新建一個建構式，並在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建構式中呼叫他</a:t>
            </a:r>
            <a:endParaRPr lang="en-US" altLang="zh-TW" sz="2500" dirty="0" smtClean="0"/>
          </a:p>
          <a:p>
            <a:r>
              <a:rPr lang="en-US" altLang="zh-TW" sz="2500" dirty="0" smtClean="0"/>
              <a:t>PS. </a:t>
            </a:r>
            <a:r>
              <a:rPr lang="zh-TW" altLang="en-US" sz="2500" dirty="0" smtClean="0"/>
              <a:t>此處不能使用</a:t>
            </a:r>
            <a:r>
              <a:rPr lang="en-US" altLang="zh-TW" sz="2500" dirty="0" smtClean="0"/>
              <a:t>Pull Up Method</a:t>
            </a:r>
            <a:r>
              <a:rPr lang="zh-TW" altLang="en-US" sz="2500" dirty="0" smtClean="0"/>
              <a:t>，因為建構式無法繼承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135104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ush</a:t>
            </a:r>
            <a:r>
              <a:rPr lang="en-US" altLang="zh-TW" dirty="0" smtClean="0"/>
              <a:t> D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own</a:t>
            </a:r>
            <a:r>
              <a:rPr lang="en-US" altLang="zh-TW" dirty="0" smtClean="0"/>
              <a:t> M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ethod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中的某個函式只與部分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有關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做法：將這個函式移到相關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去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262637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ush</a:t>
            </a:r>
            <a:r>
              <a:rPr lang="en-US" altLang="zh-TW" dirty="0" smtClean="0"/>
              <a:t> D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own</a:t>
            </a:r>
            <a:r>
              <a:rPr lang="en-US" altLang="zh-TW" dirty="0" smtClean="0"/>
              <a:t> F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ield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</a:t>
            </a:r>
            <a:r>
              <a:rPr lang="en-US" altLang="zh-TW" sz="2500" dirty="0" smtClean="0"/>
              <a:t>superclass</a:t>
            </a:r>
            <a:r>
              <a:rPr lang="zh-TW" altLang="en-US" sz="2500" dirty="0" smtClean="0"/>
              <a:t>中的某個欄位只與部分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用到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做法：將這個欄位移到需要他的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去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30945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xtract</a:t>
            </a:r>
            <a:r>
              <a:rPr lang="en-US" altLang="zh-TW" dirty="0" smtClean="0"/>
              <a:t> S</a:t>
            </a:r>
            <a:r>
              <a:rPr lang="en-US" altLang="zh-TW" cap="none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ubclass</a:t>
            </a:r>
            <a:endParaRPr lang="zh-TW" altLang="en-US" cap="none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時機：</a:t>
            </a:r>
            <a:r>
              <a:rPr lang="en-US" altLang="zh-TW" sz="2500" dirty="0" smtClean="0"/>
              <a:t>class</a:t>
            </a:r>
            <a:r>
              <a:rPr lang="zh-TW" altLang="en-US" sz="2500" dirty="0" smtClean="0"/>
              <a:t>中的某些特性，只被某些實體</a:t>
            </a:r>
            <a:r>
              <a:rPr lang="en-US" altLang="zh-TW" sz="2500" dirty="0" smtClean="0"/>
              <a:t>(instances)</a:t>
            </a:r>
            <a:r>
              <a:rPr lang="zh-TW" altLang="en-US" sz="2500" dirty="0" smtClean="0"/>
              <a:t>用到</a:t>
            </a:r>
            <a:endParaRPr lang="en-US" altLang="zh-TW" sz="2500" dirty="0" smtClean="0"/>
          </a:p>
          <a:p>
            <a:r>
              <a:rPr lang="zh-TW" altLang="en-US" sz="2500" dirty="0" smtClean="0"/>
              <a:t>做法：</a:t>
            </a:r>
            <a:r>
              <a:rPr lang="zh-TW" altLang="en-US" sz="2500" dirty="0"/>
              <a:t>新建一個</a:t>
            </a:r>
            <a:r>
              <a:rPr lang="en-US" altLang="zh-TW" sz="2500" dirty="0"/>
              <a:t>subclass</a:t>
            </a:r>
            <a:r>
              <a:rPr lang="zh-TW" altLang="en-US" sz="2500" dirty="0"/>
              <a:t>，將上面所說的那一</a:t>
            </a:r>
            <a:r>
              <a:rPr lang="zh-TW" altLang="en-US" sz="2500" dirty="0" smtClean="0"/>
              <a:t>部分特性移到</a:t>
            </a:r>
            <a:r>
              <a:rPr lang="en-US" altLang="zh-TW" sz="2500" dirty="0" smtClean="0"/>
              <a:t>subclass</a:t>
            </a:r>
            <a:r>
              <a:rPr lang="zh-TW" altLang="en-US" sz="2500" dirty="0" smtClean="0"/>
              <a:t>中</a:t>
            </a:r>
            <a:endParaRPr lang="en-US" altLang="zh-TW" sz="25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3356992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91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352</TotalTime>
  <Words>793</Words>
  <Application>Microsoft Office PowerPoint</Application>
  <PresentationFormat>如螢幕大小 (4:3)</PresentationFormat>
  <Paragraphs>65</Paragraphs>
  <Slides>16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旅程</vt:lpstr>
      <vt:lpstr>Refactor Ch11 處理概括關係</vt:lpstr>
      <vt:lpstr>Outline</vt:lpstr>
      <vt:lpstr>Outline</vt:lpstr>
      <vt:lpstr>Pull Up Field</vt:lpstr>
      <vt:lpstr>Pull Up Method</vt:lpstr>
      <vt:lpstr>Pull Up Constructor Body</vt:lpstr>
      <vt:lpstr>Push Down Method</vt:lpstr>
      <vt:lpstr>Push Down Field</vt:lpstr>
      <vt:lpstr>Extract Subclass</vt:lpstr>
      <vt:lpstr>Extract Superclass</vt:lpstr>
      <vt:lpstr>Extract Superclass</vt:lpstr>
      <vt:lpstr>Extract Interface</vt:lpstr>
      <vt:lpstr>Collapse Hierarchy</vt:lpstr>
      <vt:lpstr>Form Template Method</vt:lpstr>
      <vt:lpstr>Replace Inheritance with Delegation</vt:lpstr>
      <vt:lpstr>Replace Delegation with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 Ch11 處理概括關係</dc:title>
  <dc:creator>user</dc:creator>
  <cp:lastModifiedBy>Ruby</cp:lastModifiedBy>
  <cp:revision>27</cp:revision>
  <dcterms:created xsi:type="dcterms:W3CDTF">2013-07-04T19:21:56Z</dcterms:created>
  <dcterms:modified xsi:type="dcterms:W3CDTF">2013-07-10T07:37:01Z</dcterms:modified>
</cp:coreProperties>
</file>