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CC1F7C-A901-46A4-8541-CD240C2D80E7}" v="2" dt="2022-04-19T22:06:44.636"/>
    <p1510:client id="{1D2AC41D-FCB9-FE98-E5D1-BF6C6D248B90}" v="1117" dt="2022-04-20T02:10:39.571"/>
    <p1510:client id="{A180EF5B-19B1-D68E-5473-BFB8F5DDA94F}" v="1642" dt="2022-04-20T01:40:46.2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5392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605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58257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5520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369371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115433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73241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730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3637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114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4234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9026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971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7793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82360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61065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308719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61119-8D64-A569-AD49-CA06AF199A34}"/>
              </a:ext>
            </a:extLst>
          </p:cNvPr>
          <p:cNvSpPr txBox="1"/>
          <p:nvPr/>
        </p:nvSpPr>
        <p:spPr>
          <a:xfrm>
            <a:off x="853204" y="340597"/>
            <a:ext cx="8335991" cy="5539978"/>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3200" b="1" dirty="0">
              <a:solidFill>
                <a:schemeClr val="accent2">
                  <a:lumMod val="75000"/>
                </a:schemeClr>
              </a:solidFill>
              <a:latin typeface="Trebuchet MS"/>
            </a:endParaRPr>
          </a:p>
          <a:p>
            <a:endParaRPr lang="en-US" sz="3200" b="1" dirty="0">
              <a:solidFill>
                <a:schemeClr val="accent2">
                  <a:lumMod val="75000"/>
                </a:schemeClr>
              </a:solidFill>
              <a:latin typeface="Trebuchet MS"/>
            </a:endParaRPr>
          </a:p>
          <a:p>
            <a:endParaRPr lang="en-US" sz="3200" b="1" dirty="0">
              <a:solidFill>
                <a:schemeClr val="accent2">
                  <a:lumMod val="75000"/>
                </a:schemeClr>
              </a:solidFill>
              <a:latin typeface="Trebuchet MS"/>
            </a:endParaRPr>
          </a:p>
          <a:p>
            <a:endParaRPr lang="en-US" sz="3200" b="1" dirty="0">
              <a:solidFill>
                <a:schemeClr val="accent2">
                  <a:lumMod val="75000"/>
                </a:schemeClr>
              </a:solidFill>
              <a:latin typeface="Trebuchet MS"/>
            </a:endParaRPr>
          </a:p>
          <a:p>
            <a:endParaRPr lang="en-US" sz="3200" b="1" dirty="0">
              <a:solidFill>
                <a:schemeClr val="accent2">
                  <a:lumMod val="75000"/>
                </a:schemeClr>
              </a:solidFill>
              <a:latin typeface="Trebuchet MS"/>
            </a:endParaRPr>
          </a:p>
          <a:p>
            <a:r>
              <a:rPr lang="en-US" sz="3200" b="1" dirty="0">
                <a:solidFill>
                  <a:schemeClr val="accent2">
                    <a:lumMod val="75000"/>
                  </a:schemeClr>
                </a:solidFill>
                <a:latin typeface="Trebuchet MS"/>
              </a:rPr>
              <a:t>GREEN PACE – Security Policy Presentation</a:t>
            </a:r>
            <a:endParaRPr lang="en-US" dirty="0">
              <a:solidFill>
                <a:schemeClr val="accent2">
                  <a:lumMod val="75000"/>
                </a:schemeClr>
              </a:solidFill>
            </a:endParaRPr>
          </a:p>
          <a:p>
            <a:endParaRPr lang="en-US" dirty="0"/>
          </a:p>
          <a:p>
            <a:endParaRPr lang="en-US" dirty="0">
              <a:solidFill>
                <a:schemeClr val="accent2">
                  <a:lumMod val="50000"/>
                </a:schemeClr>
              </a:solidFill>
              <a:latin typeface="Baguet Script"/>
            </a:endParaRPr>
          </a:p>
          <a:p>
            <a:endParaRPr lang="en-US" dirty="0">
              <a:solidFill>
                <a:schemeClr val="accent2">
                  <a:lumMod val="50000"/>
                </a:schemeClr>
              </a:solidFill>
              <a:latin typeface="Baguet Script"/>
            </a:endParaRPr>
          </a:p>
          <a:p>
            <a:endParaRPr lang="en-US" dirty="0">
              <a:solidFill>
                <a:schemeClr val="accent2">
                  <a:lumMod val="50000"/>
                </a:schemeClr>
              </a:solidFill>
              <a:latin typeface="Baguet Script"/>
            </a:endParaRPr>
          </a:p>
          <a:p>
            <a:endParaRPr lang="en-US" dirty="0">
              <a:solidFill>
                <a:schemeClr val="accent2">
                  <a:lumMod val="50000"/>
                </a:schemeClr>
              </a:solidFill>
              <a:latin typeface="Baguet Script"/>
            </a:endParaRPr>
          </a:p>
          <a:p>
            <a:r>
              <a:rPr lang="en-US" dirty="0">
                <a:solidFill>
                  <a:schemeClr val="accent2">
                    <a:lumMod val="50000"/>
                  </a:schemeClr>
                </a:solidFill>
                <a:latin typeface="Baguet Script"/>
              </a:rPr>
              <a:t>By: Derek G. Braun</a:t>
            </a:r>
            <a:endParaRPr lang="en-US" dirty="0">
              <a:solidFill>
                <a:schemeClr val="accent2">
                  <a:lumMod val="50000"/>
                </a:schemeClr>
              </a:solidFill>
            </a:endParaRPr>
          </a:p>
          <a:p>
            <a:endParaRPr lang="en-US" dirty="0">
              <a:solidFill>
                <a:schemeClr val="accent2">
                  <a:lumMod val="50000"/>
                </a:schemeClr>
              </a:solidFill>
              <a:latin typeface="Baguet Script"/>
            </a:endParaRPr>
          </a:p>
          <a:p>
            <a:r>
              <a:rPr lang="en-US" dirty="0">
                <a:solidFill>
                  <a:schemeClr val="accent2">
                    <a:lumMod val="50000"/>
                  </a:schemeClr>
                </a:solidFill>
                <a:latin typeface="Baguet Script"/>
              </a:rPr>
              <a:t>SNHU CS Student – Final Project</a:t>
            </a:r>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3161F-5E13-756C-5562-414433CDE121}"/>
              </a:ext>
            </a:extLst>
          </p:cNvPr>
          <p:cNvSpPr>
            <a:spLocks noGrp="1"/>
          </p:cNvSpPr>
          <p:nvPr>
            <p:ph type="title"/>
          </p:nvPr>
        </p:nvSpPr>
        <p:spPr/>
        <p:txBody>
          <a:bodyPr/>
          <a:lstStyle/>
          <a:p>
            <a:r>
              <a:rPr lang="en-US" dirty="0"/>
              <a:t>Automation - Tools</a:t>
            </a:r>
          </a:p>
        </p:txBody>
      </p:sp>
      <p:sp>
        <p:nvSpPr>
          <p:cNvPr id="3" name="Content Placeholder 2">
            <a:extLst>
              <a:ext uri="{FF2B5EF4-FFF2-40B4-BE49-F238E27FC236}">
                <a16:creationId xmlns:a16="http://schemas.microsoft.com/office/drawing/2014/main" id="{EF67231A-C468-79AC-2D21-22386D60E8EA}"/>
              </a:ext>
            </a:extLst>
          </p:cNvPr>
          <p:cNvSpPr>
            <a:spLocks noGrp="1"/>
          </p:cNvSpPr>
          <p:nvPr>
            <p:ph idx="1"/>
          </p:nvPr>
        </p:nvSpPr>
        <p:spPr/>
        <p:txBody>
          <a:bodyPr vert="horz" lIns="91440" tIns="45720" rIns="91440" bIns="45720" rtlCol="0" anchor="t">
            <a:normAutofit/>
          </a:bodyPr>
          <a:lstStyle/>
          <a:p>
            <a:r>
              <a:rPr lang="en-US" dirty="0"/>
              <a:t>Always be mindful of defense in depth.</a:t>
            </a:r>
          </a:p>
          <a:p>
            <a:r>
              <a:rPr lang="en-US" dirty="0"/>
              <a:t>Test early and often to detect vulnerabilities, warnings, errors early. The earlier we can catch these things, the better.</a:t>
            </a:r>
          </a:p>
          <a:p>
            <a:endParaRPr lang="en-US" dirty="0"/>
          </a:p>
          <a:p>
            <a:r>
              <a:rPr lang="en-US" sz="2000" b="1" i="1" u="sng" dirty="0">
                <a:solidFill>
                  <a:schemeClr val="accent2">
                    <a:lumMod val="50000"/>
                  </a:schemeClr>
                </a:solidFill>
              </a:rPr>
              <a:t>THE TOOL:</a:t>
            </a:r>
            <a:r>
              <a:rPr lang="en-US" sz="2000" b="1" dirty="0">
                <a:solidFill>
                  <a:schemeClr val="accent2">
                    <a:lumMod val="50000"/>
                  </a:schemeClr>
                </a:solidFill>
              </a:rPr>
              <a:t> </a:t>
            </a:r>
            <a:r>
              <a:rPr lang="en-US" dirty="0"/>
              <a:t>The </a:t>
            </a:r>
            <a:r>
              <a:rPr lang="en-US" dirty="0" err="1"/>
              <a:t>DevSecOps</a:t>
            </a:r>
            <a:r>
              <a:rPr lang="en-US" dirty="0"/>
              <a:t> pipeline is a secure coding tool that has a full circle approach to enforcing a policy that has an infrastructure built on efficiency and keeping code secure.</a:t>
            </a:r>
          </a:p>
          <a:p>
            <a:endParaRPr lang="en-US" dirty="0"/>
          </a:p>
        </p:txBody>
      </p:sp>
    </p:spTree>
    <p:extLst>
      <p:ext uri="{BB962C8B-B14F-4D97-AF65-F5344CB8AC3E}">
        <p14:creationId xmlns:p14="http://schemas.microsoft.com/office/powerpoint/2010/main" val="240476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B780-6E91-2A56-2D08-664D3B08B79F}"/>
              </a:ext>
            </a:extLst>
          </p:cNvPr>
          <p:cNvSpPr>
            <a:spLocks noGrp="1"/>
          </p:cNvSpPr>
          <p:nvPr>
            <p:ph type="title"/>
          </p:nvPr>
        </p:nvSpPr>
        <p:spPr/>
        <p:txBody>
          <a:bodyPr/>
          <a:lstStyle/>
          <a:p>
            <a:r>
              <a:rPr lang="en-US" dirty="0"/>
              <a:t>RISKS and BENEFITS</a:t>
            </a:r>
          </a:p>
        </p:txBody>
      </p:sp>
      <p:sp>
        <p:nvSpPr>
          <p:cNvPr id="3" name="Content Placeholder 2">
            <a:extLst>
              <a:ext uri="{FF2B5EF4-FFF2-40B4-BE49-F238E27FC236}">
                <a16:creationId xmlns:a16="http://schemas.microsoft.com/office/drawing/2014/main" id="{7AAEA5FF-E41F-301D-FD09-FBDF9F42A660}"/>
              </a:ext>
            </a:extLst>
          </p:cNvPr>
          <p:cNvSpPr>
            <a:spLocks noGrp="1"/>
          </p:cNvSpPr>
          <p:nvPr>
            <p:ph idx="1"/>
          </p:nvPr>
        </p:nvSpPr>
        <p:spPr/>
        <p:txBody>
          <a:bodyPr vert="horz" lIns="91440" tIns="45720" rIns="91440" bIns="45720" rtlCol="0" anchor="t">
            <a:normAutofit/>
          </a:bodyPr>
          <a:lstStyle/>
          <a:p>
            <a:r>
              <a:rPr lang="en-US" dirty="0"/>
              <a:t>I have not heard of anything being 100% secure. There is always a way to find weaknesses and vulnerabilities. We need to always assume there are threats. </a:t>
            </a:r>
          </a:p>
          <a:p>
            <a:r>
              <a:rPr lang="en-US" dirty="0"/>
              <a:t>Constantly update, renew, and improve your security.</a:t>
            </a:r>
          </a:p>
          <a:p>
            <a:r>
              <a:rPr lang="en-US" dirty="0"/>
              <a:t>Keep up to date with current technology and methods.</a:t>
            </a:r>
          </a:p>
          <a:p>
            <a:r>
              <a:rPr lang="en-US" dirty="0"/>
              <a:t>Secure coding and following defense in depth is highly critical to the success of this policy.</a:t>
            </a:r>
          </a:p>
        </p:txBody>
      </p:sp>
    </p:spTree>
    <p:extLst>
      <p:ext uri="{BB962C8B-B14F-4D97-AF65-F5344CB8AC3E}">
        <p14:creationId xmlns:p14="http://schemas.microsoft.com/office/powerpoint/2010/main" val="347684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7F70-836F-9C10-9FD1-8127E93247E9}"/>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14893E75-78E2-1E85-FC28-8832C290FCA4}"/>
              </a:ext>
            </a:extLst>
          </p:cNvPr>
          <p:cNvSpPr>
            <a:spLocks noGrp="1"/>
          </p:cNvSpPr>
          <p:nvPr>
            <p:ph idx="1"/>
          </p:nvPr>
        </p:nvSpPr>
        <p:spPr/>
        <p:txBody>
          <a:bodyPr vert="horz" lIns="91440" tIns="45720" rIns="91440" bIns="45720" rtlCol="0" anchor="t">
            <a:normAutofit/>
          </a:bodyPr>
          <a:lstStyle/>
          <a:p>
            <a:r>
              <a:rPr lang="en-US" dirty="0"/>
              <a:t>Testing early, often and effective.</a:t>
            </a:r>
          </a:p>
          <a:p>
            <a:r>
              <a:rPr lang="en-US" dirty="0"/>
              <a:t>Following these recommended procedures will help keep us on track.</a:t>
            </a:r>
          </a:p>
          <a:p>
            <a:r>
              <a:rPr lang="en-US" dirty="0"/>
              <a:t>Following secure coding and defense in depth practices.</a:t>
            </a:r>
          </a:p>
          <a:p>
            <a:r>
              <a:rPr lang="en-US" dirty="0"/>
              <a:t>Keeping up with all security threats, technology, and trends.</a:t>
            </a:r>
          </a:p>
          <a:p>
            <a:r>
              <a:rPr lang="en-US" dirty="0"/>
              <a:t>Do not become complacent, staying on top of security maintenance.</a:t>
            </a:r>
          </a:p>
          <a:p>
            <a:r>
              <a:rPr lang="en-US" dirty="0"/>
              <a:t>Keep everything simple and effective.</a:t>
            </a:r>
          </a:p>
          <a:p>
            <a:r>
              <a:rPr lang="en-US" dirty="0"/>
              <a:t>Implement a ZERO-TRUST policy when it comes to accessing things inside and outside the company.</a:t>
            </a:r>
          </a:p>
        </p:txBody>
      </p:sp>
    </p:spTree>
    <p:extLst>
      <p:ext uri="{BB962C8B-B14F-4D97-AF65-F5344CB8AC3E}">
        <p14:creationId xmlns:p14="http://schemas.microsoft.com/office/powerpoint/2010/main" val="3604417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F2E3-FE23-4EFF-FF28-1C8B4C64BCD6}"/>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3CF7E8A4-5500-3F05-9A36-3DE7C4BD7E90}"/>
              </a:ext>
            </a:extLst>
          </p:cNvPr>
          <p:cNvSpPr>
            <a:spLocks noGrp="1"/>
          </p:cNvSpPr>
          <p:nvPr>
            <p:ph idx="1"/>
          </p:nvPr>
        </p:nvSpPr>
        <p:spPr/>
        <p:txBody>
          <a:bodyPr vert="horz" lIns="91440" tIns="45720" rIns="91440" bIns="45720" rtlCol="0" anchor="t">
            <a:normAutofit/>
          </a:bodyPr>
          <a:lstStyle/>
          <a:p>
            <a:r>
              <a:rPr lang="en-US" sz="2400" dirty="0"/>
              <a:t>We have covered standards, principles, policies and best practices. Our conclusion is to follow our plan/policy to create and maintain a secure and proficient system.</a:t>
            </a:r>
          </a:p>
        </p:txBody>
      </p:sp>
    </p:spTree>
    <p:extLst>
      <p:ext uri="{BB962C8B-B14F-4D97-AF65-F5344CB8AC3E}">
        <p14:creationId xmlns:p14="http://schemas.microsoft.com/office/powerpoint/2010/main" val="15635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979B-E140-85B9-5AF4-8C797B12106A}"/>
              </a:ext>
            </a:extLst>
          </p:cNvPr>
          <p:cNvSpPr>
            <a:spLocks noGrp="1"/>
          </p:cNvSpPr>
          <p:nvPr>
            <p:ph type="title"/>
          </p:nvPr>
        </p:nvSpPr>
        <p:spPr>
          <a:xfrm>
            <a:off x="677334" y="609600"/>
            <a:ext cx="8596668" cy="1320800"/>
          </a:xfrm>
        </p:spPr>
        <p:txBody>
          <a:bodyPr anchor="t">
            <a:normAutofit/>
          </a:bodyPr>
          <a:lstStyle/>
          <a:p>
            <a:r>
              <a:rPr lang="en-US" dirty="0"/>
              <a:t>Overview: Defense in Depth</a:t>
            </a:r>
          </a:p>
        </p:txBody>
      </p:sp>
      <p:pic>
        <p:nvPicPr>
          <p:cNvPr id="5" name="Picture 5" descr="Diagram&#10;&#10;Description automatically generated">
            <a:extLst>
              <a:ext uri="{FF2B5EF4-FFF2-40B4-BE49-F238E27FC236}">
                <a16:creationId xmlns:a16="http://schemas.microsoft.com/office/drawing/2014/main" id="{971D6554-EDF2-47CA-7188-BDCE074DA5E5}"/>
              </a:ext>
            </a:extLst>
          </p:cNvPr>
          <p:cNvPicPr>
            <a:picLocks noChangeAspect="1"/>
          </p:cNvPicPr>
          <p:nvPr/>
        </p:nvPicPr>
        <p:blipFill>
          <a:blip r:embed="rId2"/>
          <a:stretch>
            <a:fillRect/>
          </a:stretch>
        </p:blipFill>
        <p:spPr>
          <a:xfrm>
            <a:off x="55475" y="2159331"/>
            <a:ext cx="6045288" cy="4007366"/>
          </a:xfrm>
          <a:prstGeom prst="rect">
            <a:avLst/>
          </a:prstGeom>
        </p:spPr>
      </p:pic>
      <p:sp>
        <p:nvSpPr>
          <p:cNvPr id="3" name="Content Placeholder 2">
            <a:extLst>
              <a:ext uri="{FF2B5EF4-FFF2-40B4-BE49-F238E27FC236}">
                <a16:creationId xmlns:a16="http://schemas.microsoft.com/office/drawing/2014/main" id="{0C393F22-E396-2215-1424-F9C4ED990B13}"/>
              </a:ext>
            </a:extLst>
          </p:cNvPr>
          <p:cNvSpPr>
            <a:spLocks noGrp="1"/>
          </p:cNvSpPr>
          <p:nvPr>
            <p:ph idx="1"/>
          </p:nvPr>
        </p:nvSpPr>
        <p:spPr>
          <a:xfrm>
            <a:off x="6243511" y="2160589"/>
            <a:ext cx="3847335" cy="4412735"/>
          </a:xfrm>
        </p:spPr>
        <p:txBody>
          <a:bodyPr vert="horz" lIns="91440" tIns="45720" rIns="91440" bIns="45720" rtlCol="0" anchor="t">
            <a:normAutofit/>
          </a:bodyPr>
          <a:lstStyle/>
          <a:p>
            <a:r>
              <a:rPr lang="en-US" sz="2400" dirty="0"/>
              <a:t>The diagram was provided by SNHU CS405. The diagram gives an overview of the methods of defense I have used for Green Pace security development. This also gives a solid blueprint/plan to secure coding.</a:t>
            </a:r>
          </a:p>
        </p:txBody>
      </p:sp>
    </p:spTree>
    <p:extLst>
      <p:ext uri="{BB962C8B-B14F-4D97-AF65-F5344CB8AC3E}">
        <p14:creationId xmlns:p14="http://schemas.microsoft.com/office/powerpoint/2010/main" val="107025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C806-B8F4-6982-27E4-6C0F97823C28}"/>
              </a:ext>
            </a:extLst>
          </p:cNvPr>
          <p:cNvSpPr>
            <a:spLocks noGrp="1"/>
          </p:cNvSpPr>
          <p:nvPr>
            <p:ph type="title"/>
          </p:nvPr>
        </p:nvSpPr>
        <p:spPr/>
        <p:txBody>
          <a:bodyPr/>
          <a:lstStyle/>
          <a:p>
            <a:r>
              <a:rPr lang="en-US" dirty="0"/>
              <a:t>THREATS MATRIX</a:t>
            </a:r>
          </a:p>
        </p:txBody>
      </p:sp>
      <p:graphicFrame>
        <p:nvGraphicFramePr>
          <p:cNvPr id="4" name="Table 4">
            <a:extLst>
              <a:ext uri="{FF2B5EF4-FFF2-40B4-BE49-F238E27FC236}">
                <a16:creationId xmlns:a16="http://schemas.microsoft.com/office/drawing/2014/main" id="{1B806083-535D-472B-3135-0B6BD344059C}"/>
              </a:ext>
            </a:extLst>
          </p:cNvPr>
          <p:cNvGraphicFramePr>
            <a:graphicFrameLocks noGrp="1"/>
          </p:cNvGraphicFramePr>
          <p:nvPr>
            <p:ph idx="1"/>
            <p:extLst>
              <p:ext uri="{D42A27DB-BD31-4B8C-83A1-F6EECF244321}">
                <p14:modId xmlns:p14="http://schemas.microsoft.com/office/powerpoint/2010/main" val="4158681581"/>
              </p:ext>
            </p:extLst>
          </p:nvPr>
        </p:nvGraphicFramePr>
        <p:xfrm>
          <a:off x="677863" y="2160588"/>
          <a:ext cx="8596312" cy="1010920"/>
        </p:xfrm>
        <a:graphic>
          <a:graphicData uri="http://schemas.openxmlformats.org/drawingml/2006/table">
            <a:tbl>
              <a:tblPr firstRow="1" bandRow="1">
                <a:tableStyleId>{5C22544A-7EE6-4342-B048-85BDC9FD1C3A}</a:tableStyleId>
              </a:tblPr>
              <a:tblGrid>
                <a:gridCol w="4298156">
                  <a:extLst>
                    <a:ext uri="{9D8B030D-6E8A-4147-A177-3AD203B41FA5}">
                      <a16:colId xmlns:a16="http://schemas.microsoft.com/office/drawing/2014/main" val="336080231"/>
                    </a:ext>
                  </a:extLst>
                </a:gridCol>
                <a:gridCol w="4298156">
                  <a:extLst>
                    <a:ext uri="{9D8B030D-6E8A-4147-A177-3AD203B41FA5}">
                      <a16:colId xmlns:a16="http://schemas.microsoft.com/office/drawing/2014/main" val="813853778"/>
                    </a:ext>
                  </a:extLst>
                </a:gridCol>
              </a:tblGrid>
              <a:tr h="370840">
                <a:tc>
                  <a:txBody>
                    <a:bodyPr/>
                    <a:lstStyle/>
                    <a:p>
                      <a:r>
                        <a:rPr lang="en-US" dirty="0"/>
                        <a:t>Unlikely Threats are NOT as likely to happen.</a:t>
                      </a:r>
                    </a:p>
                  </a:txBody>
                  <a:tcPr/>
                </a:tc>
                <a:tc>
                  <a:txBody>
                    <a:bodyPr/>
                    <a:lstStyle/>
                    <a:p>
                      <a:r>
                        <a:rPr lang="en-US" dirty="0"/>
                        <a:t>Low priority standard with low relevancy.</a:t>
                      </a:r>
                    </a:p>
                  </a:txBody>
                  <a:tcPr/>
                </a:tc>
                <a:extLst>
                  <a:ext uri="{0D108BD9-81ED-4DB2-BD59-A6C34878D82A}">
                    <a16:rowId xmlns:a16="http://schemas.microsoft.com/office/drawing/2014/main" val="1805379794"/>
                  </a:ext>
                </a:extLst>
              </a:tr>
              <a:tr h="370840">
                <a:tc>
                  <a:txBody>
                    <a:bodyPr/>
                    <a:lstStyle/>
                    <a:p>
                      <a:r>
                        <a:rPr lang="en-US" dirty="0"/>
                        <a:t>Threats that are very likely to happen.</a:t>
                      </a:r>
                    </a:p>
                  </a:txBody>
                  <a:tcPr/>
                </a:tc>
                <a:tc>
                  <a:txBody>
                    <a:bodyPr/>
                    <a:lstStyle/>
                    <a:p>
                      <a:r>
                        <a:rPr lang="en-US" dirty="0"/>
                        <a:t>Priority Standard with high relevancy.</a:t>
                      </a:r>
                    </a:p>
                  </a:txBody>
                  <a:tcPr/>
                </a:tc>
                <a:extLst>
                  <a:ext uri="{0D108BD9-81ED-4DB2-BD59-A6C34878D82A}">
                    <a16:rowId xmlns:a16="http://schemas.microsoft.com/office/drawing/2014/main" val="1811003740"/>
                  </a:ext>
                </a:extLst>
              </a:tr>
            </a:tbl>
          </a:graphicData>
        </a:graphic>
      </p:graphicFrame>
      <p:sp>
        <p:nvSpPr>
          <p:cNvPr id="5" name="TextBox 4">
            <a:extLst>
              <a:ext uri="{FF2B5EF4-FFF2-40B4-BE49-F238E27FC236}">
                <a16:creationId xmlns:a16="http://schemas.microsoft.com/office/drawing/2014/main" id="{0A24B0BD-A143-BFE4-00C0-465EC8981C38}"/>
              </a:ext>
            </a:extLst>
          </p:cNvPr>
          <p:cNvSpPr txBox="1"/>
          <p:nvPr/>
        </p:nvSpPr>
        <p:spPr>
          <a:xfrm>
            <a:off x="1259457" y="3804249"/>
            <a:ext cx="704202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There are certain  levels of vulnerabilities with secure coding which I have outlined in the table above. Each standard/level also has a specific measure of impact. </a:t>
            </a:r>
          </a:p>
        </p:txBody>
      </p:sp>
    </p:spTree>
    <p:extLst>
      <p:ext uri="{BB962C8B-B14F-4D97-AF65-F5344CB8AC3E}">
        <p14:creationId xmlns:p14="http://schemas.microsoft.com/office/powerpoint/2010/main" val="381222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45EE-4471-6CAA-6B72-E0792981DCFB}"/>
              </a:ext>
            </a:extLst>
          </p:cNvPr>
          <p:cNvSpPr>
            <a:spLocks noGrp="1"/>
          </p:cNvSpPr>
          <p:nvPr>
            <p:ph type="title"/>
          </p:nvPr>
        </p:nvSpPr>
        <p:spPr/>
        <p:txBody>
          <a:bodyPr/>
          <a:lstStyle/>
          <a:p>
            <a:r>
              <a:rPr lang="en-US" dirty="0"/>
              <a:t>The 10 Principles</a:t>
            </a:r>
          </a:p>
        </p:txBody>
      </p:sp>
      <p:sp>
        <p:nvSpPr>
          <p:cNvPr id="3" name="Content Placeholder 2">
            <a:extLst>
              <a:ext uri="{FF2B5EF4-FFF2-40B4-BE49-F238E27FC236}">
                <a16:creationId xmlns:a16="http://schemas.microsoft.com/office/drawing/2014/main" id="{19F26AB7-5B0F-6299-8D63-5D18F712DB34}"/>
              </a:ext>
            </a:extLst>
          </p:cNvPr>
          <p:cNvSpPr>
            <a:spLocks noGrp="1"/>
          </p:cNvSpPr>
          <p:nvPr>
            <p:ph idx="1"/>
          </p:nvPr>
        </p:nvSpPr>
        <p:spPr/>
        <p:txBody>
          <a:bodyPr vert="horz" lIns="91440" tIns="45720" rIns="91440" bIns="45720" rtlCol="0" anchor="t">
            <a:normAutofit lnSpcReduction="10000"/>
          </a:bodyPr>
          <a:lstStyle/>
          <a:p>
            <a:r>
              <a:rPr lang="en-US" dirty="0"/>
              <a:t>Validate Input Data</a:t>
            </a:r>
          </a:p>
          <a:p>
            <a:r>
              <a:rPr lang="en-US" dirty="0"/>
              <a:t>Heed Compiler Warnings</a:t>
            </a:r>
          </a:p>
          <a:p>
            <a:r>
              <a:rPr lang="en-US" dirty="0"/>
              <a:t>Architect and Design for Security Policies</a:t>
            </a:r>
          </a:p>
          <a:p>
            <a:r>
              <a:rPr lang="en-US" dirty="0"/>
              <a:t>Keep it simple</a:t>
            </a:r>
          </a:p>
          <a:p>
            <a:r>
              <a:rPr lang="en-US" dirty="0"/>
              <a:t>Default/deny</a:t>
            </a:r>
          </a:p>
          <a:p>
            <a:r>
              <a:rPr lang="en-US" dirty="0"/>
              <a:t>Adhere to the principle of least privilege</a:t>
            </a:r>
          </a:p>
          <a:p>
            <a:r>
              <a:rPr lang="en-US" dirty="0"/>
              <a:t>Sanitize data sent to other systems</a:t>
            </a:r>
          </a:p>
          <a:p>
            <a:r>
              <a:rPr lang="en-US" dirty="0"/>
              <a:t>Practice defense in depth</a:t>
            </a:r>
          </a:p>
          <a:p>
            <a:r>
              <a:rPr lang="en-US" dirty="0"/>
              <a:t>Use effective QA</a:t>
            </a:r>
          </a:p>
          <a:p>
            <a:r>
              <a:rPr lang="en-US" dirty="0"/>
              <a:t>Adopt/use secure coding standards</a:t>
            </a:r>
          </a:p>
        </p:txBody>
      </p:sp>
    </p:spTree>
    <p:extLst>
      <p:ext uri="{BB962C8B-B14F-4D97-AF65-F5344CB8AC3E}">
        <p14:creationId xmlns:p14="http://schemas.microsoft.com/office/powerpoint/2010/main" val="647969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FBA6-F113-58E9-2FAD-579A5E16E5B0}"/>
              </a:ext>
            </a:extLst>
          </p:cNvPr>
          <p:cNvSpPr>
            <a:spLocks noGrp="1"/>
          </p:cNvSpPr>
          <p:nvPr>
            <p:ph type="title"/>
          </p:nvPr>
        </p:nvSpPr>
        <p:spPr/>
        <p:txBody>
          <a:bodyPr/>
          <a:lstStyle/>
          <a:p>
            <a:r>
              <a:rPr lang="en-US" dirty="0"/>
              <a:t>Coding Standards</a:t>
            </a:r>
          </a:p>
        </p:txBody>
      </p:sp>
      <p:sp>
        <p:nvSpPr>
          <p:cNvPr id="3" name="Content Placeholder 2">
            <a:extLst>
              <a:ext uri="{FF2B5EF4-FFF2-40B4-BE49-F238E27FC236}">
                <a16:creationId xmlns:a16="http://schemas.microsoft.com/office/drawing/2014/main" id="{C2B0F30C-A7CC-375E-A59C-1CFC484F5A90}"/>
              </a:ext>
            </a:extLst>
          </p:cNvPr>
          <p:cNvSpPr>
            <a:spLocks noGrp="1"/>
          </p:cNvSpPr>
          <p:nvPr>
            <p:ph idx="1"/>
          </p:nvPr>
        </p:nvSpPr>
        <p:spPr/>
        <p:txBody>
          <a:bodyPr vert="horz" lIns="91440" tIns="45720" rIns="91440" bIns="45720" rtlCol="0" anchor="t">
            <a:normAutofit fontScale="92500" lnSpcReduction="10000"/>
          </a:bodyPr>
          <a:lstStyle/>
          <a:p>
            <a:r>
              <a:rPr lang="en-US" dirty="0"/>
              <a:t>Do not attempt to create std::string from a null pointer</a:t>
            </a:r>
          </a:p>
          <a:p>
            <a:r>
              <a:rPr lang="en-US" dirty="0"/>
              <a:t>Do not store already owned pointer value in an unrelated smart pointer</a:t>
            </a:r>
          </a:p>
          <a:p>
            <a:r>
              <a:rPr lang="en-US" dirty="0"/>
              <a:t>Do not cast to an out-of-range enumeration value</a:t>
            </a:r>
          </a:p>
          <a:p>
            <a:r>
              <a:rPr lang="en-US" dirty="0"/>
              <a:t>Use valid pointers, iterators and references</a:t>
            </a:r>
          </a:p>
          <a:p>
            <a:r>
              <a:rPr lang="en-US" dirty="0"/>
              <a:t>Use a static assertion to test the value of a constant expression</a:t>
            </a:r>
          </a:p>
          <a:p>
            <a:r>
              <a:rPr lang="en-US" dirty="0"/>
              <a:t>Deallocate dynamically allocated resources</a:t>
            </a:r>
          </a:p>
          <a:p>
            <a:r>
              <a:rPr lang="en-US" dirty="0"/>
              <a:t>Handle exceptions thrown before main()</a:t>
            </a:r>
          </a:p>
          <a:p>
            <a:r>
              <a:rPr lang="en-US" dirty="0"/>
              <a:t>Do not alternately input and output from a file stream without an intervening positioning call</a:t>
            </a:r>
          </a:p>
          <a:p>
            <a:r>
              <a:rPr lang="en-US" dirty="0"/>
              <a:t>Do not invoke virtual functions from constructors or destructors</a:t>
            </a:r>
          </a:p>
          <a:p>
            <a:r>
              <a:rPr lang="en-US" dirty="0"/>
              <a:t>Value returning function must return a value from exit paths</a:t>
            </a:r>
          </a:p>
        </p:txBody>
      </p:sp>
    </p:spTree>
    <p:extLst>
      <p:ext uri="{BB962C8B-B14F-4D97-AF65-F5344CB8AC3E}">
        <p14:creationId xmlns:p14="http://schemas.microsoft.com/office/powerpoint/2010/main" val="35074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935D-E8DA-424D-2282-B4710ECA1AE0}"/>
              </a:ext>
            </a:extLst>
          </p:cNvPr>
          <p:cNvSpPr>
            <a:spLocks noGrp="1"/>
          </p:cNvSpPr>
          <p:nvPr>
            <p:ph type="title"/>
          </p:nvPr>
        </p:nvSpPr>
        <p:spPr/>
        <p:txBody>
          <a:bodyPr/>
          <a:lstStyle/>
          <a:p>
            <a:r>
              <a:rPr lang="en-US" dirty="0"/>
              <a:t>Encryption Policies</a:t>
            </a:r>
          </a:p>
        </p:txBody>
      </p:sp>
      <p:sp>
        <p:nvSpPr>
          <p:cNvPr id="3" name="Content Placeholder 2">
            <a:extLst>
              <a:ext uri="{FF2B5EF4-FFF2-40B4-BE49-F238E27FC236}">
                <a16:creationId xmlns:a16="http://schemas.microsoft.com/office/drawing/2014/main" id="{7EBC3797-E786-444D-4D88-BA872B087846}"/>
              </a:ext>
            </a:extLst>
          </p:cNvPr>
          <p:cNvSpPr>
            <a:spLocks noGrp="1"/>
          </p:cNvSpPr>
          <p:nvPr>
            <p:ph idx="1"/>
          </p:nvPr>
        </p:nvSpPr>
        <p:spPr/>
        <p:txBody>
          <a:bodyPr vert="horz" lIns="91440" tIns="45720" rIns="91440" bIns="45720" rtlCol="0" anchor="t">
            <a:normAutofit lnSpcReduction="10000"/>
          </a:bodyPr>
          <a:lstStyle/>
          <a:p>
            <a:r>
              <a:rPr lang="en-US" b="1" u="sng" dirty="0">
                <a:solidFill>
                  <a:schemeClr val="accent2">
                    <a:lumMod val="50000"/>
                  </a:schemeClr>
                </a:solidFill>
              </a:rPr>
              <a:t>Encryption at flight:</a:t>
            </a:r>
            <a:r>
              <a:rPr lang="en-US" dirty="0"/>
              <a:t> On-the-fly encryption is encryption that still converts information from one form to another, but it requires no intervention from the user. The data is only encrypted while it is being transmitted to provide protection. Whereas in some applications such as remote replication, data may be unencrypted while it is at rest on drive arrays.</a:t>
            </a:r>
          </a:p>
          <a:p>
            <a:r>
              <a:rPr lang="en-US" b="1" u="sng" dirty="0">
                <a:solidFill>
                  <a:schemeClr val="accent2">
                    <a:lumMod val="50000"/>
                  </a:schemeClr>
                </a:solidFill>
              </a:rPr>
              <a:t>Encryption in rest:</a:t>
            </a:r>
            <a:r>
              <a:rPr lang="en-US" dirty="0"/>
              <a:t> Designed to prevent the attacker from accessing the unencrypted data by ensuring the data is encrypted on disk. If an attacker obtains a hard drive with encrypted data but not the encryption keys, the attacker must defeat the encryption.</a:t>
            </a:r>
          </a:p>
          <a:p>
            <a:r>
              <a:rPr lang="en-US" b="1" u="sng" dirty="0">
                <a:solidFill>
                  <a:schemeClr val="accent2">
                    <a:lumMod val="50000"/>
                  </a:schemeClr>
                </a:solidFill>
              </a:rPr>
              <a:t>Encryption in Use:</a:t>
            </a:r>
            <a:r>
              <a:rPr lang="en-US" dirty="0"/>
              <a:t> Compromising data in use enables access to encrypted data at rest and data also in motion. Hackers with access to random access memory can parse that memory to locate the encryption key for data at rest. Once they have obtained that encryption key, they can decrypt encrypted data at rest.</a:t>
            </a:r>
          </a:p>
        </p:txBody>
      </p:sp>
    </p:spTree>
    <p:extLst>
      <p:ext uri="{BB962C8B-B14F-4D97-AF65-F5344CB8AC3E}">
        <p14:creationId xmlns:p14="http://schemas.microsoft.com/office/powerpoint/2010/main" val="196659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844F7-7A81-DCA8-2D5D-7D4A6E365C0B}"/>
              </a:ext>
            </a:extLst>
          </p:cNvPr>
          <p:cNvSpPr>
            <a:spLocks noGrp="1"/>
          </p:cNvSpPr>
          <p:nvPr>
            <p:ph type="title"/>
          </p:nvPr>
        </p:nvSpPr>
        <p:spPr/>
        <p:txBody>
          <a:bodyPr/>
          <a:lstStyle/>
          <a:p>
            <a:r>
              <a:rPr lang="en-US" dirty="0"/>
              <a:t>TRIPLE-A Policies</a:t>
            </a:r>
          </a:p>
        </p:txBody>
      </p:sp>
      <p:sp>
        <p:nvSpPr>
          <p:cNvPr id="3" name="Content Placeholder 2">
            <a:extLst>
              <a:ext uri="{FF2B5EF4-FFF2-40B4-BE49-F238E27FC236}">
                <a16:creationId xmlns:a16="http://schemas.microsoft.com/office/drawing/2014/main" id="{947EAD63-69E7-958E-F3C5-2641CF3833DA}"/>
              </a:ext>
            </a:extLst>
          </p:cNvPr>
          <p:cNvSpPr>
            <a:spLocks noGrp="1"/>
          </p:cNvSpPr>
          <p:nvPr>
            <p:ph idx="1"/>
          </p:nvPr>
        </p:nvSpPr>
        <p:spPr/>
        <p:txBody>
          <a:bodyPr vert="horz" lIns="91440" tIns="45720" rIns="91440" bIns="45720" rtlCol="0" anchor="t">
            <a:normAutofit lnSpcReduction="10000"/>
          </a:bodyPr>
          <a:lstStyle/>
          <a:p>
            <a:r>
              <a:rPr lang="en-US" b="1" u="sng" dirty="0">
                <a:solidFill>
                  <a:schemeClr val="accent2">
                    <a:lumMod val="50000"/>
                  </a:schemeClr>
                </a:solidFill>
              </a:rPr>
              <a:t>Authentication:</a:t>
            </a:r>
            <a:r>
              <a:rPr lang="en-US" dirty="0"/>
              <a:t> Authentication is the process where the user is being confirmed as someone who has access to the system. This can include user login and password information for the user to be able to access parts of the system. In my current job we use 2-step authentication where another smart card is required to login.</a:t>
            </a:r>
          </a:p>
          <a:p>
            <a:r>
              <a:rPr lang="en-US" b="1" u="sng" dirty="0">
                <a:solidFill>
                  <a:schemeClr val="accent2">
                    <a:lumMod val="50000"/>
                  </a:schemeClr>
                </a:solidFill>
              </a:rPr>
              <a:t>Authorization: </a:t>
            </a:r>
            <a:r>
              <a:rPr lang="en-US" dirty="0"/>
              <a:t>Authorization is the level of access that a user has within the system. Often used in database engineering, there are user accounts and admin accounts which have access to everything and can change everything. Whereas other user accounts can only view and change specific things. </a:t>
            </a:r>
          </a:p>
          <a:p>
            <a:r>
              <a:rPr lang="en-US" b="1" u="sng" dirty="0">
                <a:solidFill>
                  <a:schemeClr val="accent2">
                    <a:lumMod val="50000"/>
                  </a:schemeClr>
                </a:solidFill>
              </a:rPr>
              <a:t>Accounting:</a:t>
            </a:r>
            <a:r>
              <a:rPr lang="en-US" dirty="0"/>
              <a:t> Accounting is the process of monitoring what a user is doing with their level of access to the system. This will keep track of what databases are accessed, what was done when it was accessed and what user accessed the system. In some cases, there are even time stamps etc...</a:t>
            </a:r>
          </a:p>
        </p:txBody>
      </p:sp>
    </p:spTree>
    <p:extLst>
      <p:ext uri="{BB962C8B-B14F-4D97-AF65-F5344CB8AC3E}">
        <p14:creationId xmlns:p14="http://schemas.microsoft.com/office/powerpoint/2010/main" val="2960481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B8AF-91AA-D645-0E22-FC6F22DD81DA}"/>
              </a:ext>
            </a:extLst>
          </p:cNvPr>
          <p:cNvSpPr>
            <a:spLocks noGrp="1"/>
          </p:cNvSpPr>
          <p:nvPr>
            <p:ph type="title"/>
          </p:nvPr>
        </p:nvSpPr>
        <p:spPr>
          <a:xfrm>
            <a:off x="675065" y="609600"/>
            <a:ext cx="2930518" cy="1320800"/>
          </a:xfrm>
        </p:spPr>
        <p:txBody>
          <a:bodyPr anchor="ctr">
            <a:normAutofit/>
          </a:bodyPr>
          <a:lstStyle/>
          <a:p>
            <a:r>
              <a:rPr lang="en-US" dirty="0"/>
              <a:t>Unit Tests</a:t>
            </a:r>
          </a:p>
        </p:txBody>
      </p:sp>
      <p:sp>
        <p:nvSpPr>
          <p:cNvPr id="3" name="Content Placeholder 2">
            <a:extLst>
              <a:ext uri="{FF2B5EF4-FFF2-40B4-BE49-F238E27FC236}">
                <a16:creationId xmlns:a16="http://schemas.microsoft.com/office/drawing/2014/main" id="{8A66B297-0C46-C50B-0213-DFF52D4F4649}"/>
              </a:ext>
            </a:extLst>
          </p:cNvPr>
          <p:cNvSpPr>
            <a:spLocks noGrp="1"/>
          </p:cNvSpPr>
          <p:nvPr>
            <p:ph idx="1"/>
          </p:nvPr>
        </p:nvSpPr>
        <p:spPr>
          <a:xfrm>
            <a:off x="671361" y="2160589"/>
            <a:ext cx="2930517" cy="3880773"/>
          </a:xfrm>
        </p:spPr>
        <p:txBody>
          <a:bodyPr vert="horz" lIns="91440" tIns="45720" rIns="91440" bIns="45720" rtlCol="0">
            <a:normAutofit/>
          </a:bodyPr>
          <a:lstStyle/>
          <a:p>
            <a:r>
              <a:rPr lang="en-US"/>
              <a:t>It's always a good practice to run Unit Tests early and often while developing a new system or code. Below is an example for limiting the number of characters within a user input string to prevent a buffer overflow.</a:t>
            </a:r>
          </a:p>
        </p:txBody>
      </p:sp>
      <p:pic>
        <p:nvPicPr>
          <p:cNvPr id="5" name="Picture 5" descr="A screenshot of a computer&#10;&#10;Description automatically generated">
            <a:extLst>
              <a:ext uri="{FF2B5EF4-FFF2-40B4-BE49-F238E27FC236}">
                <a16:creationId xmlns:a16="http://schemas.microsoft.com/office/drawing/2014/main" id="{9DCEEF12-E3D6-26D0-FF4B-C7B94D251943}"/>
              </a:ext>
            </a:extLst>
          </p:cNvPr>
          <p:cNvPicPr>
            <a:picLocks noChangeAspect="1"/>
          </p:cNvPicPr>
          <p:nvPr/>
        </p:nvPicPr>
        <p:blipFill>
          <a:blip r:embed="rId2"/>
          <a:stretch>
            <a:fillRect/>
          </a:stretch>
        </p:blipFill>
        <p:spPr>
          <a:xfrm>
            <a:off x="4252254" y="120770"/>
            <a:ext cx="5487968" cy="3090577"/>
          </a:xfrm>
          <a:prstGeom prst="rect">
            <a:avLst/>
          </a:prstGeom>
        </p:spPr>
      </p:pic>
      <p:pic>
        <p:nvPicPr>
          <p:cNvPr id="4" name="Picture 4" descr="Text&#10;&#10;Description automatically generated">
            <a:extLst>
              <a:ext uri="{FF2B5EF4-FFF2-40B4-BE49-F238E27FC236}">
                <a16:creationId xmlns:a16="http://schemas.microsoft.com/office/drawing/2014/main" id="{24D8AD3D-4E28-1846-FD67-2A61C62615B8}"/>
              </a:ext>
            </a:extLst>
          </p:cNvPr>
          <p:cNvPicPr>
            <a:picLocks noChangeAspect="1"/>
          </p:cNvPicPr>
          <p:nvPr/>
        </p:nvPicPr>
        <p:blipFill>
          <a:blip r:embed="rId3"/>
          <a:stretch>
            <a:fillRect/>
          </a:stretch>
        </p:blipFill>
        <p:spPr>
          <a:xfrm>
            <a:off x="4251727" y="3439020"/>
            <a:ext cx="5489025" cy="3191812"/>
          </a:xfrm>
          <a:prstGeom prst="rect">
            <a:avLst/>
          </a:prstGeom>
        </p:spPr>
      </p:pic>
    </p:spTree>
    <p:extLst>
      <p:ext uri="{BB962C8B-B14F-4D97-AF65-F5344CB8AC3E}">
        <p14:creationId xmlns:p14="http://schemas.microsoft.com/office/powerpoint/2010/main" val="635571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34947EF-ABDF-26D1-688F-59913C2469A1}"/>
              </a:ext>
            </a:extLst>
          </p:cNvPr>
          <p:cNvSpPr>
            <a:spLocks noGrp="1"/>
          </p:cNvSpPr>
          <p:nvPr>
            <p:ph type="title"/>
          </p:nvPr>
        </p:nvSpPr>
        <p:spPr>
          <a:xfrm>
            <a:off x="1600199" y="4571999"/>
            <a:ext cx="7673801" cy="1087656"/>
          </a:xfrm>
        </p:spPr>
        <p:txBody>
          <a:bodyPr vert="horz" lIns="91440" tIns="45720" rIns="91440" bIns="45720" rtlCol="0" anchor="b">
            <a:normAutofit/>
          </a:bodyPr>
          <a:lstStyle/>
          <a:p>
            <a:r>
              <a:rPr lang="en-US" sz="4800" kern="1200">
                <a:solidFill>
                  <a:schemeClr val="accent1"/>
                </a:solidFill>
                <a:latin typeface="+mj-lt"/>
                <a:ea typeface="+mj-ea"/>
                <a:cs typeface="+mj-cs"/>
              </a:rPr>
              <a:t>AUTOMATION</a:t>
            </a:r>
          </a:p>
        </p:txBody>
      </p:sp>
      <p:pic>
        <p:nvPicPr>
          <p:cNvPr id="4" name="Picture 4" descr="Diagram&#10;&#10;Description automatically generated">
            <a:extLst>
              <a:ext uri="{FF2B5EF4-FFF2-40B4-BE49-F238E27FC236}">
                <a16:creationId xmlns:a16="http://schemas.microsoft.com/office/drawing/2014/main" id="{96852E70-2C6C-B901-67D6-FC119AC40984}"/>
              </a:ext>
            </a:extLst>
          </p:cNvPr>
          <p:cNvPicPr>
            <a:picLocks noChangeAspect="1"/>
          </p:cNvPicPr>
          <p:nvPr/>
        </p:nvPicPr>
        <p:blipFill>
          <a:blip r:embed="rId2"/>
          <a:stretch>
            <a:fillRect/>
          </a:stretch>
        </p:blipFill>
        <p:spPr>
          <a:xfrm>
            <a:off x="1600201" y="609600"/>
            <a:ext cx="7177058" cy="3642357"/>
          </a:xfrm>
          <a:prstGeom prst="rect">
            <a:avLst/>
          </a:prstGeom>
        </p:spPr>
      </p:pic>
    </p:spTree>
    <p:extLst>
      <p:ext uri="{BB962C8B-B14F-4D97-AF65-F5344CB8AC3E}">
        <p14:creationId xmlns:p14="http://schemas.microsoft.com/office/powerpoint/2010/main" val="18159249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PowerPoint Presentation</vt:lpstr>
      <vt:lpstr>Overview: Defense in Depth</vt:lpstr>
      <vt:lpstr>THREATS MATRIX</vt:lpstr>
      <vt:lpstr>The 10 Principles</vt:lpstr>
      <vt:lpstr>Coding Standards</vt:lpstr>
      <vt:lpstr>Encryption Policies</vt:lpstr>
      <vt:lpstr>TRIPLE-A Policies</vt:lpstr>
      <vt:lpstr>Unit Tests</vt:lpstr>
      <vt:lpstr>AUTOMATION</vt:lpstr>
      <vt:lpstr>Automation - Tools</vt:lpstr>
      <vt:lpstr>RISKS and BENEFITS</vt:lpstr>
      <vt:lpstr>RECOMMENDATIONS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468</cp:revision>
  <dcterms:created xsi:type="dcterms:W3CDTF">2022-04-19T22:06:35Z</dcterms:created>
  <dcterms:modified xsi:type="dcterms:W3CDTF">2022-04-20T02:11:00Z</dcterms:modified>
</cp:coreProperties>
</file>