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9"/>
  </p:sldMasterIdLst>
  <p:notesMasterIdLst>
    <p:notesMasterId r:id="rId34"/>
  </p:notesMasterIdLst>
  <p:handoutMasterIdLst>
    <p:handoutMasterId r:id="rId35"/>
  </p:handoutMasterIdLst>
  <p:sldIdLst>
    <p:sldId id="258" r:id="rId10"/>
    <p:sldId id="285" r:id="rId11"/>
    <p:sldId id="287" r:id="rId12"/>
    <p:sldId id="286" r:id="rId13"/>
    <p:sldId id="289" r:id="rId14"/>
    <p:sldId id="288" r:id="rId15"/>
    <p:sldId id="291" r:id="rId16"/>
    <p:sldId id="292" r:id="rId17"/>
    <p:sldId id="298" r:id="rId18"/>
    <p:sldId id="299" r:id="rId19"/>
    <p:sldId id="302" r:id="rId20"/>
    <p:sldId id="294" r:id="rId21"/>
    <p:sldId id="295" r:id="rId22"/>
    <p:sldId id="297" r:id="rId23"/>
    <p:sldId id="300" r:id="rId24"/>
    <p:sldId id="301" r:id="rId25"/>
    <p:sldId id="303" r:id="rId26"/>
    <p:sldId id="305" r:id="rId27"/>
    <p:sldId id="306" r:id="rId28"/>
    <p:sldId id="309" r:id="rId29"/>
    <p:sldId id="310" r:id="rId30"/>
    <p:sldId id="311" r:id="rId31"/>
    <p:sldId id="308" r:id="rId32"/>
    <p:sldId id="2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444"/>
    <a:srgbClr val="FFFFFF"/>
    <a:srgbClr val="442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tableStyles" Target="tableStyles.xml"/><Relationship Id="rId21" Type="http://schemas.openxmlformats.org/officeDocument/2006/relationships/slide" Target="slides/slide12.xml"/><Relationship Id="rId34" Type="http://schemas.openxmlformats.org/officeDocument/2006/relationships/notesMaster" Target="notesMasters/notesMaster1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handoutMaster" Target="handoutMasters/handoutMaster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ACF7C-7294-4E84-A925-7276A86EB2C9}" type="datetimeFigureOut">
              <a:rPr lang="en-US"/>
              <a:t>9/24/2019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44CD9-4CE2-4E83-8137-D0C5AC1970F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213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4ECB3C-A007-49FF-BDDA-56443C398E16}" type="datetimeFigureOut">
              <a:rPr lang="en-US"/>
              <a:t>9/24/2019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3235D-6603-4F32-8645-42F908939C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945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3235D-6603-4F32-8645-42F908939C8F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13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24893-DBDA-4BFA-9CE1-4BFE7CD0F8CF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9/24/2019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681851"/>
            <a:ext cx="5156200" cy="731520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1248" y="2507550"/>
            <a:ext cx="5156200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5064" y="1681851"/>
            <a:ext cx="5157787" cy="73152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5064" y="2507550"/>
            <a:ext cx="5157787" cy="37282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9/24/2019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9/24/2019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9/24/2019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039484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9/24/2019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041136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9/24/2019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86B75A-687E-405C-8A0B-8D00578BA2C3}" type="datetime1">
              <a:rPr lang="en-US"/>
              <a:t>9/24/2019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tteo.emili@liv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witter.com/MattVSTS" TargetMode="External"/><Relationship Id="rId4" Type="http://schemas.openxmlformats.org/officeDocument/2006/relationships/hyperlink" Target="https://mattvsts.github.io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PartsUnlimited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The computer says no!</a:t>
            </a:r>
            <a:br>
              <a:rPr lang="en-GB" sz="4400" dirty="0"/>
            </a:br>
            <a:r>
              <a:rPr lang="en-GB" sz="4400" dirty="0"/>
              <a:t>Software quality in the DevOps world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064666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r>
              <a:rPr lang="en-GB" sz="2000" dirty="0"/>
              <a:t>Matteo Emili</a:t>
            </a:r>
          </a:p>
          <a:p>
            <a:r>
              <a:rPr lang="en-GB" sz="2000" dirty="0"/>
              <a:t>Microsoft MVP – </a:t>
            </a:r>
            <a:r>
              <a:rPr lang="en-GB" sz="2000"/>
              <a:t>Azure DevOps</a:t>
            </a:r>
            <a:endParaRPr lang="en-GB" sz="2000" dirty="0"/>
          </a:p>
          <a:p>
            <a:r>
              <a:rPr lang="en-GB" sz="2000" dirty="0">
                <a:hlinkClick r:id="rId3"/>
              </a:rPr>
              <a:t>matteo.emili@live.com</a:t>
            </a:r>
            <a:endParaRPr lang="en-GB" sz="2000" dirty="0"/>
          </a:p>
          <a:p>
            <a:r>
              <a:rPr lang="en-GB" sz="2000" dirty="0"/>
              <a:t>        </a:t>
            </a:r>
            <a:r>
              <a:rPr lang="en-GB" sz="2000" dirty="0">
                <a:hlinkClick r:id="rId4"/>
              </a:rPr>
              <a:t>https://mattvsts.github.io</a:t>
            </a:r>
            <a:r>
              <a:rPr lang="en-GB" sz="2000" dirty="0"/>
              <a:t> || </a:t>
            </a:r>
            <a:r>
              <a:rPr lang="en-GB" sz="2000" dirty="0">
                <a:hlinkClick r:id="rId5"/>
              </a:rPr>
              <a:t>http://twitter.com/MattVSTS</a:t>
            </a:r>
            <a:r>
              <a:rPr lang="en-GB" sz="2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686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85C132-533B-4787-A1C5-4144D29274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Matteo Emili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AB815-F388-490E-A9E3-E4AA78696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Born in 1990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A1A406-844F-410E-904B-457A1EBFE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Industry standards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ACED15-C473-4572-AA86-00B1050F2EB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Cyclomatic complexity (1976)</a:t>
            </a:r>
          </a:p>
          <a:p>
            <a:r>
              <a:rPr lang="en-GB" dirty="0"/>
              <a:t>Halstead complexity measures (1977)</a:t>
            </a:r>
          </a:p>
          <a:p>
            <a:r>
              <a:rPr lang="en-GB" dirty="0"/>
              <a:t>Software Structure Metrics (1981)</a:t>
            </a:r>
          </a:p>
          <a:p>
            <a:r>
              <a:rPr lang="en-GB" dirty="0"/>
              <a:t>ISO/IEC 9126 Product Quality  (1991)</a:t>
            </a:r>
          </a:p>
          <a:p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0B0D13-0F89-43CB-BA86-772F6E9B6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of them, older than me!</a:t>
            </a:r>
          </a:p>
        </p:txBody>
      </p:sp>
    </p:spTree>
    <p:extLst>
      <p:ext uri="{BB962C8B-B14F-4D97-AF65-F5344CB8AC3E}">
        <p14:creationId xmlns:p14="http://schemas.microsoft.com/office/powerpoint/2010/main" val="3475990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6B8684-32ED-4D03-A49B-CD4471769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choices are varied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7F0F89-F709-42A0-B5C5-09F80608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Plenty of non-technical factors to consider</a:t>
            </a:r>
          </a:p>
        </p:txBody>
      </p:sp>
    </p:spTree>
    <p:extLst>
      <p:ext uri="{BB962C8B-B14F-4D97-AF65-F5344CB8AC3E}">
        <p14:creationId xmlns:p14="http://schemas.microsoft.com/office/powerpoint/2010/main" val="1685722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751" y="1124530"/>
            <a:ext cx="9427169" cy="2387600"/>
          </a:xfrm>
        </p:spPr>
        <p:txBody>
          <a:bodyPr/>
          <a:lstStyle/>
          <a:p>
            <a:r>
              <a:rPr lang="en-US" dirty="0"/>
              <a:t>How about </a:t>
            </a:r>
            <a:r>
              <a:rPr lang="en-US" i="1" dirty="0"/>
              <a:t>quality</a:t>
            </a:r>
            <a:r>
              <a:rPr lang="en-US" dirty="0"/>
              <a:t>?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is all about applying process and practices to ensure the final outcome matches the expectations</a:t>
            </a:r>
          </a:p>
        </p:txBody>
      </p:sp>
    </p:spTree>
    <p:extLst>
      <p:ext uri="{BB962C8B-B14F-4D97-AF65-F5344CB8AC3E}">
        <p14:creationId xmlns:p14="http://schemas.microsoft.com/office/powerpoint/2010/main" val="279651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751" y="1124530"/>
            <a:ext cx="9427169" cy="2387600"/>
          </a:xfrm>
        </p:spPr>
        <p:txBody>
          <a:bodyPr/>
          <a:lstStyle/>
          <a:p>
            <a:r>
              <a:rPr lang="en-US" dirty="0"/>
              <a:t>Use tools and automation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Quality is all about applying process and practices to ensure the final outcome matches the expectations</a:t>
            </a:r>
          </a:p>
        </p:txBody>
      </p:sp>
    </p:spTree>
    <p:extLst>
      <p:ext uri="{BB962C8B-B14F-4D97-AF65-F5344CB8AC3E}">
        <p14:creationId xmlns:p14="http://schemas.microsoft.com/office/powerpoint/2010/main" val="1078224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9848AB-F0EA-492D-8E67-541D0F39A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 dirty="0"/>
              <a:t>Tools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908BD-7BA9-4D4A-9EAE-F16A87251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GB" dirty="0"/>
              <a:t>A modern version control system</a:t>
            </a:r>
          </a:p>
          <a:p>
            <a:pPr marL="0" indent="0" algn="r">
              <a:buNone/>
            </a:pPr>
            <a:r>
              <a:rPr lang="en-GB" dirty="0"/>
              <a:t>CI server</a:t>
            </a:r>
          </a:p>
          <a:p>
            <a:pPr marL="0" indent="0" algn="r">
              <a:buNone/>
            </a:pPr>
            <a:r>
              <a:rPr lang="en-GB" dirty="0"/>
              <a:t>Scripts or extensions for your CI server</a:t>
            </a:r>
          </a:p>
          <a:p>
            <a:pPr marL="0" indent="0" algn="r">
              <a:buNone/>
            </a:pPr>
            <a:r>
              <a:rPr lang="en-GB" dirty="0"/>
              <a:t>Code quality scanner</a:t>
            </a:r>
          </a:p>
          <a:p>
            <a:pPr marL="0" indent="0" algn="r">
              <a:buNone/>
            </a:pPr>
            <a:r>
              <a:rPr lang="en-GB" dirty="0"/>
              <a:t>Security Vulnerability analysis tools</a:t>
            </a:r>
          </a:p>
          <a:p>
            <a:pPr marL="0" indent="0" algn="r">
              <a:buNone/>
            </a:pP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B4EC2-7997-4E3C-919A-939B3158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Practices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74F706-C796-442C-AAA5-5E86A9E4AC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Peer reviews</a:t>
            </a:r>
          </a:p>
          <a:p>
            <a:pPr marL="0" indent="0">
              <a:buNone/>
            </a:pPr>
            <a:r>
              <a:rPr lang="en-GB" dirty="0"/>
              <a:t>Bug bashes, dedicated spikes</a:t>
            </a:r>
          </a:p>
          <a:p>
            <a:pPr marL="0" indent="0">
              <a:buNone/>
            </a:pPr>
            <a:r>
              <a:rPr lang="en-GB" dirty="0"/>
              <a:t>Test-driven Development</a:t>
            </a:r>
          </a:p>
          <a:p>
            <a:pPr marL="0" indent="0">
              <a:buNone/>
            </a:pPr>
            <a:r>
              <a:rPr lang="en-GB" dirty="0"/>
              <a:t>More testing</a:t>
            </a:r>
          </a:p>
          <a:p>
            <a:pPr marL="0" indent="0">
              <a:buNone/>
            </a:pPr>
            <a:r>
              <a:rPr lang="en-GB" dirty="0"/>
              <a:t>Secure Development Lifecycle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0A4FF4-DAAA-459A-A0E9-8DB5A1F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Reaching the </a:t>
            </a:r>
            <a:r>
              <a:rPr lang="en-GB" i="1" dirty="0"/>
              <a:t>quality bar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95B76-6741-4E57-9D6E-981739D472C5}"/>
              </a:ext>
            </a:extLst>
          </p:cNvPr>
          <p:cNvCxnSpPr>
            <a:cxnSpLocks/>
          </p:cNvCxnSpPr>
          <p:nvPr/>
        </p:nvCxnSpPr>
        <p:spPr>
          <a:xfrm>
            <a:off x="6113697" y="2011680"/>
            <a:ext cx="0" cy="2701905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263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3691A9-70A3-4982-B8E7-41A7E3FDF5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There is only one pre-requisite for any tool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6519189-6D4F-42F8-B328-D58E0BDEF8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It’s the only </a:t>
            </a:r>
            <a:r>
              <a:rPr lang="en-GB" i="1" dirty="0"/>
              <a:t>rule </a:t>
            </a:r>
            <a:r>
              <a:rPr lang="en-GB" dirty="0"/>
              <a:t>of modern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04504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Tools </a:t>
            </a:r>
            <a:r>
              <a:rPr lang="en-GB" u="sng" dirty="0"/>
              <a:t>must</a:t>
            </a:r>
            <a:r>
              <a:rPr lang="en-GB" dirty="0"/>
              <a:t> be integrated in the CI/CD platform of choice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Doing otherwise creates unnecessary friction, leading to non-adoption</a:t>
            </a:r>
          </a:p>
        </p:txBody>
      </p:sp>
    </p:spTree>
    <p:extLst>
      <p:ext uri="{BB962C8B-B14F-4D97-AF65-F5344CB8AC3E}">
        <p14:creationId xmlns:p14="http://schemas.microsoft.com/office/powerpoint/2010/main" val="2847172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Now, tools…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do you actually need to increase the quality of your code?</a:t>
            </a:r>
          </a:p>
        </p:txBody>
      </p:sp>
    </p:spTree>
    <p:extLst>
      <p:ext uri="{BB962C8B-B14F-4D97-AF65-F5344CB8AC3E}">
        <p14:creationId xmlns:p14="http://schemas.microsoft.com/office/powerpoint/2010/main" val="791183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Measure (with context)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What are you dealing with?</a:t>
            </a:r>
          </a:p>
        </p:txBody>
      </p:sp>
    </p:spTree>
    <p:extLst>
      <p:ext uri="{BB962C8B-B14F-4D97-AF65-F5344CB8AC3E}">
        <p14:creationId xmlns:p14="http://schemas.microsoft.com/office/powerpoint/2010/main" val="390265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9848AB-F0EA-492D-8E67-541D0F39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259986"/>
            <a:ext cx="5156200" cy="731520"/>
          </a:xfrm>
        </p:spPr>
        <p:txBody>
          <a:bodyPr/>
          <a:lstStyle/>
          <a:p>
            <a:pPr algn="r"/>
            <a:r>
              <a:rPr lang="en-GB" dirty="0"/>
              <a:t>Metric or discipline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908BD-7BA9-4D4A-9EAE-F16A87251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3085685"/>
            <a:ext cx="5156200" cy="3728258"/>
          </a:xfrm>
        </p:spPr>
        <p:txBody>
          <a:bodyPr/>
          <a:lstStyle/>
          <a:p>
            <a:pPr marL="0" indent="0" algn="r">
              <a:buNone/>
            </a:pPr>
            <a:r>
              <a:rPr lang="en-GB" dirty="0"/>
              <a:t>Engineering quality</a:t>
            </a:r>
          </a:p>
          <a:p>
            <a:pPr marL="0" indent="0" algn="r">
              <a:buNone/>
            </a:pPr>
            <a:r>
              <a:rPr lang="en-GB" dirty="0"/>
              <a:t>Direct security risk</a:t>
            </a:r>
          </a:p>
          <a:p>
            <a:pPr marL="0" indent="0" algn="r">
              <a:buNone/>
            </a:pPr>
            <a:r>
              <a:rPr lang="en-GB" dirty="0"/>
              <a:t>Dependency-induced risk</a:t>
            </a:r>
          </a:p>
          <a:p>
            <a:pPr marL="0" indent="0" algn="r">
              <a:buNone/>
            </a:pPr>
            <a:r>
              <a:rPr lang="en-GB" dirty="0"/>
              <a:t>Pre-emptive infrastructure analysis</a:t>
            </a:r>
          </a:p>
          <a:p>
            <a:pPr marL="0" indent="0" algn="r">
              <a:buNone/>
            </a:pP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B4EC2-7997-4E3C-919A-939B3158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064" y="2259986"/>
            <a:ext cx="5157787" cy="731520"/>
          </a:xfrm>
        </p:spPr>
        <p:txBody>
          <a:bodyPr/>
          <a:lstStyle/>
          <a:p>
            <a:r>
              <a:rPr lang="en-GB" dirty="0"/>
              <a:t>Recommended tools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74F706-C796-442C-AAA5-5E86A9E4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064" y="3085685"/>
            <a:ext cx="5157787" cy="37282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SonarQube, </a:t>
            </a:r>
            <a:r>
              <a:rPr lang="en-GB" dirty="0" err="1"/>
              <a:t>Kiuwan</a:t>
            </a:r>
            <a:r>
              <a:rPr lang="en-GB" dirty="0"/>
              <a:t>, …</a:t>
            </a:r>
          </a:p>
          <a:p>
            <a:pPr marL="0" indent="0">
              <a:buNone/>
            </a:pPr>
            <a:r>
              <a:rPr lang="en-GB" dirty="0" err="1"/>
              <a:t>Checkmarx</a:t>
            </a:r>
            <a:r>
              <a:rPr lang="en-GB" dirty="0"/>
              <a:t>, </a:t>
            </a:r>
            <a:r>
              <a:rPr lang="en-GB" dirty="0" err="1"/>
              <a:t>BinSkim</a:t>
            </a:r>
            <a:r>
              <a:rPr lang="en-GB" dirty="0"/>
              <a:t>, Fortify, …</a:t>
            </a:r>
          </a:p>
          <a:p>
            <a:pPr marL="0" indent="0">
              <a:buNone/>
            </a:pPr>
            <a:r>
              <a:rPr lang="en-GB" dirty="0" err="1"/>
              <a:t>WhiteSource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AzSK</a:t>
            </a:r>
            <a:r>
              <a:rPr lang="en-GB" dirty="0"/>
              <a:t>, Azure Scanner, 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0A4FF4-DAAA-459A-A0E9-8DB5A1F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What and how to measure?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95B76-6741-4E57-9D6E-981739D472C5}"/>
              </a:ext>
            </a:extLst>
          </p:cNvPr>
          <p:cNvCxnSpPr>
            <a:cxnSpLocks/>
          </p:cNvCxnSpPr>
          <p:nvPr/>
        </p:nvCxnSpPr>
        <p:spPr>
          <a:xfrm>
            <a:off x="6113697" y="2589815"/>
            <a:ext cx="0" cy="222995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90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“My code is </a:t>
            </a:r>
            <a:r>
              <a:rPr lang="en-US" strike="sngStrike" dirty="0"/>
              <a:t>perfect</a:t>
            </a:r>
            <a:r>
              <a:rPr lang="en-US" dirty="0"/>
              <a:t> fine!”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Yeah… about that.</a:t>
            </a:r>
          </a:p>
        </p:txBody>
      </p:sp>
    </p:spTree>
    <p:extLst>
      <p:ext uri="{BB962C8B-B14F-4D97-AF65-F5344CB8AC3E}">
        <p14:creationId xmlns:p14="http://schemas.microsoft.com/office/powerpoint/2010/main" val="80643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Let’s take a look!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Our guinea pig: </a:t>
            </a:r>
            <a:r>
              <a:rPr lang="en-GB" dirty="0" err="1"/>
              <a:t>PartsUnlimited</a:t>
            </a:r>
            <a:br>
              <a:rPr lang="en-GB" dirty="0"/>
            </a:br>
            <a:r>
              <a:rPr lang="en-GB" dirty="0">
                <a:hlinkClick r:id="rId2"/>
              </a:rPr>
              <a:t>https://github.com/microsoft/PartsUnlimited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5663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Each tool should be applied at different stages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You don’t want a 30 seconds build to become </a:t>
            </a:r>
            <a:r>
              <a:rPr lang="en-GB"/>
              <a:t>an hour long…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765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9848AB-F0EA-492D-8E67-541D0F39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2259986"/>
            <a:ext cx="5156200" cy="731520"/>
          </a:xfrm>
        </p:spPr>
        <p:txBody>
          <a:bodyPr/>
          <a:lstStyle/>
          <a:p>
            <a:pPr algn="r"/>
            <a:r>
              <a:rPr lang="en-GB" dirty="0"/>
              <a:t>What?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908BD-7BA9-4D4A-9EAE-F16A87251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1248" y="3085685"/>
            <a:ext cx="5156200" cy="3728258"/>
          </a:xfrm>
        </p:spPr>
        <p:txBody>
          <a:bodyPr/>
          <a:lstStyle/>
          <a:p>
            <a:pPr marL="0" indent="0" algn="r">
              <a:buNone/>
            </a:pPr>
            <a:r>
              <a:rPr lang="en-GB" dirty="0"/>
              <a:t>Engineering quality</a:t>
            </a:r>
          </a:p>
          <a:p>
            <a:pPr marL="0" indent="0" algn="r">
              <a:buNone/>
            </a:pPr>
            <a:r>
              <a:rPr lang="en-GB" dirty="0"/>
              <a:t>Direct security risk</a:t>
            </a:r>
          </a:p>
          <a:p>
            <a:pPr marL="0" indent="0" algn="r">
              <a:buNone/>
            </a:pPr>
            <a:r>
              <a:rPr lang="en-GB" dirty="0"/>
              <a:t>Dependency-induced risk</a:t>
            </a:r>
          </a:p>
          <a:p>
            <a:pPr marL="0" indent="0" algn="r">
              <a:buNone/>
            </a:pPr>
            <a:r>
              <a:rPr lang="en-GB" dirty="0"/>
              <a:t>Pre-emptive infrastructure analysis</a:t>
            </a:r>
          </a:p>
          <a:p>
            <a:pPr marL="0" indent="0" algn="r">
              <a:buNone/>
            </a:pP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B4EC2-7997-4E3C-919A-939B3158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064" y="2259986"/>
            <a:ext cx="5157787" cy="731520"/>
          </a:xfrm>
        </p:spPr>
        <p:txBody>
          <a:bodyPr/>
          <a:lstStyle/>
          <a:p>
            <a:r>
              <a:rPr lang="en-GB" dirty="0"/>
              <a:t>When?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74F706-C796-442C-AAA5-5E86A9E4A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064" y="3085685"/>
            <a:ext cx="5157787" cy="372825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CI build (main branches and PRs)</a:t>
            </a:r>
          </a:p>
          <a:p>
            <a:pPr marL="0" indent="0">
              <a:buNone/>
            </a:pPr>
            <a:r>
              <a:rPr lang="en-GB" dirty="0"/>
              <a:t>Ad-hoc for master, develop branches</a:t>
            </a:r>
          </a:p>
          <a:p>
            <a:pPr marL="0" indent="0">
              <a:buNone/>
            </a:pPr>
            <a:r>
              <a:rPr lang="en-GB" dirty="0"/>
              <a:t>All builds</a:t>
            </a:r>
          </a:p>
          <a:p>
            <a:pPr marL="0" indent="0">
              <a:buNone/>
            </a:pPr>
            <a:r>
              <a:rPr lang="en-GB" dirty="0"/>
              <a:t>After DTL, before UAT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0A4FF4-DAAA-459A-A0E9-8DB5A1F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Examples of </a:t>
            </a:r>
            <a:r>
              <a:rPr lang="en-GB" i="1" dirty="0"/>
              <a:t>When to do what?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95B76-6741-4E57-9D6E-981739D472C5}"/>
              </a:ext>
            </a:extLst>
          </p:cNvPr>
          <p:cNvCxnSpPr>
            <a:cxnSpLocks/>
          </p:cNvCxnSpPr>
          <p:nvPr/>
        </p:nvCxnSpPr>
        <p:spPr>
          <a:xfrm>
            <a:off x="6113697" y="2589815"/>
            <a:ext cx="0" cy="2229956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29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2F2C03-7B5C-4A54-8916-520E2D4B13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Is it </a:t>
            </a:r>
            <a:r>
              <a:rPr lang="en-GB" dirty="0" err="1"/>
              <a:t>DevSecOps</a:t>
            </a:r>
            <a:r>
              <a:rPr lang="en-GB" dirty="0"/>
              <a:t>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6624B6-54C7-4B7A-A00D-5033C448E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It might be (definitions vary), but it is just common sense</a:t>
            </a:r>
          </a:p>
        </p:txBody>
      </p:sp>
    </p:spTree>
    <p:extLst>
      <p:ext uri="{BB962C8B-B14F-4D97-AF65-F5344CB8AC3E}">
        <p14:creationId xmlns:p14="http://schemas.microsoft.com/office/powerpoint/2010/main" val="1542518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9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“But it works!”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It might, but how?</a:t>
            </a:r>
          </a:p>
        </p:txBody>
      </p:sp>
    </p:spTree>
    <p:extLst>
      <p:ext uri="{BB962C8B-B14F-4D97-AF65-F5344CB8AC3E}">
        <p14:creationId xmlns:p14="http://schemas.microsoft.com/office/powerpoint/2010/main" val="2572297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DevOps is built on top of the concept of quality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Even the best craftsmen need a helping hand.</a:t>
            </a:r>
          </a:p>
        </p:txBody>
      </p:sp>
    </p:spTree>
    <p:extLst>
      <p:ext uri="{BB962C8B-B14F-4D97-AF65-F5344CB8AC3E}">
        <p14:creationId xmlns:p14="http://schemas.microsoft.com/office/powerpoint/2010/main" val="414644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751" y="1124530"/>
            <a:ext cx="9427169" cy="2387600"/>
          </a:xfrm>
        </p:spPr>
        <p:txBody>
          <a:bodyPr/>
          <a:lstStyle/>
          <a:p>
            <a:r>
              <a:rPr lang="en-US" dirty="0"/>
              <a:t>Automation is king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need maximum automation to get the most value</a:t>
            </a:r>
          </a:p>
        </p:txBody>
      </p:sp>
    </p:spTree>
    <p:extLst>
      <p:ext uri="{BB962C8B-B14F-4D97-AF65-F5344CB8AC3E}">
        <p14:creationId xmlns:p14="http://schemas.microsoft.com/office/powerpoint/2010/main" val="3468024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751" y="1124530"/>
            <a:ext cx="9427169" cy="2387600"/>
          </a:xfrm>
        </p:spPr>
        <p:txBody>
          <a:bodyPr/>
          <a:lstStyle/>
          <a:p>
            <a:r>
              <a:rPr lang="en-US" dirty="0"/>
              <a:t>Quality needs to be anywhere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Every step of the way has key areas for quality improvement</a:t>
            </a:r>
          </a:p>
        </p:txBody>
      </p:sp>
    </p:spTree>
    <p:extLst>
      <p:ext uri="{BB962C8B-B14F-4D97-AF65-F5344CB8AC3E}">
        <p14:creationId xmlns:p14="http://schemas.microsoft.com/office/powerpoint/2010/main" val="172650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751" y="1124530"/>
            <a:ext cx="9427169" cy="2387600"/>
          </a:xfrm>
        </p:spPr>
        <p:txBody>
          <a:bodyPr/>
          <a:lstStyle/>
          <a:p>
            <a:r>
              <a:rPr lang="en-US" dirty="0"/>
              <a:t>‘</a:t>
            </a:r>
            <a:r>
              <a:rPr lang="en-US" i="1" dirty="0"/>
              <a:t>Quality</a:t>
            </a:r>
            <a:r>
              <a:rPr lang="en-US" dirty="0"/>
              <a:t>’ or ‘</a:t>
            </a:r>
            <a:r>
              <a:rPr lang="en-US" i="1" dirty="0"/>
              <a:t>Code</a:t>
            </a:r>
            <a:r>
              <a:rPr lang="en-US" dirty="0"/>
              <a:t> </a:t>
            </a:r>
            <a:r>
              <a:rPr lang="en-US" i="1" dirty="0"/>
              <a:t>Quality</a:t>
            </a:r>
            <a:r>
              <a:rPr lang="en-US" dirty="0"/>
              <a:t>’?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different things indeed…</a:t>
            </a:r>
          </a:p>
        </p:txBody>
      </p:sp>
    </p:spTree>
    <p:extLst>
      <p:ext uri="{BB962C8B-B14F-4D97-AF65-F5344CB8AC3E}">
        <p14:creationId xmlns:p14="http://schemas.microsoft.com/office/powerpoint/2010/main" val="60176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9848AB-F0EA-492D-8E67-541D0F39A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r>
              <a:rPr lang="en-GB" dirty="0"/>
              <a:t>Industry standards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A9908BD-7BA9-4D4A-9EAE-F16A87251C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GB" dirty="0"/>
              <a:t>Halstead complexity measures</a:t>
            </a:r>
          </a:p>
          <a:p>
            <a:pPr marL="0" indent="0" algn="r">
              <a:buNone/>
            </a:pPr>
            <a:r>
              <a:rPr lang="en-GB" dirty="0"/>
              <a:t>Cyclomatic complexity</a:t>
            </a:r>
          </a:p>
          <a:p>
            <a:pPr marL="0" indent="0" algn="r">
              <a:buNone/>
            </a:pPr>
            <a:r>
              <a:rPr lang="en-GB" dirty="0"/>
              <a:t>Maintainability index</a:t>
            </a:r>
          </a:p>
          <a:p>
            <a:pPr marL="0" indent="0" algn="r">
              <a:buNone/>
            </a:pPr>
            <a:r>
              <a:rPr lang="en-GB" dirty="0"/>
              <a:t>CERT Secure Coding Standards</a:t>
            </a:r>
          </a:p>
          <a:p>
            <a:pPr marL="0" indent="0" algn="r">
              <a:buNone/>
            </a:pPr>
            <a:r>
              <a:rPr lang="en-GB" dirty="0"/>
              <a:t>CWE List</a:t>
            </a:r>
          </a:p>
          <a:p>
            <a:pPr marL="0" indent="0" algn="r">
              <a:buNone/>
            </a:pPr>
            <a:r>
              <a:rPr lang="en-GB" dirty="0"/>
              <a:t>…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7B4EC2-7997-4E3C-919A-939B3158C5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Team-specific choices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974F706-C796-442C-AAA5-5E86A9E4ACA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Documentation standards</a:t>
            </a:r>
          </a:p>
          <a:p>
            <a:pPr marL="0" indent="0">
              <a:buNone/>
            </a:pPr>
            <a:r>
              <a:rPr lang="en-GB" dirty="0"/>
              <a:t>Style rules </a:t>
            </a:r>
          </a:p>
          <a:p>
            <a:pPr marL="0" indent="0">
              <a:buNone/>
            </a:pPr>
            <a:r>
              <a:rPr lang="en-GB" dirty="0"/>
              <a:t>Patterns re-use</a:t>
            </a:r>
          </a:p>
          <a:p>
            <a:pPr marL="0" indent="0">
              <a:buNone/>
            </a:pPr>
            <a:r>
              <a:rPr lang="en-GB" dirty="0"/>
              <a:t>Code Coverage</a:t>
            </a:r>
          </a:p>
          <a:p>
            <a:pPr marL="0" indent="0">
              <a:buNone/>
            </a:pPr>
            <a:r>
              <a:rPr lang="en-GB" dirty="0"/>
              <a:t>Churn rate</a:t>
            </a:r>
          </a:p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0A4FF4-DAAA-459A-A0E9-8DB5A1F8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Let’s define </a:t>
            </a:r>
            <a:r>
              <a:rPr lang="en-GB" i="1" dirty="0"/>
              <a:t>code</a:t>
            </a:r>
            <a:r>
              <a:rPr lang="en-GB" dirty="0"/>
              <a:t> </a:t>
            </a:r>
            <a:r>
              <a:rPr lang="en-GB" i="1" dirty="0"/>
              <a:t>quality first</a:t>
            </a:r>
            <a:endParaRPr lang="en-GB" b="1" i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595B76-6741-4E57-9D6E-981739D472C5}"/>
              </a:ext>
            </a:extLst>
          </p:cNvPr>
          <p:cNvCxnSpPr>
            <a:cxnSpLocks/>
          </p:cNvCxnSpPr>
          <p:nvPr/>
        </p:nvCxnSpPr>
        <p:spPr>
          <a:xfrm>
            <a:off x="6113697" y="2011680"/>
            <a:ext cx="0" cy="3091262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87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76B8684-32ED-4D03-A49B-CD4471769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Industry standards are…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57F0F89-F709-42A0-B5C5-09F80608F5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…</a:t>
            </a:r>
            <a:r>
              <a:rPr lang="en-GB" i="1" dirty="0"/>
              <a:t>standards. </a:t>
            </a:r>
            <a:r>
              <a:rPr lang="en-GB" dirty="0"/>
              <a:t>They have been around for a long time.</a:t>
            </a:r>
          </a:p>
        </p:txBody>
      </p:sp>
    </p:spTree>
    <p:extLst>
      <p:ext uri="{BB962C8B-B14F-4D97-AF65-F5344CB8AC3E}">
        <p14:creationId xmlns:p14="http://schemas.microsoft.com/office/powerpoint/2010/main" val="2462808633"/>
      </p:ext>
    </p:extLst>
  </p:cSld>
  <p:clrMapOvr>
    <a:masterClrMapping/>
  </p:clrMapOvr>
</p:sld>
</file>

<file path=ppt/theme/theme1.xml><?xml version="1.0" encoding="utf-8"?>
<a:theme xmlns:a="http://schemas.openxmlformats.org/drawingml/2006/main" name="Process 01 16x9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rocess01_16x9">
      <a:dk1>
        <a:sysClr val="windowText" lastClr="000000"/>
      </a:dk1>
      <a:lt1>
        <a:sysClr val="window" lastClr="FFFFFF"/>
      </a:lt1>
      <a:dk2>
        <a:srgbClr val="444444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andara">
      <a:maj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2007 - 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ontrol xmlns="http://schemas.microsoft.com/VisualStudio/2011/storyboarding/control">
  <Id Name="System.Storyboarding.Backgrounds.WebBrowser" Revision="1" Stencil="System.Storyboarding.Backgrounds" StencilVersion="0.1"/>
</Control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Control xmlns="http://schemas.microsoft.com/VisualStudio/2011/storyboarding/control">
  <Id Name="System.Storyboarding.Media.WebAd" Revision="1" Stencil="System.Storyboarding.Media" StencilVersion="0.1"/>
</Control>
</file>

<file path=customXml/item5.xml><?xml version="1.0" encoding="utf-8"?>
<Control xmlns="http://schemas.microsoft.com/VisualStudio/2011/storyboarding/control">
  <Id Name="System.Storyboarding.Backgrounds.DesktopTaskbar" Revision="1" Stencil="System.Storyboarding.Backgrounds" StencilVersion="0.1"/>
</Control>
</file>

<file path=customXml/item6.xml><?xml version="1.0" encoding="utf-8"?>
<Control xmlns="http://schemas.microsoft.com/VisualStudio/2011/storyboarding/control">
  <Id Name="System.Storyboarding.Backgrounds.WindowsPhone" Revision="1" Stencil="System.Storyboarding.Backgrounds" StencilVersion="0.1"/>
</Control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Control xmlns="http://schemas.microsoft.com/VisualStudio/2011/storyboarding/control">
  <Id Name="System.Storyboarding.Media.TagCloud" Revision="1" Stencil="System.Storyboarding.Media" StencilVersion="0.1"/>
</Control>
</file>

<file path=customXml/itemProps1.xml><?xml version="1.0" encoding="utf-8"?>
<ds:datastoreItem xmlns:ds="http://schemas.openxmlformats.org/officeDocument/2006/customXml" ds:itemID="{E201EFB6-E238-4782-B0E4-BEB5D868C601}">
  <ds:schemaRefs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39B9A5C-C988-4843-8EBA-742B0A977813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30F40B10-0833-4B4A-AFDC-ECAC81DE29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B9F0CA7E-EF2B-4E12-BE80-F197F8D6AA62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86684037-F30E-45FE-802C-C625325E86AE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D2E205C7-81E0-4812-BA73-56FFC9BB23BB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8D0AC2A4-C8F7-406A-A071-65A6D6551FD1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15C6E8FE-886B-42E9-BF22-683CAA494B48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486</Words>
  <Application>Microsoft Office PowerPoint</Application>
  <PresentationFormat>Widescreen</PresentationFormat>
  <Paragraphs>101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Candara</vt:lpstr>
      <vt:lpstr>Tw Cen MT</vt:lpstr>
      <vt:lpstr>Process 01 16x9</vt:lpstr>
      <vt:lpstr>The computer says no! Software quality in the DevOps world</vt:lpstr>
      <vt:lpstr>“My code is perfect fine!”</vt:lpstr>
      <vt:lpstr>“But it works!”</vt:lpstr>
      <vt:lpstr>DevOps is built on top of the concept of quality</vt:lpstr>
      <vt:lpstr>Automation is king</vt:lpstr>
      <vt:lpstr>Quality needs to be anywhere</vt:lpstr>
      <vt:lpstr>‘Quality’ or ‘Code Quality’? </vt:lpstr>
      <vt:lpstr>Let’s define code quality first</vt:lpstr>
      <vt:lpstr>Industry standards are…</vt:lpstr>
      <vt:lpstr>Some of them, older than me!</vt:lpstr>
      <vt:lpstr>Team choices are varied</vt:lpstr>
      <vt:lpstr>How about quality?</vt:lpstr>
      <vt:lpstr>Use tools and automation</vt:lpstr>
      <vt:lpstr>Reaching the quality bar</vt:lpstr>
      <vt:lpstr>There is only one pre-requisite for any tool</vt:lpstr>
      <vt:lpstr>Tools must be integrated in the CI/CD platform of choice</vt:lpstr>
      <vt:lpstr>Now, tools…</vt:lpstr>
      <vt:lpstr>Measure (with context)</vt:lpstr>
      <vt:lpstr>What and how to measure?</vt:lpstr>
      <vt:lpstr>Let’s take a look!</vt:lpstr>
      <vt:lpstr>Each tool should be applied at different stages</vt:lpstr>
      <vt:lpstr>Examples of When to do what?</vt:lpstr>
      <vt:lpstr>Is it DevSecOps?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Chevron Process SmartArt</dc:title>
  <dc:creator/>
  <cp:lastModifiedBy/>
  <cp:revision>2</cp:revision>
  <dcterms:created xsi:type="dcterms:W3CDTF">2012-04-25T13:28:32Z</dcterms:created>
  <dcterms:modified xsi:type="dcterms:W3CDTF">2019-09-24T15:03:15Z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0x0101007C1D5F340F01F94FA2FD29A5E6DC872E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IsMyDocuments">
    <vt:bool>true</vt:bool>
  </property>
  <property fmtid="{D5CDD505-2E9C-101B-9397-08002B2CF9AE}" pid="9" name="Tfs.IsStoryboard">
    <vt:bool>true</vt:bool>
  </property>
  <property fmtid="{D5CDD505-2E9C-101B-9397-08002B2CF9AE}" pid="10" name="MSIP_Label_236020b0-6d69-48c1-9bb5-c586c1062b70_Enabled">
    <vt:lpwstr>True</vt:lpwstr>
  </property>
  <property fmtid="{D5CDD505-2E9C-101B-9397-08002B2CF9AE}" pid="11" name="MSIP_Label_236020b0-6d69-48c1-9bb5-c586c1062b70_SiteId">
    <vt:lpwstr>cf36141c-ddd7-45a7-b073-111f66d0b30c</vt:lpwstr>
  </property>
  <property fmtid="{D5CDD505-2E9C-101B-9397-08002B2CF9AE}" pid="12" name="MSIP_Label_236020b0-6d69-48c1-9bb5-c586c1062b70_Owner">
    <vt:lpwstr>matteo.emili@avanade.com</vt:lpwstr>
  </property>
  <property fmtid="{D5CDD505-2E9C-101B-9397-08002B2CF9AE}" pid="13" name="MSIP_Label_236020b0-6d69-48c1-9bb5-c586c1062b70_SetDate">
    <vt:lpwstr>2019-09-23T19:32:32.9551439Z</vt:lpwstr>
  </property>
  <property fmtid="{D5CDD505-2E9C-101B-9397-08002B2CF9AE}" pid="14" name="MSIP_Label_236020b0-6d69-48c1-9bb5-c586c1062b70_Name">
    <vt:lpwstr>Confidential</vt:lpwstr>
  </property>
  <property fmtid="{D5CDD505-2E9C-101B-9397-08002B2CF9AE}" pid="15" name="MSIP_Label_236020b0-6d69-48c1-9bb5-c586c1062b70_Application">
    <vt:lpwstr>Microsoft Azure Information Protection</vt:lpwstr>
  </property>
  <property fmtid="{D5CDD505-2E9C-101B-9397-08002B2CF9AE}" pid="16" name="MSIP_Label_236020b0-6d69-48c1-9bb5-c586c1062b70_ActionId">
    <vt:lpwstr>208193ba-6202-4105-84b3-b52ac1b91b19</vt:lpwstr>
  </property>
  <property fmtid="{D5CDD505-2E9C-101B-9397-08002B2CF9AE}" pid="17" name="MSIP_Label_236020b0-6d69-48c1-9bb5-c586c1062b70_Extended_MSFT_Method">
    <vt:lpwstr>Automatic</vt:lpwstr>
  </property>
  <property fmtid="{D5CDD505-2E9C-101B-9397-08002B2CF9AE}" pid="18" name="MSIP_Label_5fae8262-b78e-4366-8929-a5d6aac95320_Enabled">
    <vt:lpwstr>True</vt:lpwstr>
  </property>
  <property fmtid="{D5CDD505-2E9C-101B-9397-08002B2CF9AE}" pid="19" name="MSIP_Label_5fae8262-b78e-4366-8929-a5d6aac95320_SiteId">
    <vt:lpwstr>cf36141c-ddd7-45a7-b073-111f66d0b30c</vt:lpwstr>
  </property>
  <property fmtid="{D5CDD505-2E9C-101B-9397-08002B2CF9AE}" pid="20" name="MSIP_Label_5fae8262-b78e-4366-8929-a5d6aac95320_Owner">
    <vt:lpwstr>matteo.emili@avanade.com</vt:lpwstr>
  </property>
  <property fmtid="{D5CDD505-2E9C-101B-9397-08002B2CF9AE}" pid="21" name="MSIP_Label_5fae8262-b78e-4366-8929-a5d6aac95320_SetDate">
    <vt:lpwstr>2019-09-23T19:32:32.9551439Z</vt:lpwstr>
  </property>
  <property fmtid="{D5CDD505-2E9C-101B-9397-08002B2CF9AE}" pid="22" name="MSIP_Label_5fae8262-b78e-4366-8929-a5d6aac95320_Name">
    <vt:lpwstr>Recipients Have Full Control</vt:lpwstr>
  </property>
  <property fmtid="{D5CDD505-2E9C-101B-9397-08002B2CF9AE}" pid="23" name="MSIP_Label_5fae8262-b78e-4366-8929-a5d6aac95320_Application">
    <vt:lpwstr>Microsoft Azure Information Protection</vt:lpwstr>
  </property>
  <property fmtid="{D5CDD505-2E9C-101B-9397-08002B2CF9AE}" pid="24" name="MSIP_Label_5fae8262-b78e-4366-8929-a5d6aac95320_ActionId">
    <vt:lpwstr>208193ba-6202-4105-84b3-b52ac1b91b19</vt:lpwstr>
  </property>
  <property fmtid="{D5CDD505-2E9C-101B-9397-08002B2CF9AE}" pid="25" name="MSIP_Label_5fae8262-b78e-4366-8929-a5d6aac95320_Parent">
    <vt:lpwstr>236020b0-6d69-48c1-9bb5-c586c1062b70</vt:lpwstr>
  </property>
  <property fmtid="{D5CDD505-2E9C-101B-9397-08002B2CF9AE}" pid="26" name="MSIP_Label_5fae8262-b78e-4366-8929-a5d6aac95320_Extended_MSFT_Method">
    <vt:lpwstr>Automatic</vt:lpwstr>
  </property>
  <property fmtid="{D5CDD505-2E9C-101B-9397-08002B2CF9AE}" pid="27" name="Sensitivity">
    <vt:lpwstr>Confidential Recipients Have Full Control</vt:lpwstr>
  </property>
</Properties>
</file>