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4"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ek Tran" initials="DT" lastIdx="1" clrIdx="0">
    <p:extLst>
      <p:ext uri="{19B8F6BF-5375-455C-9EA6-DF929625EA0E}">
        <p15:presenceInfo xmlns:p15="http://schemas.microsoft.com/office/powerpoint/2012/main" userId="f6c435b8c0b351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42859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319979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533222-9034-400B-A2DF-045B3C288D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942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1792126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533222-9034-400B-A2DF-045B3C288D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440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39050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28184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424579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106744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4EA68-3FF9-42C4-9B0F-F9AD9C58AA0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337796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58292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4EA68-3FF9-42C4-9B0F-F9AD9C58AA00}"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62233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4EA68-3FF9-42C4-9B0F-F9AD9C58AA00}"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11956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4EA68-3FF9-42C4-9B0F-F9AD9C58AA00}"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2280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276938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4EA68-3FF9-42C4-9B0F-F9AD9C58AA0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533222-9034-400B-A2DF-045B3C288D32}" type="slidenum">
              <a:rPr lang="en-US" smtClean="0"/>
              <a:t>‹#›</a:t>
            </a:fld>
            <a:endParaRPr lang="en-US"/>
          </a:p>
        </p:txBody>
      </p:sp>
    </p:spTree>
    <p:extLst>
      <p:ext uri="{BB962C8B-B14F-4D97-AF65-F5344CB8AC3E}">
        <p14:creationId xmlns:p14="http://schemas.microsoft.com/office/powerpoint/2010/main" val="103536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14EA68-3FF9-42C4-9B0F-F9AD9C58AA00}" type="datetimeFigureOut">
              <a:rPr lang="en-US" smtClean="0"/>
              <a:t>7/29/2021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533222-9034-400B-A2DF-045B3C288D32}" type="slidenum">
              <a:rPr lang="en-US" smtClean="0"/>
              <a:t>‹#›</a:t>
            </a:fld>
            <a:endParaRPr lang="en-US"/>
          </a:p>
        </p:txBody>
      </p:sp>
    </p:spTree>
    <p:extLst>
      <p:ext uri="{BB962C8B-B14F-4D97-AF65-F5344CB8AC3E}">
        <p14:creationId xmlns:p14="http://schemas.microsoft.com/office/powerpoint/2010/main" val="4001578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Housing-Development/NYCHA-Development-Data-Book/evjd-dqp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208AA-E2F8-4490-86D1-BB86EC561B10}"/>
              </a:ext>
            </a:extLst>
          </p:cNvPr>
          <p:cNvSpPr>
            <a:spLocks noGrp="1"/>
          </p:cNvSpPr>
          <p:nvPr>
            <p:ph type="ctrTitle"/>
          </p:nvPr>
        </p:nvSpPr>
        <p:spPr>
          <a:xfrm>
            <a:off x="3373062" y="1864865"/>
            <a:ext cx="8131550" cy="2262781"/>
          </a:xfrm>
        </p:spPr>
        <p:txBody>
          <a:bodyPr>
            <a:normAutofit/>
          </a:bodyPr>
          <a:lstStyle/>
          <a:p>
            <a:r>
              <a:rPr lang="en-US" dirty="0"/>
              <a:t>Location Scouting in New York State</a:t>
            </a:r>
          </a:p>
        </p:txBody>
      </p:sp>
      <p:sp>
        <p:nvSpPr>
          <p:cNvPr id="3" name="Subtitle 2">
            <a:extLst>
              <a:ext uri="{FF2B5EF4-FFF2-40B4-BE49-F238E27FC236}">
                <a16:creationId xmlns:a16="http://schemas.microsoft.com/office/drawing/2014/main" id="{BD4FC5D4-E973-48EB-807B-2AB31BDA213A}"/>
              </a:ext>
            </a:extLst>
          </p:cNvPr>
          <p:cNvSpPr>
            <a:spLocks noGrp="1"/>
          </p:cNvSpPr>
          <p:nvPr>
            <p:ph type="subTitle" idx="1"/>
          </p:nvPr>
        </p:nvSpPr>
        <p:spPr>
          <a:xfrm>
            <a:off x="3373062" y="4127644"/>
            <a:ext cx="8131550" cy="1126283"/>
          </a:xfrm>
        </p:spPr>
        <p:txBody>
          <a:bodyPr>
            <a:normAutofit/>
          </a:bodyPr>
          <a:lstStyle/>
          <a:p>
            <a:endParaRPr lang="en-US"/>
          </a:p>
        </p:txBody>
      </p:sp>
      <p:sp>
        <p:nvSpPr>
          <p:cNvPr id="10" name="Rectangle 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63635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79F0-9D73-44F5-A291-51A7D43C2109}"/>
              </a:ext>
            </a:extLst>
          </p:cNvPr>
          <p:cNvSpPr>
            <a:spLocks noGrp="1"/>
          </p:cNvSpPr>
          <p:nvPr>
            <p:ph type="title"/>
          </p:nvPr>
        </p:nvSpPr>
        <p:spPr/>
        <p:txBody>
          <a:bodyPr/>
          <a:lstStyle/>
          <a:p>
            <a:r>
              <a:rPr lang="en-US" dirty="0"/>
              <a:t>Location scouting</a:t>
            </a:r>
          </a:p>
        </p:txBody>
      </p:sp>
      <p:sp>
        <p:nvSpPr>
          <p:cNvPr id="3" name="Content Placeholder 2">
            <a:extLst>
              <a:ext uri="{FF2B5EF4-FFF2-40B4-BE49-F238E27FC236}">
                <a16:creationId xmlns:a16="http://schemas.microsoft.com/office/drawing/2014/main" id="{E162DA1C-491F-49A2-ADDD-AC92495858D0}"/>
              </a:ext>
            </a:extLst>
          </p:cNvPr>
          <p:cNvSpPr>
            <a:spLocks noGrp="1"/>
          </p:cNvSpPr>
          <p:nvPr>
            <p:ph idx="1"/>
          </p:nvPr>
        </p:nvSpPr>
        <p:spPr/>
        <p:txBody>
          <a:bodyPr/>
          <a:lstStyle/>
          <a:p>
            <a:r>
              <a:rPr lang="en-US" dirty="0"/>
              <a:t>Contractors want the best location when opening a new business and would review different factors which would affect the state of their business</a:t>
            </a:r>
          </a:p>
          <a:p>
            <a:pPr lvl="1"/>
            <a:r>
              <a:rPr lang="en-US" dirty="0"/>
              <a:t>Many contractors consider local vendors, suppliers, budget constraints, and more when searching for an ideal location</a:t>
            </a:r>
          </a:p>
          <a:p>
            <a:r>
              <a:rPr lang="en-US" dirty="0"/>
              <a:t>Selecting the best location can help alleviate the potential financial risk for a new business</a:t>
            </a:r>
          </a:p>
          <a:p>
            <a:r>
              <a:rPr lang="en-US" dirty="0"/>
              <a:t>Others interested in this analysis would be investors, entrepreneurs, and small businesses aiming to promote or expand their business</a:t>
            </a:r>
          </a:p>
        </p:txBody>
      </p:sp>
    </p:spTree>
    <p:extLst>
      <p:ext uri="{BB962C8B-B14F-4D97-AF65-F5344CB8AC3E}">
        <p14:creationId xmlns:p14="http://schemas.microsoft.com/office/powerpoint/2010/main" val="419569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77E1-E811-47FA-977F-6FE2BB10DA65}"/>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3212AF82-FA42-4BDA-A1FC-1324B0FDF042}"/>
              </a:ext>
            </a:extLst>
          </p:cNvPr>
          <p:cNvSpPr>
            <a:spLocks noGrp="1"/>
          </p:cNvSpPr>
          <p:nvPr>
            <p:ph idx="1"/>
          </p:nvPr>
        </p:nvSpPr>
        <p:spPr/>
        <p:txBody>
          <a:bodyPr/>
          <a:lstStyle/>
          <a:p>
            <a:r>
              <a:rPr lang="en-US" dirty="0"/>
              <a:t>The NYCHA Development Data book was obtained from </a:t>
            </a:r>
            <a:r>
              <a:rPr lang="en-US" dirty="0">
                <a:hlinkClick r:id="rId2"/>
              </a:rPr>
              <a:t>https://data.cityofnewyork.us/Housing-Development/NYCHA-Development-Data-Book/evjd-dqpz</a:t>
            </a:r>
            <a:r>
              <a:rPr lang="en-US" dirty="0"/>
              <a:t>, which contains 323 rows and 51 features</a:t>
            </a:r>
          </a:p>
          <a:p>
            <a:pPr lvl="1"/>
            <a:r>
              <a:rPr lang="en-US" dirty="0"/>
              <a:t>Total number and percentage of households with fixed income</a:t>
            </a:r>
          </a:p>
          <a:p>
            <a:pPr lvl="1"/>
            <a:r>
              <a:rPr lang="en-US" dirty="0"/>
              <a:t>Location (street address and borough)</a:t>
            </a:r>
          </a:p>
          <a:p>
            <a:r>
              <a:rPr lang="en-US" dirty="0"/>
              <a:t>The cleaned dataset is cleaned of any rows with Nan or null values in the four selected features mentioned above, which contains 313 rows</a:t>
            </a:r>
          </a:p>
        </p:txBody>
      </p:sp>
    </p:spTree>
    <p:extLst>
      <p:ext uri="{BB962C8B-B14F-4D97-AF65-F5344CB8AC3E}">
        <p14:creationId xmlns:p14="http://schemas.microsoft.com/office/powerpoint/2010/main" val="191305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C16A-AD91-4C05-83A5-948FB8604FB4}"/>
              </a:ext>
            </a:extLst>
          </p:cNvPr>
          <p:cNvSpPr>
            <a:spLocks noGrp="1"/>
          </p:cNvSpPr>
          <p:nvPr>
            <p:ph type="title"/>
          </p:nvPr>
        </p:nvSpPr>
        <p:spPr/>
        <p:txBody>
          <a:bodyPr/>
          <a:lstStyle/>
          <a:p>
            <a:r>
              <a:rPr lang="en-US" dirty="0"/>
              <a:t>Location/financial analysis</a:t>
            </a:r>
          </a:p>
        </p:txBody>
      </p:sp>
      <p:graphicFrame>
        <p:nvGraphicFramePr>
          <p:cNvPr id="6" name="Table 5">
            <a:extLst>
              <a:ext uri="{FF2B5EF4-FFF2-40B4-BE49-F238E27FC236}">
                <a16:creationId xmlns:a16="http://schemas.microsoft.com/office/drawing/2014/main" id="{3C1D97AF-1BD5-40E2-942C-A04A9EB659E7}"/>
              </a:ext>
            </a:extLst>
          </p:cNvPr>
          <p:cNvGraphicFramePr>
            <a:graphicFrameLocks noGrp="1"/>
          </p:cNvGraphicFramePr>
          <p:nvPr>
            <p:extLst>
              <p:ext uri="{D42A27DB-BD31-4B8C-83A1-F6EECF244321}">
                <p14:modId xmlns:p14="http://schemas.microsoft.com/office/powerpoint/2010/main" val="295010399"/>
              </p:ext>
            </p:extLst>
          </p:nvPr>
        </p:nvGraphicFramePr>
        <p:xfrm>
          <a:off x="838200" y="2254790"/>
          <a:ext cx="10515600" cy="2743200"/>
        </p:xfrm>
        <a:graphic>
          <a:graphicData uri="http://schemas.openxmlformats.org/drawingml/2006/table">
            <a:tbl>
              <a:tblPr/>
              <a:tblGrid>
                <a:gridCol w="3505200">
                  <a:extLst>
                    <a:ext uri="{9D8B030D-6E8A-4147-A177-3AD203B41FA5}">
                      <a16:colId xmlns:a16="http://schemas.microsoft.com/office/drawing/2014/main" val="4243112941"/>
                    </a:ext>
                  </a:extLst>
                </a:gridCol>
                <a:gridCol w="3505200">
                  <a:extLst>
                    <a:ext uri="{9D8B030D-6E8A-4147-A177-3AD203B41FA5}">
                      <a16:colId xmlns:a16="http://schemas.microsoft.com/office/drawing/2014/main" val="3540957224"/>
                    </a:ext>
                  </a:extLst>
                </a:gridCol>
                <a:gridCol w="3505200">
                  <a:extLst>
                    <a:ext uri="{9D8B030D-6E8A-4147-A177-3AD203B41FA5}">
                      <a16:colId xmlns:a16="http://schemas.microsoft.com/office/drawing/2014/main" val="3299165235"/>
                    </a:ext>
                  </a:extLst>
                </a:gridCol>
              </a:tblGrid>
              <a:tr h="0">
                <a:tc>
                  <a:txBody>
                    <a:bodyPr/>
                    <a:lstStyle/>
                    <a:p>
                      <a:pPr algn="r" fontAlgn="ctr"/>
                      <a:r>
                        <a:rPr lang="en-US" b="1" dirty="0">
                          <a:effectLst/>
                        </a:rPr>
                        <a:t>BOROUGH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b="1" dirty="0">
                          <a:effectLst/>
                        </a:rPr>
                        <a:t>TOTAL # OF FIXED INCOME HOUSEHOLD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PERCENT FIXED INCOME HOUSEHOLDS</a:t>
                      </a:r>
                    </a:p>
                    <a:p>
                      <a:pPr algn="r" fontAlgn="ct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95212157"/>
                  </a:ext>
                </a:extLst>
              </a:tr>
              <a:tr h="0">
                <a:tc>
                  <a:txBody>
                    <a:bodyPr/>
                    <a:lstStyle/>
                    <a:p>
                      <a:pPr algn="r" fontAlgn="ctr"/>
                      <a:r>
                        <a:rPr lang="en-US">
                          <a:effectLst/>
                        </a:rPr>
                        <a:t>BRONX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16361.0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a:effectLst/>
                        </a:rPr>
                        <a:t>32.273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515826185"/>
                  </a:ext>
                </a:extLst>
              </a:tr>
              <a:tr h="0">
                <a:tc>
                  <a:txBody>
                    <a:bodyPr/>
                    <a:lstStyle/>
                    <a:p>
                      <a:pPr algn="r" fontAlgn="ctr"/>
                      <a:r>
                        <a:rPr lang="en-US">
                          <a:effectLst/>
                        </a:rPr>
                        <a:t>BROOKLYN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23634.0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40.575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5436915"/>
                  </a:ext>
                </a:extLst>
              </a:tr>
              <a:tr h="0">
                <a:tc>
                  <a:txBody>
                    <a:bodyPr/>
                    <a:lstStyle/>
                    <a:p>
                      <a:pPr algn="r" fontAlgn="ctr"/>
                      <a:r>
                        <a:rPr lang="en-US">
                          <a:effectLst/>
                        </a:rPr>
                        <a:t>MANHATTAN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23614.0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48.497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954719062"/>
                  </a:ext>
                </a:extLst>
              </a:tr>
              <a:tr h="0">
                <a:tc>
                  <a:txBody>
                    <a:bodyPr/>
                    <a:lstStyle/>
                    <a:p>
                      <a:pPr algn="r" fontAlgn="ctr"/>
                      <a:r>
                        <a:rPr lang="en-US">
                          <a:effectLst/>
                        </a:rPr>
                        <a:t>QUEENS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6014.0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10.433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9100302"/>
                  </a:ext>
                </a:extLst>
              </a:tr>
              <a:tr h="0">
                <a:tc>
                  <a:txBody>
                    <a:bodyPr/>
                    <a:lstStyle/>
                    <a:p>
                      <a:pPr algn="r" fontAlgn="ctr"/>
                      <a:r>
                        <a:rPr lang="en-US">
                          <a:effectLst/>
                        </a:rPr>
                        <a:t>STATEN ISLAND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1854.0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5.036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54448610"/>
                  </a:ext>
                </a:extLst>
              </a:tr>
            </a:tbl>
          </a:graphicData>
        </a:graphic>
      </p:graphicFrame>
      <p:sp>
        <p:nvSpPr>
          <p:cNvPr id="3" name="TextBox 2">
            <a:extLst>
              <a:ext uri="{FF2B5EF4-FFF2-40B4-BE49-F238E27FC236}">
                <a16:creationId xmlns:a16="http://schemas.microsoft.com/office/drawing/2014/main" id="{75C2906E-1EC6-425C-9E9F-0048B0B4FF59}"/>
              </a:ext>
            </a:extLst>
          </p:cNvPr>
          <p:cNvSpPr txBox="1"/>
          <p:nvPr/>
        </p:nvSpPr>
        <p:spPr>
          <a:xfrm>
            <a:off x="1911096" y="5385816"/>
            <a:ext cx="9290304" cy="1200329"/>
          </a:xfrm>
          <a:prstGeom prst="rect">
            <a:avLst/>
          </a:prstGeom>
          <a:noFill/>
        </p:spPr>
        <p:txBody>
          <a:bodyPr wrap="square" rtlCol="0">
            <a:spAutoFit/>
          </a:bodyPr>
          <a:lstStyle/>
          <a:p>
            <a:r>
              <a:rPr lang="en-US" dirty="0"/>
              <a:t>We can infer from the table above that the Manhattan and Brooklyn boroughs have a large number and percentage of households with a fixed income. This type of information is useful to understand how much the business can gain profit and the amount of financial risk involved.</a:t>
            </a:r>
          </a:p>
        </p:txBody>
      </p:sp>
    </p:spTree>
    <p:extLst>
      <p:ext uri="{BB962C8B-B14F-4D97-AF65-F5344CB8AC3E}">
        <p14:creationId xmlns:p14="http://schemas.microsoft.com/office/powerpoint/2010/main" val="45185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9FD5-1430-4A66-9819-9A563A4A4C61}"/>
              </a:ext>
            </a:extLst>
          </p:cNvPr>
          <p:cNvSpPr>
            <a:spLocks noGrp="1"/>
          </p:cNvSpPr>
          <p:nvPr>
            <p:ph type="title"/>
          </p:nvPr>
        </p:nvSpPr>
        <p:spPr/>
        <p:txBody>
          <a:bodyPr/>
          <a:lstStyle/>
          <a:p>
            <a:r>
              <a:rPr lang="en-US" dirty="0"/>
              <a:t>Venue analysis</a:t>
            </a:r>
          </a:p>
        </p:txBody>
      </p:sp>
      <p:graphicFrame>
        <p:nvGraphicFramePr>
          <p:cNvPr id="4" name="Table 3">
            <a:extLst>
              <a:ext uri="{FF2B5EF4-FFF2-40B4-BE49-F238E27FC236}">
                <a16:creationId xmlns:a16="http://schemas.microsoft.com/office/drawing/2014/main" id="{A5AA5619-B3BC-4592-8C03-08E2AFB0A707}"/>
              </a:ext>
            </a:extLst>
          </p:cNvPr>
          <p:cNvGraphicFramePr>
            <a:graphicFrameLocks noGrp="1"/>
          </p:cNvGraphicFramePr>
          <p:nvPr>
            <p:extLst>
              <p:ext uri="{D42A27DB-BD31-4B8C-83A1-F6EECF244321}">
                <p14:modId xmlns:p14="http://schemas.microsoft.com/office/powerpoint/2010/main" val="745927352"/>
              </p:ext>
            </p:extLst>
          </p:nvPr>
        </p:nvGraphicFramePr>
        <p:xfrm>
          <a:off x="2171698" y="1825022"/>
          <a:ext cx="7848603" cy="2931738"/>
        </p:xfrm>
        <a:graphic>
          <a:graphicData uri="http://schemas.openxmlformats.org/drawingml/2006/table">
            <a:tbl>
              <a:tblPr/>
              <a:tblGrid>
                <a:gridCol w="1121229">
                  <a:extLst>
                    <a:ext uri="{9D8B030D-6E8A-4147-A177-3AD203B41FA5}">
                      <a16:colId xmlns:a16="http://schemas.microsoft.com/office/drawing/2014/main" val="3634542983"/>
                    </a:ext>
                  </a:extLst>
                </a:gridCol>
                <a:gridCol w="1121229">
                  <a:extLst>
                    <a:ext uri="{9D8B030D-6E8A-4147-A177-3AD203B41FA5}">
                      <a16:colId xmlns:a16="http://schemas.microsoft.com/office/drawing/2014/main" val="287615791"/>
                    </a:ext>
                  </a:extLst>
                </a:gridCol>
                <a:gridCol w="1121229">
                  <a:extLst>
                    <a:ext uri="{9D8B030D-6E8A-4147-A177-3AD203B41FA5}">
                      <a16:colId xmlns:a16="http://schemas.microsoft.com/office/drawing/2014/main" val="173124628"/>
                    </a:ext>
                  </a:extLst>
                </a:gridCol>
                <a:gridCol w="1121229">
                  <a:extLst>
                    <a:ext uri="{9D8B030D-6E8A-4147-A177-3AD203B41FA5}">
                      <a16:colId xmlns:a16="http://schemas.microsoft.com/office/drawing/2014/main" val="2741733108"/>
                    </a:ext>
                  </a:extLst>
                </a:gridCol>
                <a:gridCol w="1121229">
                  <a:extLst>
                    <a:ext uri="{9D8B030D-6E8A-4147-A177-3AD203B41FA5}">
                      <a16:colId xmlns:a16="http://schemas.microsoft.com/office/drawing/2014/main" val="4055348118"/>
                    </a:ext>
                  </a:extLst>
                </a:gridCol>
                <a:gridCol w="1121229">
                  <a:extLst>
                    <a:ext uri="{9D8B030D-6E8A-4147-A177-3AD203B41FA5}">
                      <a16:colId xmlns:a16="http://schemas.microsoft.com/office/drawing/2014/main" val="3651852860"/>
                    </a:ext>
                  </a:extLst>
                </a:gridCol>
                <a:gridCol w="1121229">
                  <a:extLst>
                    <a:ext uri="{9D8B030D-6E8A-4147-A177-3AD203B41FA5}">
                      <a16:colId xmlns:a16="http://schemas.microsoft.com/office/drawing/2014/main" val="2401397449"/>
                    </a:ext>
                  </a:extLst>
                </a:gridCol>
              </a:tblGrid>
              <a:tr h="452017">
                <a:tc>
                  <a:txBody>
                    <a:bodyPr/>
                    <a:lstStyle/>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LATITUDE</a:t>
                      </a:r>
                    </a:p>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LONGITUDE</a:t>
                      </a:r>
                    </a:p>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NAME</a:t>
                      </a:r>
                    </a:p>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VENUE_LATITUDE</a:t>
                      </a:r>
                    </a:p>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VENUE_LONGITUDE</a:t>
                      </a:r>
                    </a:p>
                    <a:p>
                      <a:pPr algn="r" fontAlgn="ctr"/>
                      <a:endParaRPr lang="en-US" sz="12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VENUE_CATEGORY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494165"/>
                  </a:ext>
                </a:extLst>
              </a:tr>
              <a:tr h="452017">
                <a:tc>
                  <a:txBody>
                    <a:bodyPr/>
                    <a:lstStyle/>
                    <a:p>
                      <a:pPr algn="r" fontAlgn="ctr"/>
                      <a:r>
                        <a:rPr lang="en-US" sz="120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40.847028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-73.898061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Napoli's Best Pizza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40.846903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-73.896335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Pizza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721849709"/>
                  </a:ext>
                </a:extLst>
              </a:tr>
              <a:tr h="452017">
                <a:tc>
                  <a:txBody>
                    <a:bodyPr/>
                    <a:lstStyle/>
                    <a:p>
                      <a:pPr algn="r" fontAlgn="ctr"/>
                      <a:r>
                        <a:rPr lang="en-US" sz="120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40.847028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-73.898061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7-Eleven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40.846679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-73.902036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Convenience Store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77903020"/>
                  </a:ext>
                </a:extLst>
              </a:tr>
              <a:tr h="258295">
                <a:tc>
                  <a:txBody>
                    <a:bodyPr/>
                    <a:lstStyle/>
                    <a:p>
                      <a:pPr algn="r" fontAlgn="ctr"/>
                      <a:r>
                        <a:rPr lang="en-US" sz="120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40.847028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-73.898061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Tremont Park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40.845145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-73.895416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Park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213103632"/>
                  </a:ext>
                </a:extLst>
              </a:tr>
              <a:tr h="645738">
                <a:tc>
                  <a:txBody>
                    <a:bodyPr/>
                    <a:lstStyle/>
                    <a:p>
                      <a:pPr algn="r" fontAlgn="ctr"/>
                      <a:r>
                        <a:rPr lang="en-US" sz="120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40.847028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-73.898061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Luna Night Club &amp; Lounge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a:effectLst/>
                        </a:rPr>
                        <a:t>40.846210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-73.901241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200" dirty="0">
                          <a:effectLst/>
                        </a:rPr>
                        <a:t>Nightclub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71157694"/>
                  </a:ext>
                </a:extLst>
              </a:tr>
              <a:tr h="258295">
                <a:tc>
                  <a:txBody>
                    <a:bodyPr/>
                    <a:lstStyle/>
                    <a:p>
                      <a:pPr algn="r" fontAlgn="ctr"/>
                      <a:r>
                        <a:rPr lang="en-US" sz="120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40.847028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-73.898061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Dunkin'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40.844449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a:effectLst/>
                        </a:rPr>
                        <a:t>-73.897744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200" dirty="0">
                          <a:effectLst/>
                        </a:rPr>
                        <a:t>Donut Shop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36323442"/>
                  </a:ext>
                </a:extLst>
              </a:tr>
            </a:tbl>
          </a:graphicData>
        </a:graphic>
      </p:graphicFrame>
      <p:sp>
        <p:nvSpPr>
          <p:cNvPr id="3" name="TextBox 2">
            <a:extLst>
              <a:ext uri="{FF2B5EF4-FFF2-40B4-BE49-F238E27FC236}">
                <a16:creationId xmlns:a16="http://schemas.microsoft.com/office/drawing/2014/main" id="{88119400-596C-4169-BD20-CC9B36074BD2}"/>
              </a:ext>
            </a:extLst>
          </p:cNvPr>
          <p:cNvSpPr txBox="1"/>
          <p:nvPr/>
        </p:nvSpPr>
        <p:spPr>
          <a:xfrm>
            <a:off x="2377440" y="5248656"/>
            <a:ext cx="7671816" cy="923330"/>
          </a:xfrm>
          <a:prstGeom prst="rect">
            <a:avLst/>
          </a:prstGeom>
          <a:noFill/>
        </p:spPr>
        <p:txBody>
          <a:bodyPr wrap="square" rtlCol="0">
            <a:spAutoFit/>
          </a:bodyPr>
          <a:lstStyle/>
          <a:p>
            <a:r>
              <a:rPr lang="en-US" dirty="0"/>
              <a:t>The table above displays a portion of venues available in the different boroughs from the dataset. We can use this data to gain a better understanding of the venues located in each borough. </a:t>
            </a:r>
          </a:p>
        </p:txBody>
      </p:sp>
    </p:spTree>
    <p:extLst>
      <p:ext uri="{BB962C8B-B14F-4D97-AF65-F5344CB8AC3E}">
        <p14:creationId xmlns:p14="http://schemas.microsoft.com/office/powerpoint/2010/main" val="276490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E794-85E6-4819-B3E0-B42C0540274C}"/>
              </a:ext>
            </a:extLst>
          </p:cNvPr>
          <p:cNvSpPr>
            <a:spLocks noGrp="1"/>
          </p:cNvSpPr>
          <p:nvPr>
            <p:ph type="title"/>
          </p:nvPr>
        </p:nvSpPr>
        <p:spPr/>
        <p:txBody>
          <a:bodyPr/>
          <a:lstStyle/>
          <a:p>
            <a:r>
              <a:rPr lang="en-US" dirty="0"/>
              <a:t>Venue cont.</a:t>
            </a:r>
          </a:p>
        </p:txBody>
      </p:sp>
      <p:graphicFrame>
        <p:nvGraphicFramePr>
          <p:cNvPr id="6" name="Table 6">
            <a:extLst>
              <a:ext uri="{FF2B5EF4-FFF2-40B4-BE49-F238E27FC236}">
                <a16:creationId xmlns:a16="http://schemas.microsoft.com/office/drawing/2014/main" id="{E518FD1B-A99C-43B4-A5FF-F44FF9647FBF}"/>
              </a:ext>
            </a:extLst>
          </p:cNvPr>
          <p:cNvGraphicFramePr>
            <a:graphicFrameLocks noGrp="1"/>
          </p:cNvGraphicFramePr>
          <p:nvPr>
            <p:extLst>
              <p:ext uri="{D42A27DB-BD31-4B8C-83A1-F6EECF244321}">
                <p14:modId xmlns:p14="http://schemas.microsoft.com/office/powerpoint/2010/main" val="2841436691"/>
              </p:ext>
            </p:extLst>
          </p:nvPr>
        </p:nvGraphicFramePr>
        <p:xfrm>
          <a:off x="1187989" y="1690688"/>
          <a:ext cx="3347435" cy="4445000"/>
        </p:xfrm>
        <a:graphic>
          <a:graphicData uri="http://schemas.openxmlformats.org/drawingml/2006/table">
            <a:tbl>
              <a:tblPr firstRow="1" bandRow="1">
                <a:tableStyleId>{5C22544A-7EE6-4342-B048-85BDC9FD1C3A}</a:tableStyleId>
              </a:tblPr>
              <a:tblGrid>
                <a:gridCol w="2482495">
                  <a:extLst>
                    <a:ext uri="{9D8B030D-6E8A-4147-A177-3AD203B41FA5}">
                      <a16:colId xmlns:a16="http://schemas.microsoft.com/office/drawing/2014/main" val="1207452815"/>
                    </a:ext>
                  </a:extLst>
                </a:gridCol>
                <a:gridCol w="864940">
                  <a:extLst>
                    <a:ext uri="{9D8B030D-6E8A-4147-A177-3AD203B41FA5}">
                      <a16:colId xmlns:a16="http://schemas.microsoft.com/office/drawing/2014/main" val="608232000"/>
                    </a:ext>
                  </a:extLst>
                </a:gridCol>
              </a:tblGrid>
              <a:tr h="350648">
                <a:tc>
                  <a:txBody>
                    <a:bodyPr/>
                    <a:lstStyle/>
                    <a:p>
                      <a:r>
                        <a:rPr lang="en-US" dirty="0"/>
                        <a:t>Venue Category</a:t>
                      </a:r>
                    </a:p>
                  </a:txBody>
                  <a:tcPr/>
                </a:tc>
                <a:tc>
                  <a:txBody>
                    <a:bodyPr/>
                    <a:lstStyle/>
                    <a:p>
                      <a:r>
                        <a:rPr lang="en-US" dirty="0"/>
                        <a:t>Count</a:t>
                      </a:r>
                    </a:p>
                  </a:txBody>
                  <a:tcPr/>
                </a:tc>
                <a:extLst>
                  <a:ext uri="{0D108BD9-81ED-4DB2-BD59-A6C34878D82A}">
                    <a16:rowId xmlns:a16="http://schemas.microsoft.com/office/drawing/2014/main" val="1665740576"/>
                  </a:ext>
                </a:extLst>
              </a:tr>
              <a:tr h="370840">
                <a:tc>
                  <a:txBody>
                    <a:bodyPr/>
                    <a:lstStyle/>
                    <a:p>
                      <a:r>
                        <a:rPr lang="en-US" sz="1400" dirty="0"/>
                        <a:t>Pizza Place</a:t>
                      </a:r>
                    </a:p>
                  </a:txBody>
                  <a:tcPr/>
                </a:tc>
                <a:tc>
                  <a:txBody>
                    <a:bodyPr/>
                    <a:lstStyle/>
                    <a:p>
                      <a:r>
                        <a:rPr lang="en-US" sz="1400" dirty="0"/>
                        <a:t>120</a:t>
                      </a:r>
                    </a:p>
                  </a:txBody>
                  <a:tcPr/>
                </a:tc>
                <a:extLst>
                  <a:ext uri="{0D108BD9-81ED-4DB2-BD59-A6C34878D82A}">
                    <a16:rowId xmlns:a16="http://schemas.microsoft.com/office/drawing/2014/main" val="138324294"/>
                  </a:ext>
                </a:extLst>
              </a:tr>
              <a:tr h="370840">
                <a:tc>
                  <a:txBody>
                    <a:bodyPr/>
                    <a:lstStyle/>
                    <a:p>
                      <a:r>
                        <a:rPr lang="en-US" sz="1400" dirty="0"/>
                        <a:t>Coffee Shop</a:t>
                      </a:r>
                    </a:p>
                  </a:txBody>
                  <a:tcPr/>
                </a:tc>
                <a:tc>
                  <a:txBody>
                    <a:bodyPr/>
                    <a:lstStyle/>
                    <a:p>
                      <a:r>
                        <a:rPr lang="en-US" sz="1400" dirty="0"/>
                        <a:t>119</a:t>
                      </a:r>
                    </a:p>
                  </a:txBody>
                  <a:tcPr/>
                </a:tc>
                <a:extLst>
                  <a:ext uri="{0D108BD9-81ED-4DB2-BD59-A6C34878D82A}">
                    <a16:rowId xmlns:a16="http://schemas.microsoft.com/office/drawing/2014/main" val="3959320623"/>
                  </a:ext>
                </a:extLst>
              </a:tr>
              <a:tr h="370840">
                <a:tc>
                  <a:txBody>
                    <a:bodyPr/>
                    <a:lstStyle/>
                    <a:p>
                      <a:r>
                        <a:rPr lang="en-US" sz="1400" dirty="0"/>
                        <a:t>Korean Restaurant</a:t>
                      </a:r>
                    </a:p>
                  </a:txBody>
                  <a:tcPr/>
                </a:tc>
                <a:tc>
                  <a:txBody>
                    <a:bodyPr/>
                    <a:lstStyle/>
                    <a:p>
                      <a:r>
                        <a:rPr lang="en-US" sz="1400" dirty="0"/>
                        <a:t>102</a:t>
                      </a:r>
                    </a:p>
                  </a:txBody>
                  <a:tcPr/>
                </a:tc>
                <a:extLst>
                  <a:ext uri="{0D108BD9-81ED-4DB2-BD59-A6C34878D82A}">
                    <a16:rowId xmlns:a16="http://schemas.microsoft.com/office/drawing/2014/main" val="619788784"/>
                  </a:ext>
                </a:extLst>
              </a:tr>
              <a:tr h="370840">
                <a:tc>
                  <a:txBody>
                    <a:bodyPr/>
                    <a:lstStyle/>
                    <a:p>
                      <a:r>
                        <a:rPr lang="en-US" sz="1400" dirty="0"/>
                        <a:t>Bar</a:t>
                      </a:r>
                    </a:p>
                  </a:txBody>
                  <a:tcPr/>
                </a:tc>
                <a:tc>
                  <a:txBody>
                    <a:bodyPr/>
                    <a:lstStyle/>
                    <a:p>
                      <a:r>
                        <a:rPr lang="en-US" sz="1400" dirty="0"/>
                        <a:t>98</a:t>
                      </a:r>
                    </a:p>
                  </a:txBody>
                  <a:tcPr/>
                </a:tc>
                <a:extLst>
                  <a:ext uri="{0D108BD9-81ED-4DB2-BD59-A6C34878D82A}">
                    <a16:rowId xmlns:a16="http://schemas.microsoft.com/office/drawing/2014/main" val="3286268968"/>
                  </a:ext>
                </a:extLst>
              </a:tr>
              <a:tr h="370840">
                <a:tc>
                  <a:txBody>
                    <a:bodyPr/>
                    <a:lstStyle/>
                    <a:p>
                      <a:r>
                        <a:rPr lang="en-US" sz="1400" dirty="0"/>
                        <a:t>Harbor / Marina</a:t>
                      </a:r>
                    </a:p>
                  </a:txBody>
                  <a:tcPr/>
                </a:tc>
                <a:tc>
                  <a:txBody>
                    <a:bodyPr/>
                    <a:lstStyle/>
                    <a:p>
                      <a:r>
                        <a:rPr lang="en-US" sz="1400" dirty="0"/>
                        <a:t>82</a:t>
                      </a:r>
                    </a:p>
                  </a:txBody>
                  <a:tcPr/>
                </a:tc>
                <a:extLst>
                  <a:ext uri="{0D108BD9-81ED-4DB2-BD59-A6C34878D82A}">
                    <a16:rowId xmlns:a16="http://schemas.microsoft.com/office/drawing/2014/main" val="847995065"/>
                  </a:ext>
                </a:extLst>
              </a:tr>
              <a:tr h="370840">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472465196"/>
                  </a:ext>
                </a:extLst>
              </a:tr>
              <a:tr h="370840">
                <a:tc>
                  <a:txBody>
                    <a:bodyPr/>
                    <a:lstStyle/>
                    <a:p>
                      <a:r>
                        <a:rPr lang="en-US" sz="1400" dirty="0"/>
                        <a:t>Bubble Tea Shop</a:t>
                      </a:r>
                    </a:p>
                  </a:txBody>
                  <a:tcPr/>
                </a:tc>
                <a:tc>
                  <a:txBody>
                    <a:bodyPr/>
                    <a:lstStyle/>
                    <a:p>
                      <a:r>
                        <a:rPr lang="en-US" sz="1400" dirty="0"/>
                        <a:t>1</a:t>
                      </a:r>
                    </a:p>
                  </a:txBody>
                  <a:tcPr/>
                </a:tc>
                <a:extLst>
                  <a:ext uri="{0D108BD9-81ED-4DB2-BD59-A6C34878D82A}">
                    <a16:rowId xmlns:a16="http://schemas.microsoft.com/office/drawing/2014/main" val="2586310025"/>
                  </a:ext>
                </a:extLst>
              </a:tr>
              <a:tr h="370840">
                <a:tc>
                  <a:txBody>
                    <a:bodyPr/>
                    <a:lstStyle/>
                    <a:p>
                      <a:r>
                        <a:rPr lang="en-US" sz="1400" dirty="0"/>
                        <a:t>Pet Café</a:t>
                      </a:r>
                    </a:p>
                  </a:txBody>
                  <a:tcPr/>
                </a:tc>
                <a:tc>
                  <a:txBody>
                    <a:bodyPr/>
                    <a:lstStyle/>
                    <a:p>
                      <a:r>
                        <a:rPr lang="en-US" sz="1400" dirty="0"/>
                        <a:t>1</a:t>
                      </a:r>
                    </a:p>
                  </a:txBody>
                  <a:tcPr/>
                </a:tc>
                <a:extLst>
                  <a:ext uri="{0D108BD9-81ED-4DB2-BD59-A6C34878D82A}">
                    <a16:rowId xmlns:a16="http://schemas.microsoft.com/office/drawing/2014/main" val="707890421"/>
                  </a:ext>
                </a:extLst>
              </a:tr>
              <a:tr h="370840">
                <a:tc>
                  <a:txBody>
                    <a:bodyPr/>
                    <a:lstStyle/>
                    <a:p>
                      <a:r>
                        <a:rPr lang="en-US" sz="1400" dirty="0"/>
                        <a:t>Lake</a:t>
                      </a:r>
                    </a:p>
                  </a:txBody>
                  <a:tcPr/>
                </a:tc>
                <a:tc>
                  <a:txBody>
                    <a:bodyPr/>
                    <a:lstStyle/>
                    <a:p>
                      <a:r>
                        <a:rPr lang="en-US" sz="1400" dirty="0"/>
                        <a:t>1</a:t>
                      </a:r>
                    </a:p>
                  </a:txBody>
                  <a:tcPr/>
                </a:tc>
                <a:extLst>
                  <a:ext uri="{0D108BD9-81ED-4DB2-BD59-A6C34878D82A}">
                    <a16:rowId xmlns:a16="http://schemas.microsoft.com/office/drawing/2014/main" val="1507022179"/>
                  </a:ext>
                </a:extLst>
              </a:tr>
              <a:tr h="370840">
                <a:tc>
                  <a:txBody>
                    <a:bodyPr/>
                    <a:lstStyle/>
                    <a:p>
                      <a:r>
                        <a:rPr lang="en-US" sz="1400" dirty="0"/>
                        <a:t>Rental Car Location</a:t>
                      </a:r>
                    </a:p>
                  </a:txBody>
                  <a:tcPr/>
                </a:tc>
                <a:tc>
                  <a:txBody>
                    <a:bodyPr/>
                    <a:lstStyle/>
                    <a:p>
                      <a:r>
                        <a:rPr lang="en-US" sz="1400" dirty="0"/>
                        <a:t>1</a:t>
                      </a:r>
                    </a:p>
                  </a:txBody>
                  <a:tcPr/>
                </a:tc>
                <a:extLst>
                  <a:ext uri="{0D108BD9-81ED-4DB2-BD59-A6C34878D82A}">
                    <a16:rowId xmlns:a16="http://schemas.microsoft.com/office/drawing/2014/main" val="1978488849"/>
                  </a:ext>
                </a:extLst>
              </a:tr>
              <a:tr h="370840">
                <a:tc>
                  <a:txBody>
                    <a:bodyPr/>
                    <a:lstStyle/>
                    <a:p>
                      <a:r>
                        <a:rPr lang="en-US" sz="1400" dirty="0"/>
                        <a:t>Filipino Restaurant</a:t>
                      </a:r>
                    </a:p>
                  </a:txBody>
                  <a:tcPr/>
                </a:tc>
                <a:tc>
                  <a:txBody>
                    <a:bodyPr/>
                    <a:lstStyle/>
                    <a:p>
                      <a:r>
                        <a:rPr lang="en-US" sz="1400" dirty="0"/>
                        <a:t>1</a:t>
                      </a:r>
                    </a:p>
                  </a:txBody>
                  <a:tcPr/>
                </a:tc>
                <a:extLst>
                  <a:ext uri="{0D108BD9-81ED-4DB2-BD59-A6C34878D82A}">
                    <a16:rowId xmlns:a16="http://schemas.microsoft.com/office/drawing/2014/main" val="953647848"/>
                  </a:ext>
                </a:extLst>
              </a:tr>
            </a:tbl>
          </a:graphicData>
        </a:graphic>
      </p:graphicFrame>
      <p:graphicFrame>
        <p:nvGraphicFramePr>
          <p:cNvPr id="7" name="Table 6">
            <a:extLst>
              <a:ext uri="{FF2B5EF4-FFF2-40B4-BE49-F238E27FC236}">
                <a16:creationId xmlns:a16="http://schemas.microsoft.com/office/drawing/2014/main" id="{54A19DBF-C75E-4012-BDD9-F6ABD813002B}"/>
              </a:ext>
            </a:extLst>
          </p:cNvPr>
          <p:cNvGraphicFramePr>
            <a:graphicFrameLocks noGrp="1"/>
          </p:cNvGraphicFramePr>
          <p:nvPr>
            <p:extLst>
              <p:ext uri="{D42A27DB-BD31-4B8C-83A1-F6EECF244321}">
                <p14:modId xmlns:p14="http://schemas.microsoft.com/office/powerpoint/2010/main" val="1159598333"/>
              </p:ext>
            </p:extLst>
          </p:nvPr>
        </p:nvGraphicFramePr>
        <p:xfrm>
          <a:off x="4713877" y="1690688"/>
          <a:ext cx="3698972" cy="4446348"/>
        </p:xfrm>
        <a:graphic>
          <a:graphicData uri="http://schemas.openxmlformats.org/drawingml/2006/table">
            <a:tbl>
              <a:tblPr firstRow="1" bandRow="1">
                <a:tableStyleId>{5C22544A-7EE6-4342-B048-85BDC9FD1C3A}</a:tableStyleId>
              </a:tblPr>
              <a:tblGrid>
                <a:gridCol w="2816703">
                  <a:extLst>
                    <a:ext uri="{9D8B030D-6E8A-4147-A177-3AD203B41FA5}">
                      <a16:colId xmlns:a16="http://schemas.microsoft.com/office/drawing/2014/main" val="1207452815"/>
                    </a:ext>
                  </a:extLst>
                </a:gridCol>
                <a:gridCol w="882269">
                  <a:extLst>
                    <a:ext uri="{9D8B030D-6E8A-4147-A177-3AD203B41FA5}">
                      <a16:colId xmlns:a16="http://schemas.microsoft.com/office/drawing/2014/main" val="608232000"/>
                    </a:ext>
                  </a:extLst>
                </a:gridCol>
              </a:tblGrid>
              <a:tr h="364409">
                <a:tc>
                  <a:txBody>
                    <a:bodyPr/>
                    <a:lstStyle/>
                    <a:p>
                      <a:r>
                        <a:rPr lang="en-US" dirty="0"/>
                        <a:t>Venue Category</a:t>
                      </a:r>
                    </a:p>
                  </a:txBody>
                  <a:tcPr/>
                </a:tc>
                <a:tc>
                  <a:txBody>
                    <a:bodyPr/>
                    <a:lstStyle/>
                    <a:p>
                      <a:r>
                        <a:rPr lang="en-US" dirty="0"/>
                        <a:t>Count</a:t>
                      </a:r>
                    </a:p>
                  </a:txBody>
                  <a:tcPr/>
                </a:tc>
                <a:extLst>
                  <a:ext uri="{0D108BD9-81ED-4DB2-BD59-A6C34878D82A}">
                    <a16:rowId xmlns:a16="http://schemas.microsoft.com/office/drawing/2014/main" val="1665740576"/>
                  </a:ext>
                </a:extLst>
              </a:tr>
              <a:tr h="347994">
                <a:tc>
                  <a:txBody>
                    <a:bodyPr/>
                    <a:lstStyle/>
                    <a:p>
                      <a:r>
                        <a:rPr lang="en-US" sz="1400" dirty="0"/>
                        <a:t>Deli / Bodega</a:t>
                      </a:r>
                    </a:p>
                  </a:txBody>
                  <a:tcPr/>
                </a:tc>
                <a:tc>
                  <a:txBody>
                    <a:bodyPr/>
                    <a:lstStyle/>
                    <a:p>
                      <a:r>
                        <a:rPr lang="en-US" sz="1400" dirty="0"/>
                        <a:t>158</a:t>
                      </a:r>
                    </a:p>
                  </a:txBody>
                  <a:tcPr/>
                </a:tc>
                <a:extLst>
                  <a:ext uri="{0D108BD9-81ED-4DB2-BD59-A6C34878D82A}">
                    <a16:rowId xmlns:a16="http://schemas.microsoft.com/office/drawing/2014/main" val="138324294"/>
                  </a:ext>
                </a:extLst>
              </a:tr>
              <a:tr h="347994">
                <a:tc>
                  <a:txBody>
                    <a:bodyPr/>
                    <a:lstStyle/>
                    <a:p>
                      <a:r>
                        <a:rPr lang="en-US" sz="1400" dirty="0"/>
                        <a:t>Gym</a:t>
                      </a:r>
                    </a:p>
                  </a:txBody>
                  <a:tcPr/>
                </a:tc>
                <a:tc>
                  <a:txBody>
                    <a:bodyPr/>
                    <a:lstStyle/>
                    <a:p>
                      <a:r>
                        <a:rPr lang="en-US" sz="1400" dirty="0"/>
                        <a:t>113</a:t>
                      </a:r>
                    </a:p>
                  </a:txBody>
                  <a:tcPr/>
                </a:tc>
                <a:extLst>
                  <a:ext uri="{0D108BD9-81ED-4DB2-BD59-A6C34878D82A}">
                    <a16:rowId xmlns:a16="http://schemas.microsoft.com/office/drawing/2014/main" val="3959320623"/>
                  </a:ext>
                </a:extLst>
              </a:tr>
              <a:tr h="347994">
                <a:tc>
                  <a:txBody>
                    <a:bodyPr/>
                    <a:lstStyle/>
                    <a:p>
                      <a:r>
                        <a:rPr lang="en-US" sz="1400" dirty="0"/>
                        <a:t>Café</a:t>
                      </a:r>
                    </a:p>
                  </a:txBody>
                  <a:tcPr/>
                </a:tc>
                <a:tc>
                  <a:txBody>
                    <a:bodyPr/>
                    <a:lstStyle/>
                    <a:p>
                      <a:r>
                        <a:rPr lang="en-US" sz="1400" dirty="0"/>
                        <a:t>97</a:t>
                      </a:r>
                    </a:p>
                  </a:txBody>
                  <a:tcPr/>
                </a:tc>
                <a:extLst>
                  <a:ext uri="{0D108BD9-81ED-4DB2-BD59-A6C34878D82A}">
                    <a16:rowId xmlns:a16="http://schemas.microsoft.com/office/drawing/2014/main" val="619788784"/>
                  </a:ext>
                </a:extLst>
              </a:tr>
              <a:tr h="347994">
                <a:tc>
                  <a:txBody>
                    <a:bodyPr/>
                    <a:lstStyle/>
                    <a:p>
                      <a:r>
                        <a:rPr lang="en-US" sz="1400" dirty="0"/>
                        <a:t>Wine Shop</a:t>
                      </a:r>
                    </a:p>
                  </a:txBody>
                  <a:tcPr/>
                </a:tc>
                <a:tc>
                  <a:txBody>
                    <a:bodyPr/>
                    <a:lstStyle/>
                    <a:p>
                      <a:r>
                        <a:rPr lang="en-US" sz="1400" dirty="0"/>
                        <a:t>84</a:t>
                      </a:r>
                    </a:p>
                  </a:txBody>
                  <a:tcPr/>
                </a:tc>
                <a:extLst>
                  <a:ext uri="{0D108BD9-81ED-4DB2-BD59-A6C34878D82A}">
                    <a16:rowId xmlns:a16="http://schemas.microsoft.com/office/drawing/2014/main" val="3286268968"/>
                  </a:ext>
                </a:extLst>
              </a:tr>
              <a:tr h="347994">
                <a:tc>
                  <a:txBody>
                    <a:bodyPr/>
                    <a:lstStyle/>
                    <a:p>
                      <a:r>
                        <a:rPr lang="en-US" sz="1400" dirty="0"/>
                        <a:t>Friend Chicken Joint</a:t>
                      </a:r>
                    </a:p>
                  </a:txBody>
                  <a:tcPr/>
                </a:tc>
                <a:tc>
                  <a:txBody>
                    <a:bodyPr/>
                    <a:lstStyle/>
                    <a:p>
                      <a:r>
                        <a:rPr lang="en-US" sz="1400" dirty="0"/>
                        <a:t>78</a:t>
                      </a:r>
                    </a:p>
                  </a:txBody>
                  <a:tcPr/>
                </a:tc>
                <a:extLst>
                  <a:ext uri="{0D108BD9-81ED-4DB2-BD59-A6C34878D82A}">
                    <a16:rowId xmlns:a16="http://schemas.microsoft.com/office/drawing/2014/main" val="847995065"/>
                  </a:ext>
                </a:extLst>
              </a:tr>
              <a:tr h="347994">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472465196"/>
                  </a:ext>
                </a:extLst>
              </a:tr>
              <a:tr h="347994">
                <a:tc>
                  <a:txBody>
                    <a:bodyPr/>
                    <a:lstStyle/>
                    <a:p>
                      <a:r>
                        <a:rPr lang="en-US" sz="1400" dirty="0"/>
                        <a:t>Wine Bar</a:t>
                      </a:r>
                    </a:p>
                  </a:txBody>
                  <a:tcPr/>
                </a:tc>
                <a:tc>
                  <a:txBody>
                    <a:bodyPr/>
                    <a:lstStyle/>
                    <a:p>
                      <a:r>
                        <a:rPr lang="en-US" sz="1400" dirty="0"/>
                        <a:t>1</a:t>
                      </a:r>
                    </a:p>
                  </a:txBody>
                  <a:tcPr/>
                </a:tc>
                <a:extLst>
                  <a:ext uri="{0D108BD9-81ED-4DB2-BD59-A6C34878D82A}">
                    <a16:rowId xmlns:a16="http://schemas.microsoft.com/office/drawing/2014/main" val="2586310025"/>
                  </a:ext>
                </a:extLst>
              </a:tr>
              <a:tr h="600648">
                <a:tc>
                  <a:txBody>
                    <a:bodyPr/>
                    <a:lstStyle/>
                    <a:p>
                      <a:r>
                        <a:rPr lang="en-US" sz="1400" dirty="0"/>
                        <a:t>Fruit &amp; Vegetable Store</a:t>
                      </a:r>
                    </a:p>
                  </a:txBody>
                  <a:tcPr/>
                </a:tc>
                <a:tc>
                  <a:txBody>
                    <a:bodyPr/>
                    <a:lstStyle/>
                    <a:p>
                      <a:r>
                        <a:rPr lang="en-US" sz="1400" dirty="0"/>
                        <a:t>1</a:t>
                      </a:r>
                    </a:p>
                  </a:txBody>
                  <a:tcPr/>
                </a:tc>
                <a:extLst>
                  <a:ext uri="{0D108BD9-81ED-4DB2-BD59-A6C34878D82A}">
                    <a16:rowId xmlns:a16="http://schemas.microsoft.com/office/drawing/2014/main" val="707890421"/>
                  </a:ext>
                </a:extLst>
              </a:tr>
              <a:tr h="347994">
                <a:tc>
                  <a:txBody>
                    <a:bodyPr/>
                    <a:lstStyle/>
                    <a:p>
                      <a:r>
                        <a:rPr lang="en-US" sz="1400" dirty="0"/>
                        <a:t>Mac &amp; Cheese Joint</a:t>
                      </a:r>
                    </a:p>
                  </a:txBody>
                  <a:tcPr/>
                </a:tc>
                <a:tc>
                  <a:txBody>
                    <a:bodyPr/>
                    <a:lstStyle/>
                    <a:p>
                      <a:r>
                        <a:rPr lang="en-US" sz="1400" dirty="0"/>
                        <a:t>1</a:t>
                      </a:r>
                    </a:p>
                  </a:txBody>
                  <a:tcPr/>
                </a:tc>
                <a:extLst>
                  <a:ext uri="{0D108BD9-81ED-4DB2-BD59-A6C34878D82A}">
                    <a16:rowId xmlns:a16="http://schemas.microsoft.com/office/drawing/2014/main" val="1507022179"/>
                  </a:ext>
                </a:extLst>
              </a:tr>
              <a:tr h="347994">
                <a:tc>
                  <a:txBody>
                    <a:bodyPr/>
                    <a:lstStyle/>
                    <a:p>
                      <a:r>
                        <a:rPr lang="en-US" sz="1400" dirty="0"/>
                        <a:t>Snack Place</a:t>
                      </a:r>
                    </a:p>
                  </a:txBody>
                  <a:tcPr/>
                </a:tc>
                <a:tc>
                  <a:txBody>
                    <a:bodyPr/>
                    <a:lstStyle/>
                    <a:p>
                      <a:r>
                        <a:rPr lang="en-US" sz="1400" dirty="0"/>
                        <a:t>1</a:t>
                      </a:r>
                    </a:p>
                  </a:txBody>
                  <a:tcPr/>
                </a:tc>
                <a:extLst>
                  <a:ext uri="{0D108BD9-81ED-4DB2-BD59-A6C34878D82A}">
                    <a16:rowId xmlns:a16="http://schemas.microsoft.com/office/drawing/2014/main" val="1978488849"/>
                  </a:ext>
                </a:extLst>
              </a:tr>
              <a:tr h="347994">
                <a:tc>
                  <a:txBody>
                    <a:bodyPr/>
                    <a:lstStyle/>
                    <a:p>
                      <a:r>
                        <a:rPr lang="en-US" sz="1400" dirty="0"/>
                        <a:t>Community Center</a:t>
                      </a:r>
                    </a:p>
                  </a:txBody>
                  <a:tcPr/>
                </a:tc>
                <a:tc>
                  <a:txBody>
                    <a:bodyPr/>
                    <a:lstStyle/>
                    <a:p>
                      <a:r>
                        <a:rPr lang="en-US" sz="1400" dirty="0"/>
                        <a:t>1</a:t>
                      </a:r>
                    </a:p>
                  </a:txBody>
                  <a:tcPr/>
                </a:tc>
                <a:extLst>
                  <a:ext uri="{0D108BD9-81ED-4DB2-BD59-A6C34878D82A}">
                    <a16:rowId xmlns:a16="http://schemas.microsoft.com/office/drawing/2014/main" val="953647848"/>
                  </a:ext>
                </a:extLst>
              </a:tr>
            </a:tbl>
          </a:graphicData>
        </a:graphic>
      </p:graphicFrame>
      <p:sp>
        <p:nvSpPr>
          <p:cNvPr id="8" name="TextBox 7">
            <a:extLst>
              <a:ext uri="{FF2B5EF4-FFF2-40B4-BE49-F238E27FC236}">
                <a16:creationId xmlns:a16="http://schemas.microsoft.com/office/drawing/2014/main" id="{6BEEF71B-C1A6-4329-BA75-D8868F249EA9}"/>
              </a:ext>
            </a:extLst>
          </p:cNvPr>
          <p:cNvSpPr txBox="1"/>
          <p:nvPr/>
        </p:nvSpPr>
        <p:spPr>
          <a:xfrm>
            <a:off x="1400699" y="6308209"/>
            <a:ext cx="3273552" cy="369332"/>
          </a:xfrm>
          <a:prstGeom prst="rect">
            <a:avLst/>
          </a:prstGeom>
          <a:noFill/>
        </p:spPr>
        <p:txBody>
          <a:bodyPr wrap="square" rtlCol="0">
            <a:spAutoFit/>
          </a:bodyPr>
          <a:lstStyle/>
          <a:p>
            <a:pPr algn="ctr"/>
            <a:r>
              <a:rPr lang="en-US" dirty="0"/>
              <a:t>Manhattan</a:t>
            </a:r>
          </a:p>
        </p:txBody>
      </p:sp>
      <p:sp>
        <p:nvSpPr>
          <p:cNvPr id="9" name="TextBox 8">
            <a:extLst>
              <a:ext uri="{FF2B5EF4-FFF2-40B4-BE49-F238E27FC236}">
                <a16:creationId xmlns:a16="http://schemas.microsoft.com/office/drawing/2014/main" id="{3DC93AF6-0FC2-4975-9A5B-006DB011A02B}"/>
              </a:ext>
            </a:extLst>
          </p:cNvPr>
          <p:cNvSpPr txBox="1"/>
          <p:nvPr/>
        </p:nvSpPr>
        <p:spPr>
          <a:xfrm>
            <a:off x="4926587" y="6233890"/>
            <a:ext cx="3273552" cy="369332"/>
          </a:xfrm>
          <a:prstGeom prst="rect">
            <a:avLst/>
          </a:prstGeom>
          <a:noFill/>
        </p:spPr>
        <p:txBody>
          <a:bodyPr wrap="square" rtlCol="0">
            <a:spAutoFit/>
          </a:bodyPr>
          <a:lstStyle/>
          <a:p>
            <a:pPr algn="ctr"/>
            <a:r>
              <a:rPr lang="en-US" dirty="0"/>
              <a:t>Brooklyn</a:t>
            </a:r>
          </a:p>
        </p:txBody>
      </p:sp>
      <p:sp>
        <p:nvSpPr>
          <p:cNvPr id="3" name="TextBox 2">
            <a:extLst>
              <a:ext uri="{FF2B5EF4-FFF2-40B4-BE49-F238E27FC236}">
                <a16:creationId xmlns:a16="http://schemas.microsoft.com/office/drawing/2014/main" id="{E028DD85-218F-4869-B5DD-AB5F761AAF5D}"/>
              </a:ext>
            </a:extLst>
          </p:cNvPr>
          <p:cNvSpPr txBox="1"/>
          <p:nvPr/>
        </p:nvSpPr>
        <p:spPr>
          <a:xfrm>
            <a:off x="8558784" y="1690688"/>
            <a:ext cx="3310128" cy="3970318"/>
          </a:xfrm>
          <a:prstGeom prst="rect">
            <a:avLst/>
          </a:prstGeom>
          <a:noFill/>
        </p:spPr>
        <p:txBody>
          <a:bodyPr wrap="square" rtlCol="0">
            <a:spAutoFit/>
          </a:bodyPr>
          <a:lstStyle/>
          <a:p>
            <a:r>
              <a:rPr lang="en-US" dirty="0"/>
              <a:t>	Since the data infers that the Manhattan and Brooklyn boroughs offer the most potential locations financially, we can continue our analysis regarding venues in these boroughs. </a:t>
            </a:r>
          </a:p>
          <a:p>
            <a:r>
              <a:rPr lang="en-US" dirty="0"/>
              <a:t>	It’s clear that in both boroughs, there is a high number of food venues that would offer competition should a contractor start a food business.</a:t>
            </a:r>
          </a:p>
        </p:txBody>
      </p:sp>
    </p:spTree>
    <p:extLst>
      <p:ext uri="{BB962C8B-B14F-4D97-AF65-F5344CB8AC3E}">
        <p14:creationId xmlns:p14="http://schemas.microsoft.com/office/powerpoint/2010/main" val="428327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854A-7D7F-486D-ABB2-C4CF1C2B2BE2}"/>
              </a:ext>
            </a:extLst>
          </p:cNvPr>
          <p:cNvSpPr>
            <a:spLocks noGrp="1"/>
          </p:cNvSpPr>
          <p:nvPr>
            <p:ph type="title"/>
          </p:nvPr>
        </p:nvSpPr>
        <p:spPr/>
        <p:txBody>
          <a:bodyPr/>
          <a:lstStyle/>
          <a:p>
            <a:r>
              <a:rPr lang="en-US" dirty="0"/>
              <a:t>Map</a:t>
            </a:r>
          </a:p>
        </p:txBody>
      </p:sp>
      <p:pic>
        <p:nvPicPr>
          <p:cNvPr id="5" name="Picture 4">
            <a:extLst>
              <a:ext uri="{FF2B5EF4-FFF2-40B4-BE49-F238E27FC236}">
                <a16:creationId xmlns:a16="http://schemas.microsoft.com/office/drawing/2014/main" id="{9E900770-63AC-4867-A7F5-A325C4CDEC45}"/>
              </a:ext>
            </a:extLst>
          </p:cNvPr>
          <p:cNvPicPr>
            <a:picLocks noChangeAspect="1"/>
          </p:cNvPicPr>
          <p:nvPr/>
        </p:nvPicPr>
        <p:blipFill>
          <a:blip r:embed="rId2"/>
          <a:stretch>
            <a:fillRect/>
          </a:stretch>
        </p:blipFill>
        <p:spPr>
          <a:xfrm>
            <a:off x="3219400" y="1513905"/>
            <a:ext cx="5753200" cy="3439096"/>
          </a:xfrm>
          <a:prstGeom prst="rect">
            <a:avLst/>
          </a:prstGeom>
        </p:spPr>
      </p:pic>
      <p:sp>
        <p:nvSpPr>
          <p:cNvPr id="3" name="TextBox 2">
            <a:extLst>
              <a:ext uri="{FF2B5EF4-FFF2-40B4-BE49-F238E27FC236}">
                <a16:creationId xmlns:a16="http://schemas.microsoft.com/office/drawing/2014/main" id="{F96B71B1-CC4B-48B6-9CCB-6408BB065D9A}"/>
              </a:ext>
            </a:extLst>
          </p:cNvPr>
          <p:cNvSpPr txBox="1"/>
          <p:nvPr/>
        </p:nvSpPr>
        <p:spPr>
          <a:xfrm>
            <a:off x="2020824" y="5212080"/>
            <a:ext cx="8631936" cy="923330"/>
          </a:xfrm>
          <a:prstGeom prst="rect">
            <a:avLst/>
          </a:prstGeom>
          <a:noFill/>
        </p:spPr>
        <p:txBody>
          <a:bodyPr wrap="square" rtlCol="0">
            <a:spAutoFit/>
          </a:bodyPr>
          <a:lstStyle/>
          <a:p>
            <a:r>
              <a:rPr lang="en-US" dirty="0"/>
              <a:t>In this image, we can visualize the locations of the different venues in each borough. Both the Manhattan and Brooklyn boroughs, represented as blue and red respectively, have the most clustered venues in an area. </a:t>
            </a:r>
          </a:p>
        </p:txBody>
      </p:sp>
    </p:spTree>
    <p:extLst>
      <p:ext uri="{BB962C8B-B14F-4D97-AF65-F5344CB8AC3E}">
        <p14:creationId xmlns:p14="http://schemas.microsoft.com/office/powerpoint/2010/main" val="298639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8A94-7175-4E5C-9709-8DDD7B532AE7}"/>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942766BB-7CA3-41A5-85E1-6A126ECBDB8F}"/>
              </a:ext>
            </a:extLst>
          </p:cNvPr>
          <p:cNvSpPr>
            <a:spLocks noGrp="1"/>
          </p:cNvSpPr>
          <p:nvPr>
            <p:ph idx="1"/>
          </p:nvPr>
        </p:nvSpPr>
        <p:spPr/>
        <p:txBody>
          <a:bodyPr/>
          <a:lstStyle/>
          <a:p>
            <a:r>
              <a:rPr lang="en-US" dirty="0"/>
              <a:t>Identify potential locations in the Manhattan </a:t>
            </a:r>
            <a:r>
              <a:rPr lang="en-US"/>
              <a:t>and Brooklyn </a:t>
            </a:r>
            <a:r>
              <a:rPr lang="en-US" dirty="0"/>
              <a:t>boroughs</a:t>
            </a:r>
          </a:p>
          <a:p>
            <a:r>
              <a:rPr lang="en-US" dirty="0"/>
              <a:t>Analyze venue and financial data in relation to locations</a:t>
            </a:r>
          </a:p>
          <a:p>
            <a:r>
              <a:rPr lang="en-US" dirty="0"/>
              <a:t>Analysis can be investigated more with additional features not available with current dataset</a:t>
            </a:r>
          </a:p>
          <a:p>
            <a:pPr lvl="1"/>
            <a:r>
              <a:rPr lang="en-US" dirty="0"/>
              <a:t>Local venues</a:t>
            </a:r>
          </a:p>
          <a:p>
            <a:pPr lvl="1"/>
            <a:r>
              <a:rPr lang="en-US" dirty="0"/>
              <a:t>Expenses</a:t>
            </a:r>
          </a:p>
          <a:p>
            <a:pPr lvl="1"/>
            <a:r>
              <a:rPr lang="en-US" dirty="0"/>
              <a:t>Popular areas for certain businesses</a:t>
            </a:r>
          </a:p>
          <a:p>
            <a:endParaRPr lang="en-US" dirty="0"/>
          </a:p>
        </p:txBody>
      </p:sp>
    </p:spTree>
    <p:extLst>
      <p:ext uri="{BB962C8B-B14F-4D97-AF65-F5344CB8AC3E}">
        <p14:creationId xmlns:p14="http://schemas.microsoft.com/office/powerpoint/2010/main" val="14101379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1648</TotalTime>
  <Words>561</Words>
  <Application>Microsoft Office PowerPoint</Application>
  <PresentationFormat>Widescreen</PresentationFormat>
  <Paragraphs>136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Location Scouting in New York State</vt:lpstr>
      <vt:lpstr>Location scouting</vt:lpstr>
      <vt:lpstr>Data processing</vt:lpstr>
      <vt:lpstr>Location/financial analysis</vt:lpstr>
      <vt:lpstr>Venue analysis</vt:lpstr>
      <vt:lpstr>Venue cont.</vt:lpstr>
      <vt:lpstr>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Tran</dc:creator>
  <cp:lastModifiedBy>Derek Tran</cp:lastModifiedBy>
  <cp:revision>16</cp:revision>
  <dcterms:created xsi:type="dcterms:W3CDTF">2021-07-15T02:37:05Z</dcterms:created>
  <dcterms:modified xsi:type="dcterms:W3CDTF">2021-07-30T02:30:35Z</dcterms:modified>
</cp:coreProperties>
</file>