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57"/>
  </p:notesMasterIdLst>
  <p:sldIdLst>
    <p:sldId id="257" r:id="rId2"/>
    <p:sldId id="258" r:id="rId3"/>
    <p:sldId id="259" r:id="rId4"/>
    <p:sldId id="260" r:id="rId5"/>
    <p:sldId id="261" r:id="rId6"/>
    <p:sldId id="262"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1" r:id="rId31"/>
    <p:sldId id="292" r:id="rId32"/>
    <p:sldId id="293" r:id="rId33"/>
    <p:sldId id="294" r:id="rId34"/>
    <p:sldId id="295"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4" r:id="rId52"/>
    <p:sldId id="315" r:id="rId53"/>
    <p:sldId id="316" r:id="rId54"/>
    <p:sldId id="317" r:id="rId55"/>
    <p:sldId id="318" r:id="rId5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80"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14F41E3-43F4-4D85-9312-4C114823CD4A}" type="datetimeFigureOut">
              <a:rPr lang="es-MX" smtClean="0"/>
              <a:t>08/11/2010</a:t>
            </a:fld>
            <a:endParaRPr lang="es-MX"/>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9704F35-5BF1-4062-A343-70E0CC4041F7}" type="slidenum">
              <a:rPr lang="es-MX" smtClean="0"/>
              <a:t>‹Nº›</a:t>
            </a:fld>
            <a:endParaRPr lang="es-MX"/>
          </a:p>
        </p:txBody>
      </p:sp>
    </p:spTree>
    <p:extLst>
      <p:ext uri="{BB962C8B-B14F-4D97-AF65-F5344CB8AC3E}">
        <p14:creationId xmlns:p14="http://schemas.microsoft.com/office/powerpoint/2010/main" val="132966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6C80C287-05B2-4B82-A830-7DF66A2ED825}" type="slidenum">
              <a:rPr lang="en-US" sz="800"/>
              <a:pPr/>
              <a:t>1</a:t>
            </a:fld>
            <a:endParaRPr lang="en-US" sz="800"/>
          </a:p>
        </p:txBody>
      </p:sp>
      <p:sp>
        <p:nvSpPr>
          <p:cNvPr id="80899" name="Rectangle 2"/>
          <p:cNvSpPr>
            <a:spLocks noGrp="1" noRot="1" noChangeAspect="1" noChangeArrowheads="1" noTextEdit="1"/>
          </p:cNvSpPr>
          <p:nvPr>
            <p:ph type="sldImg"/>
          </p:nvPr>
        </p:nvSpPr>
        <p:spPr>
          <a:xfrm>
            <a:off x="903685" y="245936"/>
            <a:ext cx="5265407" cy="3990320"/>
          </a:xfrm>
          <a:ln/>
        </p:spPr>
      </p:sp>
      <p:sp>
        <p:nvSpPr>
          <p:cNvPr id="80900" name="Rectangle 3"/>
          <p:cNvSpPr>
            <a:spLocks noGrp="1" noChangeArrowheads="1"/>
          </p:cNvSpPr>
          <p:nvPr>
            <p:ph type="body" idx="1"/>
          </p:nvPr>
        </p:nvSpPr>
        <p:spPr>
          <a:xfrm>
            <a:off x="406202" y="4379207"/>
            <a:ext cx="6120407" cy="425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942E4140-D295-4377-94EE-935DA54CFED6}" type="slidenum">
              <a:rPr lang="en-US" sz="800"/>
              <a:pPr/>
              <a:t>10</a:t>
            </a:fld>
            <a:endParaRPr lang="en-US" sz="800"/>
          </a:p>
        </p:txBody>
      </p:sp>
      <p:sp>
        <p:nvSpPr>
          <p:cNvPr id="91139" name="Rectangle 2"/>
          <p:cNvSpPr>
            <a:spLocks noGrp="1" noRot="1" noChangeAspect="1" noChangeArrowheads="1" noTextEdit="1"/>
          </p:cNvSpPr>
          <p:nvPr>
            <p:ph type="sldImg"/>
          </p:nvPr>
        </p:nvSpPr>
        <p:spPr>
          <a:xfrm>
            <a:off x="873125" y="246063"/>
            <a:ext cx="5321300" cy="3990975"/>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B2270A92-03EA-40C9-BA33-809DDCE5D924}" type="slidenum">
              <a:rPr lang="en-US" sz="800"/>
              <a:pPr/>
              <a:t>12</a:t>
            </a:fld>
            <a:endParaRPr lang="en-US" sz="800"/>
          </a:p>
        </p:txBody>
      </p:sp>
      <p:sp>
        <p:nvSpPr>
          <p:cNvPr id="92163" name="Rectangle 2"/>
          <p:cNvSpPr>
            <a:spLocks noGrp="1" noRot="1" noChangeAspect="1" noChangeArrowheads="1" noTextEdit="1"/>
          </p:cNvSpPr>
          <p:nvPr>
            <p:ph type="sldImg"/>
          </p:nvPr>
        </p:nvSpPr>
        <p:spPr>
          <a:xfrm>
            <a:off x="873125" y="246063"/>
            <a:ext cx="5321300" cy="3990975"/>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D359CD18-030B-42AA-A3A3-AEC8A0CFC280}" type="slidenum">
              <a:rPr lang="en-US" sz="800"/>
              <a:pPr/>
              <a:t>13</a:t>
            </a:fld>
            <a:endParaRPr lang="en-US" sz="800"/>
          </a:p>
        </p:txBody>
      </p:sp>
      <p:sp>
        <p:nvSpPr>
          <p:cNvPr id="93187" name="Rectangle 2"/>
          <p:cNvSpPr>
            <a:spLocks noGrp="1" noRot="1" noChangeAspect="1" noChangeArrowheads="1" noTextEdit="1"/>
          </p:cNvSpPr>
          <p:nvPr>
            <p:ph type="sldImg"/>
          </p:nvPr>
        </p:nvSpPr>
        <p:spPr>
          <a:xfrm>
            <a:off x="873125" y="246063"/>
            <a:ext cx="5321300" cy="3990975"/>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4A19370D-4754-4B0D-BC56-740DF15B1B0A}" type="slidenum">
              <a:rPr lang="en-US" sz="800"/>
              <a:pPr/>
              <a:t>14</a:t>
            </a:fld>
            <a:endParaRPr lang="en-US" sz="800"/>
          </a:p>
        </p:txBody>
      </p:sp>
      <p:sp>
        <p:nvSpPr>
          <p:cNvPr id="94211" name="Rectangle 2"/>
          <p:cNvSpPr>
            <a:spLocks noGrp="1" noRot="1" noChangeAspect="1" noChangeArrowheads="1" noTextEdit="1"/>
          </p:cNvSpPr>
          <p:nvPr>
            <p:ph type="sldImg"/>
          </p:nvPr>
        </p:nvSpPr>
        <p:spPr>
          <a:xfrm>
            <a:off x="873125" y="246063"/>
            <a:ext cx="5321300" cy="3990975"/>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6B0803E0-F715-40A7-9675-CD27E3E980BC}" type="slidenum">
              <a:rPr lang="en-US" sz="800"/>
              <a:pPr/>
              <a:t>15</a:t>
            </a:fld>
            <a:endParaRPr lang="en-US" sz="800"/>
          </a:p>
        </p:txBody>
      </p:sp>
      <p:sp>
        <p:nvSpPr>
          <p:cNvPr id="95235" name="Rectangle 2"/>
          <p:cNvSpPr>
            <a:spLocks noGrp="1" noRot="1" noChangeAspect="1" noChangeArrowheads="1" noTextEdit="1"/>
          </p:cNvSpPr>
          <p:nvPr>
            <p:ph type="sldImg"/>
          </p:nvPr>
        </p:nvSpPr>
        <p:spPr>
          <a:xfrm>
            <a:off x="873125" y="246063"/>
            <a:ext cx="5321300" cy="3990975"/>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E66DCACD-C5E2-421F-8D14-F0FD365EABDC}" type="slidenum">
              <a:rPr lang="en-US" sz="800"/>
              <a:pPr/>
              <a:t>16</a:t>
            </a:fld>
            <a:endParaRPr lang="en-US" sz="800"/>
          </a:p>
        </p:txBody>
      </p:sp>
      <p:sp>
        <p:nvSpPr>
          <p:cNvPr id="96259" name="Rectangle 2"/>
          <p:cNvSpPr>
            <a:spLocks noGrp="1" noRot="1" noChangeAspect="1" noChangeArrowheads="1" noTextEdit="1"/>
          </p:cNvSpPr>
          <p:nvPr>
            <p:ph type="sldImg"/>
          </p:nvPr>
        </p:nvSpPr>
        <p:spPr>
          <a:xfrm>
            <a:off x="873125" y="246063"/>
            <a:ext cx="5321300" cy="3990975"/>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B49B6CD9-46A3-4548-8F10-5AC1BD4C0FA7}" type="slidenum">
              <a:rPr lang="en-US" sz="800"/>
              <a:pPr/>
              <a:t>17</a:t>
            </a:fld>
            <a:endParaRPr lang="en-US" sz="800"/>
          </a:p>
        </p:txBody>
      </p:sp>
      <p:sp>
        <p:nvSpPr>
          <p:cNvPr id="97283" name="Rectangle 2"/>
          <p:cNvSpPr>
            <a:spLocks noGrp="1" noRot="1" noChangeAspect="1" noChangeArrowheads="1" noTextEdit="1"/>
          </p:cNvSpPr>
          <p:nvPr>
            <p:ph type="sldImg"/>
          </p:nvPr>
        </p:nvSpPr>
        <p:spPr>
          <a:xfrm>
            <a:off x="873125" y="246063"/>
            <a:ext cx="5321300" cy="3990975"/>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1E7BBAAE-2A14-4C83-868E-0476CFD57530}" type="slidenum">
              <a:rPr lang="en-US" sz="800"/>
              <a:pPr/>
              <a:t>18</a:t>
            </a:fld>
            <a:endParaRPr lang="en-US" sz="800"/>
          </a:p>
        </p:txBody>
      </p:sp>
      <p:sp>
        <p:nvSpPr>
          <p:cNvPr id="98307" name="Rectangle 2"/>
          <p:cNvSpPr>
            <a:spLocks noGrp="1" noRot="1" noChangeAspect="1" noChangeArrowheads="1" noTextEdit="1"/>
          </p:cNvSpPr>
          <p:nvPr>
            <p:ph type="sldImg"/>
          </p:nvPr>
        </p:nvSpPr>
        <p:spPr>
          <a:xfrm>
            <a:off x="873125" y="246063"/>
            <a:ext cx="5321300" cy="3990975"/>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56C7060D-A417-4B2F-B7C2-98B6342EE44A}" type="slidenum">
              <a:rPr lang="en-US" sz="800"/>
              <a:pPr/>
              <a:t>19</a:t>
            </a:fld>
            <a:endParaRPr lang="en-US" sz="800"/>
          </a:p>
        </p:txBody>
      </p:sp>
      <p:sp>
        <p:nvSpPr>
          <p:cNvPr id="99331" name="Rectangle 2"/>
          <p:cNvSpPr>
            <a:spLocks noGrp="1" noRot="1" noChangeAspect="1" noChangeArrowheads="1" noTextEdit="1"/>
          </p:cNvSpPr>
          <p:nvPr>
            <p:ph type="sldImg"/>
          </p:nvPr>
        </p:nvSpPr>
        <p:spPr>
          <a:xfrm>
            <a:off x="873125" y="246063"/>
            <a:ext cx="5321300" cy="3990975"/>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4E7A2021-BFF8-4786-B723-FC290FDE1DDC}" type="slidenum">
              <a:rPr lang="en-US" sz="800"/>
              <a:pPr/>
              <a:t>20</a:t>
            </a:fld>
            <a:endParaRPr lang="en-US" sz="800"/>
          </a:p>
        </p:txBody>
      </p:sp>
      <p:sp>
        <p:nvSpPr>
          <p:cNvPr id="100355" name="Rectangle 2"/>
          <p:cNvSpPr>
            <a:spLocks noGrp="1" noRot="1" noChangeAspect="1" noChangeArrowheads="1" noTextEdit="1"/>
          </p:cNvSpPr>
          <p:nvPr>
            <p:ph type="sldImg"/>
          </p:nvPr>
        </p:nvSpPr>
        <p:spPr>
          <a:xfrm>
            <a:off x="873125" y="246063"/>
            <a:ext cx="5321300" cy="3990975"/>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8F077FD2-1CB4-4E05-936E-CD73D6F16567}" type="slidenum">
              <a:rPr lang="en-US" sz="800"/>
              <a:pPr/>
              <a:t>2</a:t>
            </a:fld>
            <a:endParaRPr lang="en-US" sz="800"/>
          </a:p>
        </p:txBody>
      </p:sp>
      <p:sp>
        <p:nvSpPr>
          <p:cNvPr id="81923" name="Rectangle 2"/>
          <p:cNvSpPr>
            <a:spLocks noGrp="1" noRot="1" noChangeAspect="1" noChangeArrowheads="1" noTextEdit="1"/>
          </p:cNvSpPr>
          <p:nvPr>
            <p:ph type="sldImg"/>
          </p:nvPr>
        </p:nvSpPr>
        <p:spPr>
          <a:xfrm>
            <a:off x="873125" y="246063"/>
            <a:ext cx="5321300" cy="3990975"/>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F87DDA8D-A788-49A4-B314-E3D5DBA88780}" type="slidenum">
              <a:rPr lang="en-US" sz="800"/>
              <a:pPr/>
              <a:t>21</a:t>
            </a:fld>
            <a:endParaRPr lang="en-US" sz="800"/>
          </a:p>
        </p:txBody>
      </p:sp>
      <p:sp>
        <p:nvSpPr>
          <p:cNvPr id="101379" name="Rectangle 2"/>
          <p:cNvSpPr>
            <a:spLocks noGrp="1" noRot="1" noChangeAspect="1" noChangeArrowheads="1" noTextEdit="1"/>
          </p:cNvSpPr>
          <p:nvPr>
            <p:ph type="sldImg"/>
          </p:nvPr>
        </p:nvSpPr>
        <p:spPr>
          <a:xfrm>
            <a:off x="873125" y="246063"/>
            <a:ext cx="5321300" cy="3990975"/>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88139B69-D7B1-4FED-84DC-E8E04A58A77F}" type="slidenum">
              <a:rPr lang="en-US" sz="800"/>
              <a:pPr/>
              <a:t>22</a:t>
            </a:fld>
            <a:endParaRPr lang="en-US" sz="800"/>
          </a:p>
        </p:txBody>
      </p:sp>
      <p:sp>
        <p:nvSpPr>
          <p:cNvPr id="102403" name="Rectangle 2"/>
          <p:cNvSpPr>
            <a:spLocks noGrp="1" noRot="1" noChangeAspect="1" noChangeArrowheads="1" noTextEdit="1"/>
          </p:cNvSpPr>
          <p:nvPr>
            <p:ph type="sldImg"/>
          </p:nvPr>
        </p:nvSpPr>
        <p:spPr>
          <a:xfrm>
            <a:off x="873125" y="246063"/>
            <a:ext cx="5321300" cy="3990975"/>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AA82E5F2-2DA9-4CE8-878F-873563E143FF}" type="slidenum">
              <a:rPr lang="en-US" sz="800"/>
              <a:pPr/>
              <a:t>23</a:t>
            </a:fld>
            <a:endParaRPr lang="en-US" sz="800"/>
          </a:p>
        </p:txBody>
      </p:sp>
      <p:sp>
        <p:nvSpPr>
          <p:cNvPr id="103427" name="Rectangle 2"/>
          <p:cNvSpPr>
            <a:spLocks noGrp="1" noRot="1" noChangeAspect="1" noChangeArrowheads="1" noTextEdit="1"/>
          </p:cNvSpPr>
          <p:nvPr>
            <p:ph type="sldImg"/>
          </p:nvPr>
        </p:nvSpPr>
        <p:spPr>
          <a:xfrm>
            <a:off x="873125" y="246063"/>
            <a:ext cx="5321300" cy="3990975"/>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676B96AF-F1DE-4089-B67A-78EA0653CB16}" type="slidenum">
              <a:rPr lang="en-US" sz="800"/>
              <a:pPr/>
              <a:t>24</a:t>
            </a:fld>
            <a:endParaRPr lang="en-US" sz="800"/>
          </a:p>
        </p:txBody>
      </p:sp>
      <p:sp>
        <p:nvSpPr>
          <p:cNvPr id="104451" name="Rectangle 2"/>
          <p:cNvSpPr>
            <a:spLocks noGrp="1" noRot="1" noChangeAspect="1" noChangeArrowheads="1" noTextEdit="1"/>
          </p:cNvSpPr>
          <p:nvPr>
            <p:ph type="sldImg"/>
          </p:nvPr>
        </p:nvSpPr>
        <p:spPr>
          <a:xfrm>
            <a:off x="873125" y="246063"/>
            <a:ext cx="5321300" cy="3990975"/>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87CFFA61-4C96-4FED-9E31-A951401D6C9F}" type="slidenum">
              <a:rPr lang="en-US" sz="800"/>
              <a:pPr/>
              <a:t>25</a:t>
            </a:fld>
            <a:endParaRPr lang="en-US" sz="800"/>
          </a:p>
        </p:txBody>
      </p:sp>
      <p:sp>
        <p:nvSpPr>
          <p:cNvPr id="105475" name="Rectangle 2"/>
          <p:cNvSpPr>
            <a:spLocks noGrp="1" noRot="1" noChangeAspect="1" noChangeArrowheads="1" noTextEdit="1"/>
          </p:cNvSpPr>
          <p:nvPr>
            <p:ph type="sldImg"/>
          </p:nvPr>
        </p:nvSpPr>
        <p:spPr>
          <a:xfrm>
            <a:off x="873125" y="246063"/>
            <a:ext cx="5321300" cy="3990975"/>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8AEFCF1F-6862-40E0-8D80-47C8F3B0A3E5}" type="slidenum">
              <a:rPr lang="en-US" sz="800"/>
              <a:pPr/>
              <a:t>26</a:t>
            </a:fld>
            <a:endParaRPr lang="en-US" sz="800"/>
          </a:p>
        </p:txBody>
      </p:sp>
      <p:sp>
        <p:nvSpPr>
          <p:cNvPr id="106499" name="Rectangle 2"/>
          <p:cNvSpPr>
            <a:spLocks noGrp="1" noRot="1" noChangeAspect="1" noChangeArrowheads="1" noTextEdit="1"/>
          </p:cNvSpPr>
          <p:nvPr>
            <p:ph type="sldImg"/>
          </p:nvPr>
        </p:nvSpPr>
        <p:spPr>
          <a:xfrm>
            <a:off x="873125" y="246063"/>
            <a:ext cx="5321300" cy="3990975"/>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BECAF253-18C6-4348-ADE9-A4FE004B6D12}" type="slidenum">
              <a:rPr lang="en-US" sz="800"/>
              <a:pPr/>
              <a:t>27</a:t>
            </a:fld>
            <a:endParaRPr lang="en-US" sz="800"/>
          </a:p>
        </p:txBody>
      </p:sp>
      <p:sp>
        <p:nvSpPr>
          <p:cNvPr id="107523" name="Rectangle 2"/>
          <p:cNvSpPr>
            <a:spLocks noGrp="1" noRot="1" noChangeAspect="1" noChangeArrowheads="1" noTextEdit="1"/>
          </p:cNvSpPr>
          <p:nvPr>
            <p:ph type="sldImg"/>
          </p:nvPr>
        </p:nvSpPr>
        <p:spPr>
          <a:xfrm>
            <a:off x="873125" y="246063"/>
            <a:ext cx="5321300" cy="3990975"/>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BA33B8C7-4F90-4297-9553-DBB81B5CAD4A}" type="slidenum">
              <a:rPr lang="en-US" sz="800"/>
              <a:pPr/>
              <a:t>28</a:t>
            </a:fld>
            <a:endParaRPr lang="en-US" sz="800"/>
          </a:p>
        </p:txBody>
      </p:sp>
      <p:sp>
        <p:nvSpPr>
          <p:cNvPr id="108547" name="Rectangle 2"/>
          <p:cNvSpPr>
            <a:spLocks noGrp="1" noRot="1" noChangeAspect="1" noChangeArrowheads="1" noTextEdit="1"/>
          </p:cNvSpPr>
          <p:nvPr>
            <p:ph type="sldImg"/>
          </p:nvPr>
        </p:nvSpPr>
        <p:spPr>
          <a:xfrm>
            <a:off x="873125" y="246063"/>
            <a:ext cx="5321300" cy="3990975"/>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D3222507-EB5A-427C-8C75-26A1966D4A20}" type="slidenum">
              <a:rPr lang="en-US" sz="800"/>
              <a:pPr/>
              <a:t>29</a:t>
            </a:fld>
            <a:endParaRPr lang="en-US" sz="800"/>
          </a:p>
        </p:txBody>
      </p:sp>
      <p:sp>
        <p:nvSpPr>
          <p:cNvPr id="109571" name="Rectangle 2"/>
          <p:cNvSpPr>
            <a:spLocks noGrp="1" noRot="1" noChangeAspect="1" noChangeArrowheads="1" noTextEdit="1"/>
          </p:cNvSpPr>
          <p:nvPr>
            <p:ph type="sldImg"/>
          </p:nvPr>
        </p:nvSpPr>
        <p:spPr>
          <a:xfrm>
            <a:off x="873125" y="246063"/>
            <a:ext cx="5321300" cy="3990975"/>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2A7AF2A1-968C-439F-9389-593C52A8D62C}" type="slidenum">
              <a:rPr lang="en-US" sz="800"/>
              <a:pPr/>
              <a:t>30</a:t>
            </a:fld>
            <a:endParaRPr lang="en-US" sz="800"/>
          </a:p>
        </p:txBody>
      </p:sp>
      <p:sp>
        <p:nvSpPr>
          <p:cNvPr id="110595" name="Rectangle 2"/>
          <p:cNvSpPr>
            <a:spLocks noGrp="1" noRot="1" noChangeAspect="1" noChangeArrowheads="1" noTextEdit="1"/>
          </p:cNvSpPr>
          <p:nvPr>
            <p:ph type="sldImg"/>
          </p:nvPr>
        </p:nvSpPr>
        <p:spPr>
          <a:xfrm>
            <a:off x="873125" y="246063"/>
            <a:ext cx="5321300" cy="3990975"/>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F393363F-BC20-412F-91CE-646BD606CCDF}" type="slidenum">
              <a:rPr lang="en-US" sz="800"/>
              <a:pPr/>
              <a:t>3</a:t>
            </a:fld>
            <a:endParaRPr lang="en-US" sz="800"/>
          </a:p>
        </p:txBody>
      </p:sp>
      <p:sp>
        <p:nvSpPr>
          <p:cNvPr id="82947" name="Rectangle 2"/>
          <p:cNvSpPr>
            <a:spLocks noGrp="1" noRot="1" noChangeAspect="1" noChangeArrowheads="1" noTextEdit="1"/>
          </p:cNvSpPr>
          <p:nvPr>
            <p:ph type="sldImg"/>
          </p:nvPr>
        </p:nvSpPr>
        <p:spPr>
          <a:xfrm>
            <a:off x="900642" y="245937"/>
            <a:ext cx="5266928" cy="3991857"/>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7BED3CA5-E3B7-49E5-A36C-35D59E97EB6E}" type="slidenum">
              <a:rPr lang="en-US" sz="800"/>
              <a:pPr/>
              <a:t>31</a:t>
            </a:fld>
            <a:endParaRPr lang="en-US" sz="800"/>
          </a:p>
        </p:txBody>
      </p:sp>
      <p:sp>
        <p:nvSpPr>
          <p:cNvPr id="111619" name="Rectangle 2"/>
          <p:cNvSpPr>
            <a:spLocks noGrp="1" noRot="1" noChangeAspect="1" noChangeArrowheads="1" noTextEdit="1"/>
          </p:cNvSpPr>
          <p:nvPr>
            <p:ph type="sldImg"/>
          </p:nvPr>
        </p:nvSpPr>
        <p:spPr>
          <a:xfrm>
            <a:off x="873125" y="246063"/>
            <a:ext cx="5321300" cy="3990975"/>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CBBBF61A-A542-4C1C-81A7-09E0E5A14CA4}" type="slidenum">
              <a:rPr lang="en-US" sz="800"/>
              <a:pPr/>
              <a:t>32</a:t>
            </a:fld>
            <a:endParaRPr lang="en-US" sz="800"/>
          </a:p>
        </p:txBody>
      </p:sp>
      <p:sp>
        <p:nvSpPr>
          <p:cNvPr id="112643" name="Rectangle 2"/>
          <p:cNvSpPr>
            <a:spLocks noGrp="1" noRot="1" noChangeAspect="1" noChangeArrowheads="1" noTextEdit="1"/>
          </p:cNvSpPr>
          <p:nvPr>
            <p:ph type="sldImg"/>
          </p:nvPr>
        </p:nvSpPr>
        <p:spPr>
          <a:xfrm>
            <a:off x="873125" y="246063"/>
            <a:ext cx="5321300" cy="3990975"/>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18877BFB-6E74-45DD-B650-4EA45C22ADEC}" type="slidenum">
              <a:rPr lang="en-US" sz="800"/>
              <a:pPr/>
              <a:t>33</a:t>
            </a:fld>
            <a:endParaRPr lang="en-US" sz="800"/>
          </a:p>
        </p:txBody>
      </p:sp>
      <p:sp>
        <p:nvSpPr>
          <p:cNvPr id="113667" name="Rectangle 2"/>
          <p:cNvSpPr>
            <a:spLocks noGrp="1" noRot="1" noChangeAspect="1" noChangeArrowheads="1" noTextEdit="1"/>
          </p:cNvSpPr>
          <p:nvPr>
            <p:ph type="sldImg"/>
          </p:nvPr>
        </p:nvSpPr>
        <p:spPr>
          <a:xfrm>
            <a:off x="873125" y="246063"/>
            <a:ext cx="5321300" cy="3990975"/>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C3F75DFC-7AC1-452E-BA2C-7FED681B6547}" type="slidenum">
              <a:rPr lang="en-US" sz="800"/>
              <a:pPr/>
              <a:t>34</a:t>
            </a:fld>
            <a:endParaRPr lang="en-US" sz="800"/>
          </a:p>
        </p:txBody>
      </p:sp>
      <p:sp>
        <p:nvSpPr>
          <p:cNvPr id="114691" name="Rectangle 2"/>
          <p:cNvSpPr>
            <a:spLocks noGrp="1" noRot="1" noChangeAspect="1" noChangeArrowheads="1" noTextEdit="1"/>
          </p:cNvSpPr>
          <p:nvPr>
            <p:ph type="sldImg"/>
          </p:nvPr>
        </p:nvSpPr>
        <p:spPr>
          <a:xfrm>
            <a:off x="873125" y="246063"/>
            <a:ext cx="5321300" cy="3990975"/>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A6D90E63-73A3-4425-8926-2D3F601C3337}" type="slidenum">
              <a:rPr lang="en-US" sz="800"/>
              <a:pPr/>
              <a:t>35</a:t>
            </a:fld>
            <a:endParaRPr lang="en-US" sz="800"/>
          </a:p>
        </p:txBody>
      </p:sp>
      <p:sp>
        <p:nvSpPr>
          <p:cNvPr id="116739" name="Rectangle 2"/>
          <p:cNvSpPr>
            <a:spLocks noGrp="1" noRot="1" noChangeAspect="1" noChangeArrowheads="1" noTextEdit="1"/>
          </p:cNvSpPr>
          <p:nvPr>
            <p:ph type="sldImg"/>
          </p:nvPr>
        </p:nvSpPr>
        <p:spPr>
          <a:xfrm>
            <a:off x="873125" y="246063"/>
            <a:ext cx="5321300" cy="3990975"/>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37BD6F8E-7C0A-4192-8171-588C3629ACE4}" type="slidenum">
              <a:rPr lang="en-US" sz="800"/>
              <a:pPr/>
              <a:t>36</a:t>
            </a:fld>
            <a:endParaRPr lang="en-US" sz="800"/>
          </a:p>
        </p:txBody>
      </p:sp>
      <p:sp>
        <p:nvSpPr>
          <p:cNvPr id="117763" name="Rectangle 2"/>
          <p:cNvSpPr>
            <a:spLocks noGrp="1" noRot="1" noChangeAspect="1" noChangeArrowheads="1" noTextEdit="1"/>
          </p:cNvSpPr>
          <p:nvPr>
            <p:ph type="sldImg"/>
          </p:nvPr>
        </p:nvSpPr>
        <p:spPr>
          <a:xfrm>
            <a:off x="873125" y="246063"/>
            <a:ext cx="5321300" cy="3990975"/>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019564F4-44A5-4FD0-BD4D-7494FD6E032A}" type="slidenum">
              <a:rPr lang="en-US" sz="800"/>
              <a:pPr/>
              <a:t>37</a:t>
            </a:fld>
            <a:endParaRPr lang="en-US" sz="800"/>
          </a:p>
        </p:txBody>
      </p:sp>
      <p:sp>
        <p:nvSpPr>
          <p:cNvPr id="118787" name="Rectangle 2"/>
          <p:cNvSpPr>
            <a:spLocks noGrp="1" noRot="1" noChangeAspect="1" noChangeArrowheads="1" noTextEdit="1"/>
          </p:cNvSpPr>
          <p:nvPr>
            <p:ph type="sldImg"/>
          </p:nvPr>
        </p:nvSpPr>
        <p:spPr>
          <a:xfrm>
            <a:off x="873125" y="246063"/>
            <a:ext cx="5321300" cy="3990975"/>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FDF0E88E-68CC-4FA7-BBD5-E3B8F9BA9D41}" type="slidenum">
              <a:rPr lang="en-US" sz="800"/>
              <a:pPr/>
              <a:t>38</a:t>
            </a:fld>
            <a:endParaRPr lang="en-US" sz="800"/>
          </a:p>
        </p:txBody>
      </p:sp>
      <p:sp>
        <p:nvSpPr>
          <p:cNvPr id="119811" name="Rectangle 2"/>
          <p:cNvSpPr>
            <a:spLocks noGrp="1" noRot="1" noChangeAspect="1" noChangeArrowheads="1" noTextEdit="1"/>
          </p:cNvSpPr>
          <p:nvPr>
            <p:ph type="sldImg"/>
          </p:nvPr>
        </p:nvSpPr>
        <p:spPr>
          <a:xfrm>
            <a:off x="873125" y="246063"/>
            <a:ext cx="5321300" cy="3990975"/>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F6838915-A579-478B-9DFD-1D1EF45F6AD3}" type="slidenum">
              <a:rPr lang="en-US" sz="800"/>
              <a:pPr/>
              <a:t>39</a:t>
            </a:fld>
            <a:endParaRPr lang="en-US" sz="800"/>
          </a:p>
        </p:txBody>
      </p:sp>
      <p:sp>
        <p:nvSpPr>
          <p:cNvPr id="120835" name="Rectangle 2"/>
          <p:cNvSpPr>
            <a:spLocks noGrp="1" noRot="1" noChangeAspect="1" noChangeArrowheads="1" noTextEdit="1"/>
          </p:cNvSpPr>
          <p:nvPr>
            <p:ph type="sldImg"/>
          </p:nvPr>
        </p:nvSpPr>
        <p:spPr>
          <a:xfrm>
            <a:off x="873125" y="246063"/>
            <a:ext cx="5321300" cy="3990975"/>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3FD6744B-A61F-4F0A-8D12-1BB5BFE5193E}" type="slidenum">
              <a:rPr lang="en-US" sz="800"/>
              <a:pPr/>
              <a:t>40</a:t>
            </a:fld>
            <a:endParaRPr lang="en-US" sz="800"/>
          </a:p>
        </p:txBody>
      </p:sp>
      <p:sp>
        <p:nvSpPr>
          <p:cNvPr id="121859" name="Rectangle 2"/>
          <p:cNvSpPr>
            <a:spLocks noGrp="1" noRot="1" noChangeAspect="1" noChangeArrowheads="1" noTextEdit="1"/>
          </p:cNvSpPr>
          <p:nvPr>
            <p:ph type="sldImg"/>
          </p:nvPr>
        </p:nvSpPr>
        <p:spPr>
          <a:xfrm>
            <a:off x="873125" y="246063"/>
            <a:ext cx="5321300" cy="3990975"/>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6541A640-5FCA-44AF-8FE2-8F802DF995E1}" type="slidenum">
              <a:rPr lang="en-US" sz="800"/>
              <a:pPr/>
              <a:t>4</a:t>
            </a:fld>
            <a:endParaRPr lang="en-US" sz="800"/>
          </a:p>
        </p:txBody>
      </p:sp>
      <p:sp>
        <p:nvSpPr>
          <p:cNvPr id="83971" name="Rectangle 2"/>
          <p:cNvSpPr>
            <a:spLocks noGrp="1" noRot="1" noChangeAspect="1" noChangeArrowheads="1" noTextEdit="1"/>
          </p:cNvSpPr>
          <p:nvPr>
            <p:ph type="sldImg"/>
          </p:nvPr>
        </p:nvSpPr>
        <p:spPr>
          <a:xfrm>
            <a:off x="873125" y="246063"/>
            <a:ext cx="5321300" cy="3990975"/>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13B63E40-B334-448D-800B-B7AEA67E6CEC}" type="slidenum">
              <a:rPr lang="en-US" sz="800"/>
              <a:pPr/>
              <a:t>41</a:t>
            </a:fld>
            <a:endParaRPr lang="en-US" sz="800"/>
          </a:p>
        </p:txBody>
      </p:sp>
      <p:sp>
        <p:nvSpPr>
          <p:cNvPr id="122883" name="Rectangle 2"/>
          <p:cNvSpPr>
            <a:spLocks noGrp="1" noRot="1" noChangeAspect="1" noChangeArrowheads="1" noTextEdit="1"/>
          </p:cNvSpPr>
          <p:nvPr>
            <p:ph type="sldImg"/>
          </p:nvPr>
        </p:nvSpPr>
        <p:spPr>
          <a:xfrm>
            <a:off x="873125" y="246063"/>
            <a:ext cx="5321300" cy="3990975"/>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8C7B3EAA-0D59-4EB9-9682-7E0BD6BC6434}" type="slidenum">
              <a:rPr lang="en-US" sz="800"/>
              <a:pPr/>
              <a:t>42</a:t>
            </a:fld>
            <a:endParaRPr lang="en-US" sz="800"/>
          </a:p>
        </p:txBody>
      </p:sp>
      <p:sp>
        <p:nvSpPr>
          <p:cNvPr id="123907" name="Rectangle 2"/>
          <p:cNvSpPr>
            <a:spLocks noGrp="1" noRot="1" noChangeAspect="1" noChangeArrowheads="1" noTextEdit="1"/>
          </p:cNvSpPr>
          <p:nvPr>
            <p:ph type="sldImg"/>
          </p:nvPr>
        </p:nvSpPr>
        <p:spPr>
          <a:xfrm>
            <a:off x="873125" y="246063"/>
            <a:ext cx="5321300" cy="3990975"/>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29AFCAD7-EDF1-497C-84B6-DC82D2BEC587}" type="slidenum">
              <a:rPr lang="en-US" sz="800"/>
              <a:pPr/>
              <a:t>43</a:t>
            </a:fld>
            <a:endParaRPr lang="en-US" sz="800"/>
          </a:p>
        </p:txBody>
      </p:sp>
      <p:sp>
        <p:nvSpPr>
          <p:cNvPr id="124931" name="Rectangle 2"/>
          <p:cNvSpPr>
            <a:spLocks noGrp="1" noRot="1" noChangeAspect="1" noChangeArrowheads="1" noTextEdit="1"/>
          </p:cNvSpPr>
          <p:nvPr>
            <p:ph type="sldImg"/>
          </p:nvPr>
        </p:nvSpPr>
        <p:spPr>
          <a:xfrm>
            <a:off x="873125" y="246063"/>
            <a:ext cx="5321300" cy="3990975"/>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7CDA0CD1-2E63-4187-BADC-15E83ED57041}" type="slidenum">
              <a:rPr lang="en-US" sz="800"/>
              <a:pPr/>
              <a:t>44</a:t>
            </a:fld>
            <a:endParaRPr lang="en-US" sz="800"/>
          </a:p>
        </p:txBody>
      </p:sp>
      <p:sp>
        <p:nvSpPr>
          <p:cNvPr id="125955" name="Rectangle 2"/>
          <p:cNvSpPr>
            <a:spLocks noGrp="1" noRot="1" noChangeAspect="1" noChangeArrowheads="1" noTextEdit="1"/>
          </p:cNvSpPr>
          <p:nvPr>
            <p:ph type="sldImg"/>
          </p:nvPr>
        </p:nvSpPr>
        <p:spPr>
          <a:xfrm>
            <a:off x="873125" y="246063"/>
            <a:ext cx="5321300" cy="3990975"/>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2C3F74E6-DFEE-4FD2-B6A3-85779B0F1A7E}" type="slidenum">
              <a:rPr lang="en-US" sz="800"/>
              <a:pPr/>
              <a:t>45</a:t>
            </a:fld>
            <a:endParaRPr lang="en-US" sz="800"/>
          </a:p>
        </p:txBody>
      </p:sp>
      <p:sp>
        <p:nvSpPr>
          <p:cNvPr id="126979" name="Rectangle 2"/>
          <p:cNvSpPr>
            <a:spLocks noGrp="1" noRot="1" noChangeAspect="1" noChangeArrowheads="1" noTextEdit="1"/>
          </p:cNvSpPr>
          <p:nvPr>
            <p:ph type="sldImg"/>
          </p:nvPr>
        </p:nvSpPr>
        <p:spPr>
          <a:xfrm>
            <a:off x="873125" y="246063"/>
            <a:ext cx="5321300" cy="3990975"/>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F9ADD257-6C60-4278-9EC4-7DB467602B61}" type="slidenum">
              <a:rPr lang="en-US" sz="800"/>
              <a:pPr/>
              <a:t>46</a:t>
            </a:fld>
            <a:endParaRPr lang="en-US" sz="800"/>
          </a:p>
        </p:txBody>
      </p:sp>
      <p:sp>
        <p:nvSpPr>
          <p:cNvPr id="128003" name="Rectangle 2"/>
          <p:cNvSpPr>
            <a:spLocks noGrp="1" noRot="1" noChangeAspect="1" noChangeArrowheads="1" noTextEdit="1"/>
          </p:cNvSpPr>
          <p:nvPr>
            <p:ph type="sldImg"/>
          </p:nvPr>
        </p:nvSpPr>
        <p:spPr>
          <a:xfrm>
            <a:off x="873125" y="246063"/>
            <a:ext cx="5321300" cy="3990975"/>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FADB7C44-B740-46C9-9500-E3ABEDE57AD4}" type="slidenum">
              <a:rPr lang="en-US" sz="800"/>
              <a:pPr/>
              <a:t>47</a:t>
            </a:fld>
            <a:endParaRPr lang="en-US" sz="800"/>
          </a:p>
        </p:txBody>
      </p:sp>
      <p:sp>
        <p:nvSpPr>
          <p:cNvPr id="129027" name="Rectangle 2"/>
          <p:cNvSpPr>
            <a:spLocks noGrp="1" noRot="1" noChangeAspect="1" noChangeArrowheads="1" noTextEdit="1"/>
          </p:cNvSpPr>
          <p:nvPr>
            <p:ph type="sldImg"/>
          </p:nvPr>
        </p:nvSpPr>
        <p:spPr>
          <a:xfrm>
            <a:off x="873125" y="246063"/>
            <a:ext cx="5321300" cy="3990975"/>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Use graphic 1.1.1.1</a:t>
            </a:r>
          </a:p>
          <a:p>
            <a:r>
              <a:rPr lang="en-US" dirty="0" smtClean="0"/>
              <a:t>Use graphic 1.1.1.3</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B114E153-B664-4F6A-A099-E6C435AF2406}" type="slidenum">
              <a:rPr lang="en-US" sz="800"/>
              <a:pPr/>
              <a:t>48</a:t>
            </a:fld>
            <a:endParaRPr lang="en-US" sz="800"/>
          </a:p>
        </p:txBody>
      </p:sp>
      <p:sp>
        <p:nvSpPr>
          <p:cNvPr id="130051" name="Rectangle 2"/>
          <p:cNvSpPr>
            <a:spLocks noGrp="1" noRot="1" noChangeAspect="1" noChangeArrowheads="1" noTextEdit="1"/>
          </p:cNvSpPr>
          <p:nvPr>
            <p:ph type="sldImg"/>
          </p:nvPr>
        </p:nvSpPr>
        <p:spPr>
          <a:xfrm>
            <a:off x="873125" y="246063"/>
            <a:ext cx="5321300" cy="3990975"/>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E63FB74C-6CCB-4ECE-BD4E-97373BEBFB88}" type="slidenum">
              <a:rPr lang="en-US" sz="800"/>
              <a:pPr/>
              <a:t>49</a:t>
            </a:fld>
            <a:endParaRPr lang="en-US" sz="800"/>
          </a:p>
        </p:txBody>
      </p:sp>
      <p:sp>
        <p:nvSpPr>
          <p:cNvPr id="131075" name="Rectangle 2"/>
          <p:cNvSpPr>
            <a:spLocks noGrp="1" noRot="1" noChangeAspect="1" noChangeArrowheads="1" noTextEdit="1"/>
          </p:cNvSpPr>
          <p:nvPr>
            <p:ph type="sldImg"/>
          </p:nvPr>
        </p:nvSpPr>
        <p:spPr>
          <a:xfrm>
            <a:off x="873125" y="246063"/>
            <a:ext cx="5321300" cy="3990975"/>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BD22F311-CA47-4B30-9D4B-882B4A59A28C}" type="slidenum">
              <a:rPr lang="en-US" sz="800"/>
              <a:pPr/>
              <a:t>50</a:t>
            </a:fld>
            <a:endParaRPr lang="en-US" sz="800"/>
          </a:p>
        </p:txBody>
      </p:sp>
      <p:sp>
        <p:nvSpPr>
          <p:cNvPr id="132099" name="Rectangle 2"/>
          <p:cNvSpPr>
            <a:spLocks noGrp="1" noRot="1" noChangeAspect="1" noChangeArrowheads="1" noTextEdit="1"/>
          </p:cNvSpPr>
          <p:nvPr>
            <p:ph type="sldImg"/>
          </p:nvPr>
        </p:nvSpPr>
        <p:spPr>
          <a:xfrm>
            <a:off x="873125" y="246063"/>
            <a:ext cx="5321300" cy="3990975"/>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AF5A1AA1-B0DC-4DF5-890C-C4E885F49F7A}" type="slidenum">
              <a:rPr lang="en-US" sz="800"/>
              <a:pPr/>
              <a:t>5</a:t>
            </a:fld>
            <a:endParaRPr lang="en-US" sz="800"/>
          </a:p>
        </p:txBody>
      </p:sp>
      <p:sp>
        <p:nvSpPr>
          <p:cNvPr id="84995" name="Rectangle 2"/>
          <p:cNvSpPr>
            <a:spLocks noGrp="1" noRot="1" noChangeAspect="1" noChangeArrowheads="1" noTextEdit="1"/>
          </p:cNvSpPr>
          <p:nvPr>
            <p:ph type="sldImg"/>
          </p:nvPr>
        </p:nvSpPr>
        <p:spPr>
          <a:xfrm>
            <a:off x="873125" y="246063"/>
            <a:ext cx="5321300" cy="3990975"/>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86B24935-932A-4835-97F7-7D14D68B7427}" type="slidenum">
              <a:rPr lang="en-US" sz="800"/>
              <a:pPr/>
              <a:t>51</a:t>
            </a:fld>
            <a:endParaRPr lang="en-US" sz="800"/>
          </a:p>
        </p:txBody>
      </p:sp>
      <p:sp>
        <p:nvSpPr>
          <p:cNvPr id="134147" name="Rectangle 2"/>
          <p:cNvSpPr>
            <a:spLocks noGrp="1" noRot="1" noChangeAspect="1" noChangeArrowheads="1" noTextEdit="1"/>
          </p:cNvSpPr>
          <p:nvPr>
            <p:ph type="sldImg"/>
          </p:nvPr>
        </p:nvSpPr>
        <p:spPr>
          <a:xfrm>
            <a:off x="873125" y="246063"/>
            <a:ext cx="5321300" cy="3990975"/>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073ED23E-FE31-4AEB-A1EA-5A9D515F3358}" type="slidenum">
              <a:rPr lang="en-US" sz="800"/>
              <a:pPr/>
              <a:t>52</a:t>
            </a:fld>
            <a:endParaRPr lang="en-US" sz="800"/>
          </a:p>
        </p:txBody>
      </p:sp>
      <p:sp>
        <p:nvSpPr>
          <p:cNvPr id="135171" name="Rectangle 2"/>
          <p:cNvSpPr>
            <a:spLocks noGrp="1" noRot="1" noChangeAspect="1" noChangeArrowheads="1" noTextEdit="1"/>
          </p:cNvSpPr>
          <p:nvPr>
            <p:ph type="sldImg"/>
          </p:nvPr>
        </p:nvSpPr>
        <p:spPr>
          <a:xfrm>
            <a:off x="873125" y="246063"/>
            <a:ext cx="5321300" cy="3990975"/>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E35D8C7E-BE4D-4F68-BDFA-94C26E0E02C2}" type="slidenum">
              <a:rPr lang="en-US" sz="800"/>
              <a:pPr/>
              <a:t>53</a:t>
            </a:fld>
            <a:endParaRPr lang="en-US" sz="800"/>
          </a:p>
        </p:txBody>
      </p:sp>
      <p:sp>
        <p:nvSpPr>
          <p:cNvPr id="136195" name="Rectangle 2"/>
          <p:cNvSpPr>
            <a:spLocks noGrp="1" noRot="1" noChangeAspect="1" noChangeArrowheads="1" noTextEdit="1"/>
          </p:cNvSpPr>
          <p:nvPr>
            <p:ph type="sldImg"/>
          </p:nvPr>
        </p:nvSpPr>
        <p:spPr>
          <a:xfrm>
            <a:off x="873125" y="246063"/>
            <a:ext cx="5321300" cy="3990975"/>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B51AF8B9-B217-424B-8D9C-8D98EE4A153D}" type="slidenum">
              <a:rPr lang="en-US" sz="800"/>
              <a:pPr/>
              <a:t>54</a:t>
            </a:fld>
            <a:endParaRPr lang="en-US" sz="800"/>
          </a:p>
        </p:txBody>
      </p:sp>
      <p:sp>
        <p:nvSpPr>
          <p:cNvPr id="137219" name="Rectangle 2"/>
          <p:cNvSpPr>
            <a:spLocks noGrp="1" noRot="1" noChangeAspect="1" noChangeArrowheads="1" noTextEdit="1"/>
          </p:cNvSpPr>
          <p:nvPr>
            <p:ph type="sldImg"/>
          </p:nvPr>
        </p:nvSpPr>
        <p:spPr>
          <a:xfrm>
            <a:off x="873125" y="246063"/>
            <a:ext cx="5321300" cy="3990975"/>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B7E2DAC7-E8E6-4801-8327-E493EA5DB09B}" type="slidenum">
              <a:rPr lang="en-US" sz="800"/>
              <a:pPr/>
              <a:t>55</a:t>
            </a:fld>
            <a:endParaRPr lang="en-US" sz="800"/>
          </a:p>
        </p:txBody>
      </p:sp>
      <p:sp>
        <p:nvSpPr>
          <p:cNvPr id="138243" name="Rectangle 2"/>
          <p:cNvSpPr>
            <a:spLocks noGrp="1" noRot="1" noChangeAspect="1" noChangeArrowheads="1" noTextEdit="1"/>
          </p:cNvSpPr>
          <p:nvPr>
            <p:ph type="sldImg"/>
          </p:nvPr>
        </p:nvSpPr>
        <p:spPr>
          <a:xfrm>
            <a:off x="873125" y="246063"/>
            <a:ext cx="5321300" cy="3990975"/>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412ED6AC-FA69-4AD0-9A84-72D1849D026E}" type="slidenum">
              <a:rPr lang="en-US" sz="800"/>
              <a:pPr/>
              <a:t>6</a:t>
            </a:fld>
            <a:endParaRPr lang="en-US" sz="800"/>
          </a:p>
        </p:txBody>
      </p:sp>
      <p:sp>
        <p:nvSpPr>
          <p:cNvPr id="86019" name="Rectangle 2"/>
          <p:cNvSpPr>
            <a:spLocks noGrp="1" noRot="1" noChangeAspect="1" noChangeArrowheads="1" noTextEdit="1"/>
          </p:cNvSpPr>
          <p:nvPr>
            <p:ph type="sldImg"/>
          </p:nvPr>
        </p:nvSpPr>
        <p:spPr>
          <a:xfrm>
            <a:off x="873125" y="246063"/>
            <a:ext cx="5321300" cy="3990975"/>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3CC17637-5B8B-442E-B784-F37D21B89FB5}" type="slidenum">
              <a:rPr lang="en-US" sz="800"/>
              <a:pPr/>
              <a:t>7</a:t>
            </a:fld>
            <a:endParaRPr lang="en-US" sz="800"/>
          </a:p>
        </p:txBody>
      </p:sp>
      <p:sp>
        <p:nvSpPr>
          <p:cNvPr id="88067" name="Rectangle 2"/>
          <p:cNvSpPr>
            <a:spLocks noGrp="1" noRot="1" noChangeAspect="1" noChangeArrowheads="1" noTextEdit="1"/>
          </p:cNvSpPr>
          <p:nvPr>
            <p:ph type="sldImg"/>
          </p:nvPr>
        </p:nvSpPr>
        <p:spPr>
          <a:xfrm>
            <a:off x="873125" y="246063"/>
            <a:ext cx="5321300" cy="3990975"/>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4C0AF0F6-A77F-400D-933D-3E52A32C2758}" type="slidenum">
              <a:rPr lang="en-US" sz="800"/>
              <a:pPr/>
              <a:t>8</a:t>
            </a:fld>
            <a:endParaRPr lang="en-US" sz="800"/>
          </a:p>
        </p:txBody>
      </p:sp>
      <p:sp>
        <p:nvSpPr>
          <p:cNvPr id="89091" name="Rectangle 2"/>
          <p:cNvSpPr>
            <a:spLocks noGrp="1" noRot="1" noChangeAspect="1" noChangeArrowheads="1" noTextEdit="1"/>
          </p:cNvSpPr>
          <p:nvPr>
            <p:ph type="sldImg"/>
          </p:nvPr>
        </p:nvSpPr>
        <p:spPr>
          <a:xfrm>
            <a:off x="873125" y="246063"/>
            <a:ext cx="5321300" cy="3990975"/>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283">
              <a:defRPr sz="2300">
                <a:solidFill>
                  <a:schemeClr val="tx1"/>
                </a:solidFill>
                <a:latin typeface="Arial" charset="0"/>
              </a:defRPr>
            </a:lvl1pPr>
            <a:lvl2pPr marL="716130" indent="-275434" defTabSz="901283">
              <a:defRPr sz="2300">
                <a:solidFill>
                  <a:schemeClr val="tx1"/>
                </a:solidFill>
                <a:latin typeface="Arial" charset="0"/>
              </a:defRPr>
            </a:lvl2pPr>
            <a:lvl3pPr marL="1101738" indent="-220348" defTabSz="901283">
              <a:defRPr sz="2300">
                <a:solidFill>
                  <a:schemeClr val="tx1"/>
                </a:solidFill>
                <a:latin typeface="Arial" charset="0"/>
              </a:defRPr>
            </a:lvl3pPr>
            <a:lvl4pPr marL="1542433" indent="-220348" defTabSz="901283">
              <a:defRPr sz="2300">
                <a:solidFill>
                  <a:schemeClr val="tx1"/>
                </a:solidFill>
                <a:latin typeface="Arial" charset="0"/>
              </a:defRPr>
            </a:lvl4pPr>
            <a:lvl5pPr marL="1983128" indent="-220348" defTabSz="901283">
              <a:defRPr sz="2300">
                <a:solidFill>
                  <a:schemeClr val="tx1"/>
                </a:solidFill>
                <a:latin typeface="Arial" charset="0"/>
              </a:defRPr>
            </a:lvl5pPr>
            <a:lvl6pPr marL="2423823" indent="-220348" algn="ctr" defTabSz="901283" eaLnBrk="0" fontAlgn="base" hangingPunct="0">
              <a:lnSpc>
                <a:spcPct val="90000"/>
              </a:lnSpc>
              <a:spcBef>
                <a:spcPct val="0"/>
              </a:spcBef>
              <a:spcAft>
                <a:spcPct val="0"/>
              </a:spcAft>
              <a:defRPr sz="2300">
                <a:solidFill>
                  <a:schemeClr val="tx1"/>
                </a:solidFill>
                <a:latin typeface="Arial" charset="0"/>
              </a:defRPr>
            </a:lvl6pPr>
            <a:lvl7pPr marL="2864518" indent="-220348" algn="ctr" defTabSz="901283" eaLnBrk="0" fontAlgn="base" hangingPunct="0">
              <a:lnSpc>
                <a:spcPct val="90000"/>
              </a:lnSpc>
              <a:spcBef>
                <a:spcPct val="0"/>
              </a:spcBef>
              <a:spcAft>
                <a:spcPct val="0"/>
              </a:spcAft>
              <a:defRPr sz="2300">
                <a:solidFill>
                  <a:schemeClr val="tx1"/>
                </a:solidFill>
                <a:latin typeface="Arial" charset="0"/>
              </a:defRPr>
            </a:lvl7pPr>
            <a:lvl8pPr marL="3305213" indent="-220348" algn="ctr" defTabSz="901283" eaLnBrk="0" fontAlgn="base" hangingPunct="0">
              <a:lnSpc>
                <a:spcPct val="90000"/>
              </a:lnSpc>
              <a:spcBef>
                <a:spcPct val="0"/>
              </a:spcBef>
              <a:spcAft>
                <a:spcPct val="0"/>
              </a:spcAft>
              <a:defRPr sz="2300">
                <a:solidFill>
                  <a:schemeClr val="tx1"/>
                </a:solidFill>
                <a:latin typeface="Arial" charset="0"/>
              </a:defRPr>
            </a:lvl8pPr>
            <a:lvl9pPr marL="3745908" indent="-220348" algn="ctr" defTabSz="901283" eaLnBrk="0" fontAlgn="base" hangingPunct="0">
              <a:lnSpc>
                <a:spcPct val="90000"/>
              </a:lnSpc>
              <a:spcBef>
                <a:spcPct val="0"/>
              </a:spcBef>
              <a:spcAft>
                <a:spcPct val="0"/>
              </a:spcAft>
              <a:defRPr sz="2300">
                <a:solidFill>
                  <a:schemeClr val="tx1"/>
                </a:solidFill>
                <a:latin typeface="Arial" charset="0"/>
              </a:defRPr>
            </a:lvl9pPr>
          </a:lstStyle>
          <a:p>
            <a:fld id="{3E49F254-FBD2-4F10-AD34-D2360348D07A}" type="slidenum">
              <a:rPr lang="en-US" sz="800"/>
              <a:pPr/>
              <a:t>9</a:t>
            </a:fld>
            <a:endParaRPr lang="en-US" sz="800"/>
          </a:p>
        </p:txBody>
      </p:sp>
      <p:sp>
        <p:nvSpPr>
          <p:cNvPr id="90115" name="Rectangle 2"/>
          <p:cNvSpPr>
            <a:spLocks noGrp="1" noRot="1" noChangeAspect="1" noChangeArrowheads="1" noTextEdit="1"/>
          </p:cNvSpPr>
          <p:nvPr>
            <p:ph type="sldImg"/>
          </p:nvPr>
        </p:nvSpPr>
        <p:spPr>
          <a:xfrm>
            <a:off x="873125" y="246063"/>
            <a:ext cx="5321300" cy="3990975"/>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Use graphic 1.1.1.1</a:t>
            </a:r>
          </a:p>
          <a:p>
            <a:r>
              <a:rPr lang="en-US" smtClean="0"/>
              <a:t>Use graphic 1.1.1.3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3A9A7CB-BEE6-4F99-898E-913F06E8E125}" type="datetime1">
              <a:rPr lang="en-US" smtClean="0"/>
              <a:pPr/>
              <a:t>11/8/2010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BEE1B38-C5EB-4D66-9137-0AFE9CDEDE8F}" type="datetime1">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‹Nº›</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327B613C-1AD7-49D3-885D-F654C5CDBAA6}" type="datetime1">
              <a:rPr lang="en-US" smtClean="0"/>
              <a:pPr/>
              <a:t>11/8/2010</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‹Nº›</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‹Nº›</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11/8/2010</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image" Target="../media/image44.png"/><Relationship Id="rId7" Type="http://schemas.openxmlformats.org/officeDocument/2006/relationships/hyperlink" Target="http://en.wikipedia.org/wiki/Image:Csmacd.JP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Image:Csmacd.JP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22275" y="2676525"/>
            <a:ext cx="8008938" cy="830263"/>
          </a:xfrm>
        </p:spPr>
        <p:txBody>
          <a:bodyPr/>
          <a:lstStyle/>
          <a:p>
            <a:pPr fontAlgn="auto">
              <a:spcAft>
                <a:spcPts val="0"/>
              </a:spcAft>
              <a:defRPr/>
            </a:pPr>
            <a:r>
              <a:rPr lang="en-CA" altLang="ja-JP" dirty="0" smtClean="0">
                <a:ea typeface="ＭＳ Ｐゴシック" pitchFamily="34" charset="-128"/>
              </a:rPr>
              <a:t>Ethernet</a:t>
            </a:r>
            <a:endParaRPr lang="en-US" dirty="0" smtClean="0"/>
          </a:p>
        </p:txBody>
      </p:sp>
      <p:sp>
        <p:nvSpPr>
          <p:cNvPr id="4099" name="Rectangle 3"/>
          <p:cNvSpPr>
            <a:spLocks noGrp="1" noChangeArrowheads="1"/>
          </p:cNvSpPr>
          <p:nvPr>
            <p:ph type="subTitle" idx="1"/>
          </p:nvPr>
        </p:nvSpPr>
        <p:spPr>
          <a:xfrm>
            <a:off x="650875" y="4733925"/>
            <a:ext cx="6940550" cy="657225"/>
          </a:xfrm>
        </p:spPr>
        <p:txBody>
          <a:bodyPr rtlCol="0"/>
          <a:lstStyle/>
          <a:p>
            <a:pPr fontAlgn="auto">
              <a:lnSpc>
                <a:spcPct val="70000"/>
              </a:lnSpc>
              <a:spcAft>
                <a:spcPts val="0"/>
              </a:spcAft>
              <a:buFont typeface="Arial" pitchFamily="34" charset="0"/>
              <a:buNone/>
              <a:defRPr/>
            </a:pPr>
            <a:r>
              <a:rPr lang="en-CA" altLang="ja-JP" sz="1800" dirty="0" smtClean="0">
                <a:ea typeface="ＭＳ Ｐゴシック" pitchFamily="34" charset="-128"/>
              </a:rPr>
              <a:t>Network Fundamentals</a:t>
            </a:r>
            <a:r>
              <a:rPr lang="en-US" altLang="ja-JP" sz="1800" dirty="0" smtClean="0">
                <a:ea typeface="ＭＳ Ｐゴシック" pitchFamily="34" charset="-128"/>
              </a:rPr>
              <a:t> </a:t>
            </a:r>
            <a:r>
              <a:rPr lang="en-US" sz="1800" dirty="0" smtClean="0"/>
              <a:t>– Chapter 9</a:t>
            </a:r>
          </a:p>
          <a:p>
            <a:pPr fontAlgn="auto">
              <a:lnSpc>
                <a:spcPct val="70000"/>
              </a:lnSpc>
              <a:spcAft>
                <a:spcPts val="0"/>
              </a:spcAft>
              <a:buFont typeface="Arial" pitchFamily="34" charset="0"/>
              <a:buNone/>
              <a:defRPr/>
            </a:pPr>
            <a:endParaRPr lang="en-US" sz="1800" dirty="0" smtClean="0"/>
          </a:p>
        </p:txBody>
      </p:sp>
    </p:spTree>
    <p:extLst>
      <p:ext uri="{BB962C8B-B14F-4D97-AF65-F5344CB8AC3E}">
        <p14:creationId xmlns:p14="http://schemas.microsoft.com/office/powerpoint/2010/main" val="48714402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76226" y="211138"/>
            <a:ext cx="6023966" cy="509587"/>
          </a:xfrm>
        </p:spPr>
        <p:txBody>
          <a:bodyPr/>
          <a:lstStyle/>
          <a:p>
            <a:pPr fontAlgn="auto">
              <a:spcAft>
                <a:spcPts val="0"/>
              </a:spcAft>
              <a:defRPr/>
            </a:pPr>
            <a:r>
              <a:rPr lang="en-US" altLang="ja-JP" sz="2800" dirty="0" err="1" smtClean="0">
                <a:ea typeface="ＭＳ Ｐゴシック" pitchFamily="34" charset="-128"/>
              </a:rPr>
              <a:t>Administración</a:t>
            </a:r>
            <a:r>
              <a:rPr lang="en-US" altLang="ja-JP" sz="2800" dirty="0" smtClean="0">
                <a:ea typeface="ＭＳ Ｐゴシック" pitchFamily="34" charset="-128"/>
              </a:rPr>
              <a:t> de </a:t>
            </a:r>
            <a:r>
              <a:rPr lang="en-US" altLang="ja-JP" sz="2800" dirty="0" err="1" smtClean="0">
                <a:ea typeface="ＭＳ Ｐゴシック" pitchFamily="34" charset="-128"/>
              </a:rPr>
              <a:t>Colisiones</a:t>
            </a:r>
            <a:r>
              <a:rPr lang="en-US" altLang="ja-JP" sz="2800" dirty="0" smtClean="0">
                <a:ea typeface="ＭＳ Ｐゴシック" pitchFamily="34" charset="-128"/>
              </a:rPr>
              <a:t> en Ethernet</a:t>
            </a:r>
            <a:endParaRPr lang="en-US" sz="2800" dirty="0" smtClean="0"/>
          </a:p>
        </p:txBody>
      </p:sp>
      <p:sp>
        <p:nvSpPr>
          <p:cNvPr id="25603" name="Rectangle 3"/>
          <p:cNvSpPr>
            <a:spLocks noGrp="1" noChangeArrowheads="1"/>
          </p:cNvSpPr>
          <p:nvPr>
            <p:ph idx="1"/>
          </p:nvPr>
        </p:nvSpPr>
        <p:spPr>
          <a:xfrm>
            <a:off x="246063" y="720725"/>
            <a:ext cx="5406057" cy="5681663"/>
          </a:xfrm>
        </p:spPr>
        <p:txBody>
          <a:bodyPr/>
          <a:lstStyle/>
          <a:p>
            <a:r>
              <a:rPr lang="en-US" sz="1600" dirty="0" smtClean="0">
                <a:solidFill>
                  <a:schemeClr val="accent2"/>
                </a:solidFill>
              </a:rPr>
              <a:t>Ethernet Antigua (Hub </a:t>
            </a:r>
            <a:r>
              <a:rPr lang="en-US" sz="1600" dirty="0">
                <a:solidFill>
                  <a:schemeClr val="accent2"/>
                </a:solidFill>
              </a:rPr>
              <a:t>y</a:t>
            </a:r>
            <a:r>
              <a:rPr lang="en-US" sz="1600" dirty="0" smtClean="0">
                <a:solidFill>
                  <a:schemeClr val="accent2"/>
                </a:solidFill>
              </a:rPr>
              <a:t> half-duplex)</a:t>
            </a:r>
          </a:p>
          <a:p>
            <a:pPr lvl="1" indent="0"/>
            <a:r>
              <a:rPr lang="en-US" sz="1400" dirty="0" smtClean="0"/>
              <a:t>En </a:t>
            </a:r>
            <a:r>
              <a:rPr lang="en-US" sz="1400" dirty="0" err="1" smtClean="0"/>
              <a:t>redes</a:t>
            </a:r>
            <a:r>
              <a:rPr lang="en-US" sz="1400" dirty="0" smtClean="0"/>
              <a:t> </a:t>
            </a:r>
            <a:r>
              <a:rPr lang="en-US" sz="1400" dirty="0" smtClean="0">
                <a:solidFill>
                  <a:schemeClr val="accent2"/>
                </a:solidFill>
              </a:rPr>
              <a:t>10BASE-T</a:t>
            </a:r>
            <a:r>
              <a:rPr lang="en-US" sz="1400" dirty="0" smtClean="0"/>
              <a:t>, </a:t>
            </a:r>
            <a:r>
              <a:rPr lang="es-MX" sz="1400" dirty="0"/>
              <a:t>el punto central del segmento de red era generalmente un </a:t>
            </a:r>
            <a:r>
              <a:rPr lang="en-US" sz="1400" dirty="0" smtClean="0">
                <a:solidFill>
                  <a:schemeClr val="accent2"/>
                </a:solidFill>
              </a:rPr>
              <a:t>hub</a:t>
            </a:r>
            <a:r>
              <a:rPr lang="en-US" sz="1400" dirty="0" smtClean="0"/>
              <a:t>. </a:t>
            </a:r>
            <a:r>
              <a:rPr lang="es-MX" sz="1400" dirty="0"/>
              <a:t>Esto creaba un medio compartido</a:t>
            </a:r>
            <a:r>
              <a:rPr lang="en-US" sz="1400" dirty="0" smtClean="0"/>
              <a:t>. </a:t>
            </a:r>
          </a:p>
          <a:p>
            <a:pPr lvl="1" indent="0"/>
            <a:r>
              <a:rPr lang="es-MX" sz="1400" dirty="0"/>
              <a:t>Debido a que el medio era compartido, sólo una estación a la vez podía realizar una transmisión de manera exitosa</a:t>
            </a:r>
            <a:r>
              <a:rPr lang="en-US" sz="1400" dirty="0" smtClean="0"/>
              <a:t>. </a:t>
            </a:r>
          </a:p>
          <a:p>
            <a:pPr lvl="1" indent="0"/>
            <a:r>
              <a:rPr lang="es-MX" sz="1400" dirty="0"/>
              <a:t>Este tipo de conexión se describe como </a:t>
            </a:r>
            <a:r>
              <a:rPr lang="es-MX" sz="1400" dirty="0" smtClean="0"/>
              <a:t>comunicación </a:t>
            </a:r>
            <a:r>
              <a:rPr lang="en-US" sz="1400" dirty="0" smtClean="0">
                <a:solidFill>
                  <a:schemeClr val="accent2"/>
                </a:solidFill>
              </a:rPr>
              <a:t>half-duplex</a:t>
            </a:r>
            <a:r>
              <a:rPr lang="en-US" sz="1400" dirty="0" smtClean="0"/>
              <a:t>.</a:t>
            </a:r>
          </a:p>
          <a:p>
            <a:pPr lvl="1" indent="0"/>
            <a:r>
              <a:rPr lang="es-MX" sz="1400" dirty="0"/>
              <a:t>A medida que se agregaban más dispositivos a una red Ethernet, la cantidad de colisiones de tramas aumentaba notablemente</a:t>
            </a:r>
            <a:r>
              <a:rPr lang="en-US" sz="1400" dirty="0" smtClean="0"/>
              <a:t>. </a:t>
            </a:r>
          </a:p>
          <a:p>
            <a:r>
              <a:rPr lang="en-US" sz="1600" dirty="0" smtClean="0">
                <a:solidFill>
                  <a:srgbClr val="FF0000"/>
                </a:solidFill>
              </a:rPr>
              <a:t>Ethernet Actual (switch </a:t>
            </a:r>
            <a:r>
              <a:rPr lang="en-US" sz="1600" dirty="0">
                <a:solidFill>
                  <a:srgbClr val="FF0000"/>
                </a:solidFill>
              </a:rPr>
              <a:t>y</a:t>
            </a:r>
            <a:r>
              <a:rPr lang="en-US" sz="1600" dirty="0" smtClean="0">
                <a:solidFill>
                  <a:srgbClr val="FF0000"/>
                </a:solidFill>
              </a:rPr>
              <a:t> full-duplex)</a:t>
            </a:r>
          </a:p>
          <a:p>
            <a:pPr lvl="1" indent="0"/>
            <a:r>
              <a:rPr lang="es-MX" sz="1400" dirty="0"/>
              <a:t>Un desarrollo importante que mejoró el rendimiento de la LAN fue la introducción de los </a:t>
            </a:r>
            <a:r>
              <a:rPr lang="es-MX" sz="1400" dirty="0" err="1">
                <a:solidFill>
                  <a:srgbClr val="FF0000"/>
                </a:solidFill>
              </a:rPr>
              <a:t>switches</a:t>
            </a:r>
            <a:r>
              <a:rPr lang="es-MX" sz="1400" dirty="0"/>
              <a:t> para reemplazar los </a:t>
            </a:r>
            <a:r>
              <a:rPr lang="es-MX" sz="1400" dirty="0" err="1">
                <a:solidFill>
                  <a:srgbClr val="00B0F0"/>
                </a:solidFill>
              </a:rPr>
              <a:t>hubs</a:t>
            </a:r>
            <a:r>
              <a:rPr lang="es-MX" sz="1400" dirty="0"/>
              <a:t> en redes basadas en Ethernet</a:t>
            </a:r>
            <a:r>
              <a:rPr lang="en-US" sz="1400" dirty="0" smtClean="0"/>
              <a:t>. </a:t>
            </a:r>
          </a:p>
          <a:p>
            <a:pPr lvl="1" indent="0"/>
            <a:r>
              <a:rPr lang="en-US" sz="1400" dirty="0" smtClean="0"/>
              <a:t>Se </a:t>
            </a:r>
            <a:r>
              <a:rPr lang="en-US" sz="1400" dirty="0" err="1" smtClean="0"/>
              <a:t>desarrolló</a:t>
            </a:r>
            <a:r>
              <a:rPr lang="en-US" sz="1400" dirty="0" smtClean="0"/>
              <a:t> </a:t>
            </a:r>
            <a:r>
              <a:rPr lang="en-US" sz="1400" dirty="0" smtClean="0">
                <a:solidFill>
                  <a:srgbClr val="FF0000"/>
                </a:solidFill>
              </a:rPr>
              <a:t>100BASE-TX</a:t>
            </a:r>
            <a:r>
              <a:rPr lang="en-US" sz="1400" dirty="0" smtClean="0"/>
              <a:t>. </a:t>
            </a:r>
          </a:p>
          <a:p>
            <a:pPr lvl="1" indent="0"/>
            <a:r>
              <a:rPr lang="es-MX" sz="1400" dirty="0"/>
              <a:t>Los </a:t>
            </a:r>
            <a:r>
              <a:rPr lang="es-MX" sz="1400" dirty="0" err="1"/>
              <a:t>switches</a:t>
            </a:r>
            <a:r>
              <a:rPr lang="es-MX" sz="1400" dirty="0"/>
              <a:t> pueden controlar el flujo de datos mediante el aislamiento de cada uno de los puertos y el envío de una trama sólo al destino correspondiente</a:t>
            </a:r>
            <a:r>
              <a:rPr lang="en-US" sz="1400" dirty="0" smtClean="0"/>
              <a:t> (</a:t>
            </a:r>
            <a:r>
              <a:rPr lang="es-MX" sz="1400" dirty="0"/>
              <a:t>en caso de que se le conozca</a:t>
            </a:r>
            <a:r>
              <a:rPr lang="en-US" sz="1400" dirty="0" smtClean="0"/>
              <a:t>), </a:t>
            </a:r>
            <a:r>
              <a:rPr lang="es-MX" sz="1400" dirty="0"/>
              <a:t>en vez del envío de todas las tramas a todos los dispositivos</a:t>
            </a:r>
            <a:r>
              <a:rPr lang="en-US" sz="1400" dirty="0" smtClean="0"/>
              <a:t>. </a:t>
            </a:r>
          </a:p>
          <a:p>
            <a:pPr lvl="1" indent="0"/>
            <a:r>
              <a:rPr lang="es-MX" sz="1400" dirty="0"/>
              <a:t> Esto, junto con la posterior introducción de las comunicaciones </a:t>
            </a:r>
            <a:r>
              <a:rPr lang="en-US" sz="1400" dirty="0" smtClean="0">
                <a:solidFill>
                  <a:srgbClr val="FF0000"/>
                </a:solidFill>
              </a:rPr>
              <a:t>full-duplex</a:t>
            </a:r>
            <a:r>
              <a:rPr lang="en-US" sz="1400" dirty="0" smtClean="0"/>
              <a:t> (</a:t>
            </a:r>
            <a:r>
              <a:rPr lang="es-MX" sz="1400" dirty="0"/>
              <a:t>que tienen una conexión que puede transportar señales transmitidas y recibidas al mismo tiempo</a:t>
            </a:r>
            <a:r>
              <a:rPr lang="en-US" sz="1400" dirty="0" smtClean="0"/>
              <a:t>), </a:t>
            </a:r>
            <a:r>
              <a:rPr lang="es-MX" sz="1400" dirty="0"/>
              <a:t>permitió el desarrollo de Ethernet de 1 </a:t>
            </a:r>
            <a:r>
              <a:rPr lang="es-MX" sz="1400" dirty="0" err="1"/>
              <a:t>Gbps</a:t>
            </a:r>
            <a:r>
              <a:rPr lang="es-MX" sz="1400" dirty="0"/>
              <a:t> y más</a:t>
            </a:r>
            <a:r>
              <a:rPr lang="es-MX" sz="1400" dirty="0" smtClean="0"/>
              <a:t>.</a:t>
            </a:r>
            <a:endParaRPr lang="en-US" sz="1400" dirty="0" smtClean="0"/>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897164"/>
            <a:ext cx="2861643" cy="300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592364"/>
            <a:ext cx="781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929062"/>
            <a:ext cx="3204543" cy="28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492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58763"/>
            <a:ext cx="5662613" cy="647700"/>
          </a:xfrm>
        </p:spPr>
        <p:txBody>
          <a:bodyPr>
            <a:normAutofit fontScale="90000"/>
          </a:bodyPr>
          <a:lstStyle/>
          <a:p>
            <a:pPr fontAlgn="auto">
              <a:spcAft>
                <a:spcPts val="0"/>
              </a:spcAft>
              <a:defRPr/>
            </a:pPr>
            <a:r>
              <a:rPr lang="en-US" smtClean="0"/>
              <a:t>Switch operation </a:t>
            </a:r>
          </a:p>
        </p:txBody>
      </p:sp>
      <p:sp>
        <p:nvSpPr>
          <p:cNvPr id="27651" name="Rectangle 3"/>
          <p:cNvSpPr>
            <a:spLocks noGrp="1" noChangeArrowheads="1"/>
          </p:cNvSpPr>
          <p:nvPr>
            <p:ph idx="1"/>
          </p:nvPr>
        </p:nvSpPr>
        <p:spPr>
          <a:xfrm>
            <a:off x="569913" y="893763"/>
            <a:ext cx="4443412" cy="5192712"/>
          </a:xfrm>
        </p:spPr>
        <p:txBody>
          <a:bodyPr/>
          <a:lstStyle/>
          <a:p>
            <a:pPr>
              <a:lnSpc>
                <a:spcPct val="80000"/>
              </a:lnSpc>
            </a:pPr>
            <a:r>
              <a:rPr lang="en-US" u="sng" dirty="0" err="1" smtClean="0"/>
              <a:t>Microsegmentos</a:t>
            </a:r>
            <a:r>
              <a:rPr lang="en-US" dirty="0" smtClean="0">
                <a:solidFill>
                  <a:srgbClr val="0000FF"/>
                </a:solidFill>
              </a:rPr>
              <a:t> </a:t>
            </a:r>
          </a:p>
          <a:p>
            <a:pPr lvl="1" indent="0">
              <a:lnSpc>
                <a:spcPct val="80000"/>
              </a:lnSpc>
            </a:pPr>
            <a:r>
              <a:rPr lang="es-MX" dirty="0"/>
              <a:t>Cuando sólo un nodo está conectado a un puerto del </a:t>
            </a:r>
            <a:r>
              <a:rPr lang="es-MX" dirty="0" err="1"/>
              <a:t>switch</a:t>
            </a:r>
            <a:r>
              <a:rPr lang="es-MX" dirty="0"/>
              <a:t>, el dominio de colisión en el medio compartido contiene sólo dos </a:t>
            </a:r>
            <a:r>
              <a:rPr lang="es-MX" dirty="0" smtClean="0"/>
              <a:t>nodos.</a:t>
            </a:r>
            <a:r>
              <a:rPr lang="en-US" dirty="0" smtClean="0">
                <a:solidFill>
                  <a:srgbClr val="0000FF"/>
                </a:solidFill>
              </a:rPr>
              <a:t> </a:t>
            </a:r>
          </a:p>
          <a:p>
            <a:pPr lvl="1" indent="0">
              <a:lnSpc>
                <a:spcPct val="80000"/>
              </a:lnSpc>
            </a:pPr>
            <a:r>
              <a:rPr lang="es-MX" dirty="0"/>
              <a:t>Estos segmentos físicos pequeños se llaman </a:t>
            </a:r>
            <a:r>
              <a:rPr lang="es-MX" dirty="0" err="1" smtClean="0"/>
              <a:t>microsegmentos</a:t>
            </a:r>
            <a:r>
              <a:rPr lang="en-US" dirty="0" smtClean="0"/>
              <a:t>.   </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149350"/>
            <a:ext cx="4021137"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5"/>
          <p:cNvSpPr>
            <a:spLocks noChangeArrowheads="1"/>
          </p:cNvSpPr>
          <p:nvPr/>
        </p:nvSpPr>
        <p:spPr bwMode="auto">
          <a:xfrm>
            <a:off x="5393209" y="116632"/>
            <a:ext cx="3139231" cy="956288"/>
          </a:xfrm>
          <a:prstGeom prst="rect">
            <a:avLst/>
          </a:prstGeom>
          <a:solidFill>
            <a:srgbClr val="FFFF00">
              <a:alpha val="10196"/>
            </a:srgbClr>
          </a:solidFill>
          <a:ln w="9525">
            <a:solidFill>
              <a:srgbClr val="FF0000"/>
            </a:solidFill>
            <a:miter lim="800000"/>
            <a:headEnd/>
            <a:tailEnd/>
          </a:ln>
        </p:spPr>
        <p:txBody>
          <a:bodyPr wrap="square" lIns="90000" tIns="46800" rIns="90000" bIns="46800" anchor="ctr">
            <a:spAutoFit/>
          </a:bodyPr>
          <a:lstStyle/>
          <a:p>
            <a:pPr>
              <a:lnSpc>
                <a:spcPct val="100000"/>
              </a:lnSpc>
            </a:pPr>
            <a:r>
              <a:rPr lang="en-US" sz="1400" dirty="0" smtClean="0">
                <a:solidFill>
                  <a:srgbClr val="FF0000"/>
                </a:solidFill>
                <a:latin typeface="Comic Sans MS" pitchFamily="66" charset="0"/>
              </a:rPr>
              <a:t>Un Puente o switch </a:t>
            </a:r>
            <a:r>
              <a:rPr lang="en-US" sz="1400" dirty="0" err="1" smtClean="0">
                <a:solidFill>
                  <a:srgbClr val="FF0000"/>
                </a:solidFill>
                <a:latin typeface="Comic Sans MS" pitchFamily="66" charset="0"/>
              </a:rPr>
              <a:t>aumenta</a:t>
            </a:r>
            <a:r>
              <a:rPr lang="en-US" sz="1400" dirty="0" smtClean="0">
                <a:solidFill>
                  <a:srgbClr val="FF0000"/>
                </a:solidFill>
                <a:latin typeface="Comic Sans MS" pitchFamily="66" charset="0"/>
              </a:rPr>
              <a:t> el </a:t>
            </a:r>
            <a:r>
              <a:rPr lang="en-US" sz="1400" dirty="0" err="1" smtClean="0">
                <a:solidFill>
                  <a:srgbClr val="FF0000"/>
                </a:solidFill>
                <a:latin typeface="Comic Sans MS" pitchFamily="66" charset="0"/>
              </a:rPr>
              <a:t>número</a:t>
            </a:r>
            <a:r>
              <a:rPr lang="en-US" sz="1400" dirty="0" smtClean="0">
                <a:solidFill>
                  <a:srgbClr val="FF0000"/>
                </a:solidFill>
                <a:latin typeface="Comic Sans MS" pitchFamily="66" charset="0"/>
              </a:rPr>
              <a:t> de </a:t>
            </a:r>
            <a:r>
              <a:rPr lang="en-US" sz="1400" dirty="0" err="1" smtClean="0">
                <a:solidFill>
                  <a:srgbClr val="FF0000"/>
                </a:solidFill>
                <a:latin typeface="Comic Sans MS" pitchFamily="66" charset="0"/>
              </a:rPr>
              <a:t>dominios</a:t>
            </a:r>
            <a:r>
              <a:rPr lang="en-US" sz="1400" dirty="0" smtClean="0">
                <a:solidFill>
                  <a:srgbClr val="FF0000"/>
                </a:solidFill>
                <a:latin typeface="Comic Sans MS" pitchFamily="66" charset="0"/>
              </a:rPr>
              <a:t> de </a:t>
            </a:r>
            <a:r>
              <a:rPr lang="en-US" sz="1400" dirty="0" err="1" smtClean="0">
                <a:solidFill>
                  <a:srgbClr val="FF0000"/>
                </a:solidFill>
                <a:latin typeface="Comic Sans MS" pitchFamily="66" charset="0"/>
              </a:rPr>
              <a:t>colisión</a:t>
            </a:r>
            <a:r>
              <a:rPr lang="en-US" sz="1400" dirty="0" smtClean="0">
                <a:solidFill>
                  <a:srgbClr val="FF0000"/>
                </a:solidFill>
                <a:latin typeface="Comic Sans MS" pitchFamily="66" charset="0"/>
              </a:rPr>
              <a:t> </a:t>
            </a:r>
            <a:r>
              <a:rPr lang="en-US" sz="1400" dirty="0" err="1" smtClean="0">
                <a:solidFill>
                  <a:srgbClr val="FF0000"/>
                </a:solidFill>
                <a:latin typeface="Comic Sans MS" pitchFamily="66" charset="0"/>
              </a:rPr>
              <a:t>pero</a:t>
            </a:r>
            <a:r>
              <a:rPr lang="en-US" sz="1400" dirty="0" smtClean="0">
                <a:solidFill>
                  <a:srgbClr val="FF0000"/>
                </a:solidFill>
                <a:latin typeface="Comic Sans MS" pitchFamily="66" charset="0"/>
              </a:rPr>
              <a:t> no </a:t>
            </a:r>
            <a:r>
              <a:rPr lang="en-US" sz="1400" dirty="0" err="1" smtClean="0">
                <a:solidFill>
                  <a:srgbClr val="FF0000"/>
                </a:solidFill>
                <a:latin typeface="Comic Sans MS" pitchFamily="66" charset="0"/>
              </a:rPr>
              <a:t>tiene</a:t>
            </a:r>
            <a:r>
              <a:rPr lang="en-US" sz="1400" dirty="0" smtClean="0">
                <a:solidFill>
                  <a:srgbClr val="FF0000"/>
                </a:solidFill>
                <a:latin typeface="Comic Sans MS" pitchFamily="66" charset="0"/>
              </a:rPr>
              <a:t> </a:t>
            </a:r>
            <a:r>
              <a:rPr lang="en-US" sz="1400" dirty="0" err="1" smtClean="0">
                <a:solidFill>
                  <a:srgbClr val="FF0000"/>
                </a:solidFill>
                <a:latin typeface="Comic Sans MS" pitchFamily="66" charset="0"/>
              </a:rPr>
              <a:t>impacto</a:t>
            </a:r>
            <a:r>
              <a:rPr lang="en-US" sz="1400" dirty="0" smtClean="0">
                <a:solidFill>
                  <a:srgbClr val="FF0000"/>
                </a:solidFill>
                <a:latin typeface="Comic Sans MS" pitchFamily="66" charset="0"/>
              </a:rPr>
              <a:t> en los </a:t>
            </a:r>
            <a:r>
              <a:rPr lang="en-US" sz="1400" dirty="0" err="1" smtClean="0">
                <a:solidFill>
                  <a:srgbClr val="FF0000"/>
                </a:solidFill>
                <a:latin typeface="Comic Sans MS" pitchFamily="66" charset="0"/>
              </a:rPr>
              <a:t>dominios</a:t>
            </a:r>
            <a:r>
              <a:rPr lang="en-US" sz="1400" dirty="0" smtClean="0">
                <a:solidFill>
                  <a:srgbClr val="FF0000"/>
                </a:solidFill>
                <a:latin typeface="Comic Sans MS" pitchFamily="66" charset="0"/>
              </a:rPr>
              <a:t> de broadcast.</a:t>
            </a:r>
            <a:endParaRPr lang="en-US" sz="1400" dirty="0">
              <a:solidFill>
                <a:srgbClr val="FF0000"/>
              </a:solidFill>
              <a:latin typeface="Comic Sans MS" pitchFamily="66" charset="0"/>
            </a:endParaRPr>
          </a:p>
        </p:txBody>
      </p:sp>
      <p:pic>
        <p:nvPicPr>
          <p:cNvPr id="276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163" y="3940175"/>
            <a:ext cx="3525837"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76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543300"/>
            <a:ext cx="3276600"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578525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1520" y="4664"/>
            <a:ext cx="3503687" cy="625574"/>
          </a:xfrm>
        </p:spPr>
        <p:txBody>
          <a:bodyPr/>
          <a:lstStyle/>
          <a:p>
            <a:pPr fontAlgn="auto">
              <a:spcAft>
                <a:spcPts val="0"/>
              </a:spcAft>
              <a:defRPr/>
            </a:pPr>
            <a:r>
              <a:rPr lang="en-US" altLang="ja-JP" sz="2800" dirty="0" err="1" smtClean="0">
                <a:ea typeface="ＭＳ Ｐゴシック" pitchFamily="34" charset="-128"/>
              </a:rPr>
              <a:t>Cambio</a:t>
            </a:r>
            <a:r>
              <a:rPr lang="en-US" altLang="ja-JP" sz="2800" dirty="0" smtClean="0">
                <a:ea typeface="ＭＳ Ｐゴシック" pitchFamily="34" charset="-128"/>
              </a:rPr>
              <a:t> a 1Gbps y </a:t>
            </a:r>
            <a:r>
              <a:rPr lang="en-US" altLang="ja-JP" sz="2800" dirty="0" err="1" smtClean="0">
                <a:ea typeface="ＭＳ Ｐゴシック" pitchFamily="34" charset="-128"/>
              </a:rPr>
              <a:t>más</a:t>
            </a:r>
            <a:r>
              <a:rPr lang="en-US" altLang="ja-JP" sz="2800" dirty="0" smtClean="0">
                <a:ea typeface="ＭＳ Ｐゴシック" pitchFamily="34" charset="-128"/>
              </a:rPr>
              <a:t>.</a:t>
            </a:r>
            <a:endParaRPr lang="en-US" sz="2800" dirty="0" smtClean="0"/>
          </a:p>
        </p:txBody>
      </p:sp>
      <p:sp>
        <p:nvSpPr>
          <p:cNvPr id="28675" name="Rectangle 3"/>
          <p:cNvSpPr>
            <a:spLocks noGrp="1" noChangeArrowheads="1"/>
          </p:cNvSpPr>
          <p:nvPr>
            <p:ph idx="1"/>
          </p:nvPr>
        </p:nvSpPr>
        <p:spPr>
          <a:xfrm>
            <a:off x="246063" y="692696"/>
            <a:ext cx="5334049" cy="5776367"/>
          </a:xfrm>
        </p:spPr>
        <p:txBody>
          <a:bodyPr/>
          <a:lstStyle/>
          <a:p>
            <a:r>
              <a:rPr lang="es-MX" sz="1600" dirty="0"/>
              <a:t>Las aplicaciones que atraviesan enlaces de red a diario ponen a prueba incluso a las redes más sólidas</a:t>
            </a:r>
            <a:r>
              <a:rPr lang="en-US" sz="1600" dirty="0" smtClean="0"/>
              <a:t>. </a:t>
            </a:r>
          </a:p>
          <a:p>
            <a:pPr lvl="1" indent="0"/>
            <a:r>
              <a:rPr lang="es-MX" sz="1400" dirty="0"/>
              <a:t>Por ejemplo, el uso cada vez mayor de servicios de Voz sobre IP (</a:t>
            </a:r>
            <a:r>
              <a:rPr lang="es-MX" sz="1400" dirty="0" err="1"/>
              <a:t>VoIP</a:t>
            </a:r>
            <a:r>
              <a:rPr lang="es-MX" sz="1400" dirty="0"/>
              <a:t>) y multimedia requiere conexiones más rápidas que Ethernet de 100 </a:t>
            </a:r>
            <a:r>
              <a:rPr lang="es-MX" sz="1400" dirty="0" err="1"/>
              <a:t>mbps</a:t>
            </a:r>
            <a:r>
              <a:rPr lang="en-US" sz="1400" dirty="0" smtClean="0"/>
              <a:t>.</a:t>
            </a:r>
          </a:p>
          <a:p>
            <a:r>
              <a:rPr lang="es-MX" sz="1600" dirty="0">
                <a:solidFill>
                  <a:schemeClr val="accent1"/>
                </a:solidFill>
              </a:rPr>
              <a:t>El aumento del rendimiento de la red es significativo cuando el potencial de rendimiento aumenta de 100 </a:t>
            </a:r>
            <a:r>
              <a:rPr lang="es-MX" sz="1600" dirty="0" err="1">
                <a:solidFill>
                  <a:schemeClr val="accent1"/>
                </a:solidFill>
              </a:rPr>
              <a:t>mbps</a:t>
            </a:r>
            <a:r>
              <a:rPr lang="es-MX" sz="1600" dirty="0">
                <a:solidFill>
                  <a:schemeClr val="accent1"/>
                </a:solidFill>
              </a:rPr>
              <a:t> a 1 </a:t>
            </a:r>
            <a:r>
              <a:rPr lang="es-MX" sz="1600" dirty="0" err="1">
                <a:solidFill>
                  <a:schemeClr val="accent1"/>
                </a:solidFill>
              </a:rPr>
              <a:t>Gbps</a:t>
            </a:r>
            <a:r>
              <a:rPr lang="es-MX" sz="1600" dirty="0">
                <a:solidFill>
                  <a:schemeClr val="accent1"/>
                </a:solidFill>
              </a:rPr>
              <a:t> y más</a:t>
            </a:r>
            <a:r>
              <a:rPr lang="en-US" sz="1600" dirty="0" smtClean="0">
                <a:solidFill>
                  <a:schemeClr val="accent1"/>
                </a:solidFill>
              </a:rPr>
              <a:t>. </a:t>
            </a:r>
          </a:p>
          <a:p>
            <a:pPr lvl="1" indent="0"/>
            <a:r>
              <a:rPr lang="es-MX" sz="1400" dirty="0"/>
              <a:t>Gigabit Ethernet se utiliza para describir las implementaciones de Ethernet que ofrecen un ancho de banda de 1000 </a:t>
            </a:r>
            <a:r>
              <a:rPr lang="es-MX" sz="1400" dirty="0" err="1"/>
              <a:t>mbps</a:t>
            </a:r>
            <a:r>
              <a:rPr lang="es-MX" sz="1400" dirty="0"/>
              <a:t> (1 </a:t>
            </a:r>
            <a:r>
              <a:rPr lang="es-MX" sz="1400" dirty="0" err="1"/>
              <a:t>Gbps</a:t>
            </a:r>
            <a:r>
              <a:rPr lang="es-MX" sz="1400" dirty="0"/>
              <a:t>) o </a:t>
            </a:r>
            <a:r>
              <a:rPr lang="es-MX" sz="1400" dirty="0" smtClean="0"/>
              <a:t>más</a:t>
            </a:r>
            <a:r>
              <a:rPr lang="en-US" sz="1400" dirty="0" smtClean="0"/>
              <a:t>. </a:t>
            </a:r>
          </a:p>
          <a:p>
            <a:pPr lvl="1" indent="0"/>
            <a:r>
              <a:rPr lang="es-MX" sz="1400" dirty="0">
                <a:solidFill>
                  <a:srgbClr val="008000"/>
                </a:solidFill>
              </a:rPr>
              <a:t>Esta capacidad se creó sobre la base de la capacidad full-</a:t>
            </a:r>
            <a:r>
              <a:rPr lang="es-MX" sz="1400" dirty="0" err="1">
                <a:solidFill>
                  <a:srgbClr val="008000"/>
                </a:solidFill>
              </a:rPr>
              <a:t>duplex</a:t>
            </a:r>
            <a:r>
              <a:rPr lang="es-MX" sz="1400" dirty="0">
                <a:solidFill>
                  <a:srgbClr val="008000"/>
                </a:solidFill>
              </a:rPr>
              <a:t> y las tecnologías de medios UTP y de fibra óptica de versiones anteriores de Ethernet</a:t>
            </a:r>
            <a:r>
              <a:rPr lang="es-MX" sz="1400" dirty="0" smtClean="0">
                <a:solidFill>
                  <a:srgbClr val="008000"/>
                </a:solidFill>
              </a:rPr>
              <a:t>.</a:t>
            </a:r>
            <a:endParaRPr lang="en-US" sz="1400" dirty="0" smtClean="0"/>
          </a:p>
          <a:p>
            <a:r>
              <a:rPr lang="es-MX" sz="1600" dirty="0">
                <a:solidFill>
                  <a:schemeClr val="accent2"/>
                </a:solidFill>
              </a:rPr>
              <a:t>La actualización a Ethernet de 1 </a:t>
            </a:r>
            <a:r>
              <a:rPr lang="es-MX" sz="1600" dirty="0" err="1">
                <a:solidFill>
                  <a:schemeClr val="accent2"/>
                </a:solidFill>
              </a:rPr>
              <a:t>Gbps</a:t>
            </a:r>
            <a:r>
              <a:rPr lang="es-MX" sz="1600" dirty="0">
                <a:solidFill>
                  <a:schemeClr val="accent2"/>
                </a:solidFill>
              </a:rPr>
              <a:t> no siempre implica que la infraestructura de red de cables y </a:t>
            </a:r>
            <a:r>
              <a:rPr lang="es-MX" sz="1600" dirty="0" err="1">
                <a:solidFill>
                  <a:schemeClr val="accent2"/>
                </a:solidFill>
              </a:rPr>
              <a:t>switches</a:t>
            </a:r>
            <a:r>
              <a:rPr lang="es-MX" sz="1600" dirty="0">
                <a:solidFill>
                  <a:schemeClr val="accent2"/>
                </a:solidFill>
              </a:rPr>
              <a:t> existente deba reemplazarse por completo</a:t>
            </a:r>
            <a:r>
              <a:rPr lang="en-US" sz="1600" dirty="0" smtClean="0">
                <a:solidFill>
                  <a:schemeClr val="accent2"/>
                </a:solidFill>
              </a:rPr>
              <a:t>. </a:t>
            </a:r>
          </a:p>
          <a:p>
            <a:pPr lvl="1" indent="0"/>
            <a:r>
              <a:rPr lang="es-MX" sz="1400" dirty="0"/>
              <a:t>Algunos equipos y cableados de redes modernas bien diseñadas e instaladas podrían trabajar a mayores velocidades con sólo una actualización mínima</a:t>
            </a:r>
            <a:r>
              <a:rPr lang="en-US" sz="1400" dirty="0" smtClean="0"/>
              <a:t>. </a:t>
            </a: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630238"/>
            <a:ext cx="3528391" cy="395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878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1520" y="116632"/>
            <a:ext cx="5375895" cy="481558"/>
          </a:xfrm>
        </p:spPr>
        <p:txBody>
          <a:bodyPr/>
          <a:lstStyle/>
          <a:p>
            <a:pPr fontAlgn="auto">
              <a:spcAft>
                <a:spcPts val="0"/>
              </a:spcAft>
              <a:defRPr/>
            </a:pPr>
            <a:r>
              <a:rPr lang="en-US" sz="3600" dirty="0" smtClean="0"/>
              <a:t>Ethernet </a:t>
            </a:r>
            <a:r>
              <a:rPr lang="en-US" sz="3600" dirty="0" err="1" smtClean="0"/>
              <a:t>más</a:t>
            </a:r>
            <a:r>
              <a:rPr lang="en-US" sz="3600" dirty="0" smtClean="0"/>
              <a:t> </a:t>
            </a:r>
            <a:r>
              <a:rPr lang="en-US" sz="3600" dirty="0" err="1" smtClean="0"/>
              <a:t>allá</a:t>
            </a:r>
            <a:r>
              <a:rPr lang="en-US" sz="3600" dirty="0" smtClean="0"/>
              <a:t> de la LAN</a:t>
            </a:r>
          </a:p>
        </p:txBody>
      </p:sp>
      <p:sp>
        <p:nvSpPr>
          <p:cNvPr id="29699" name="Rectangle 3"/>
          <p:cNvSpPr>
            <a:spLocks noGrp="1" noChangeArrowheads="1"/>
          </p:cNvSpPr>
          <p:nvPr>
            <p:ph idx="1"/>
          </p:nvPr>
        </p:nvSpPr>
        <p:spPr>
          <a:xfrm>
            <a:off x="246063" y="1106488"/>
            <a:ext cx="5046017" cy="5362575"/>
          </a:xfrm>
        </p:spPr>
        <p:txBody>
          <a:bodyPr/>
          <a:lstStyle/>
          <a:p>
            <a:r>
              <a:rPr lang="es-MX" dirty="0"/>
              <a:t>La Ethernet se limitaba originalmente a sistemas de cableado LAN dentro de un mismo edificio y después se extendió a sistemas entre edificios</a:t>
            </a:r>
            <a:r>
              <a:rPr lang="en-US" dirty="0" smtClean="0"/>
              <a:t>. A</a:t>
            </a:r>
            <a:r>
              <a:rPr lang="es-MX" dirty="0" err="1" smtClean="0"/>
              <a:t>ctualmente</a:t>
            </a:r>
            <a:r>
              <a:rPr lang="es-MX" dirty="0" smtClean="0"/>
              <a:t>, </a:t>
            </a:r>
            <a:r>
              <a:rPr lang="es-MX" dirty="0"/>
              <a:t>puede aplicarse a través de toda una ciudad mediante lo que se conoce como </a:t>
            </a:r>
            <a:r>
              <a:rPr lang="en-US" dirty="0" smtClean="0">
                <a:solidFill>
                  <a:schemeClr val="accent2"/>
                </a:solidFill>
              </a:rPr>
              <a:t>Metropolitan Area Network (MAN).</a:t>
            </a:r>
          </a:p>
          <a:p>
            <a:pPr lvl="1" indent="0"/>
            <a:r>
              <a:rPr lang="es-MX" dirty="0"/>
              <a:t>Las mayores distancias de cableado habilitadas por el uso de cables de fibra óptica en redes basadas en Ethernet disminuyeron las diferencias entre las LAN y las WAN</a:t>
            </a:r>
            <a:r>
              <a:rPr lang="en-US" dirty="0" smtClean="0"/>
              <a:t>. </a:t>
            </a: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628800"/>
            <a:ext cx="3648720" cy="36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869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3528" y="116632"/>
            <a:ext cx="5591919" cy="481558"/>
          </a:xfrm>
        </p:spPr>
        <p:txBody>
          <a:bodyPr>
            <a:normAutofit fontScale="90000"/>
          </a:bodyPr>
          <a:lstStyle/>
          <a:p>
            <a:pPr fontAlgn="auto">
              <a:spcAft>
                <a:spcPts val="0"/>
              </a:spcAft>
              <a:defRPr/>
            </a:pPr>
            <a:r>
              <a:rPr lang="en-US" altLang="ja-JP" sz="2800" dirty="0" smtClean="0">
                <a:ea typeface="ＭＳ Ｐゴシック" pitchFamily="34" charset="-128"/>
              </a:rPr>
              <a:t>La </a:t>
            </a:r>
            <a:r>
              <a:rPr lang="en-US" altLang="ja-JP" sz="2800" dirty="0" err="1" smtClean="0">
                <a:ea typeface="ＭＳ Ｐゴシック" pitchFamily="34" charset="-128"/>
              </a:rPr>
              <a:t>Trama</a:t>
            </a:r>
            <a:r>
              <a:rPr lang="en-US" altLang="ja-JP" sz="2800" dirty="0" smtClean="0">
                <a:ea typeface="ＭＳ Ｐゴシック" pitchFamily="34" charset="-128"/>
              </a:rPr>
              <a:t> – </a:t>
            </a:r>
            <a:r>
              <a:rPr lang="en-US" altLang="ja-JP" sz="2800" dirty="0" err="1" smtClean="0">
                <a:ea typeface="ＭＳ Ｐゴシック" pitchFamily="34" charset="-128"/>
              </a:rPr>
              <a:t>Encapsulación</a:t>
            </a:r>
            <a:r>
              <a:rPr lang="en-US" altLang="ja-JP" sz="2800" dirty="0" smtClean="0">
                <a:ea typeface="ＭＳ Ｐゴシック" pitchFamily="34" charset="-128"/>
              </a:rPr>
              <a:t> de </a:t>
            </a:r>
            <a:r>
              <a:rPr lang="en-US" altLang="ja-JP" sz="2800" dirty="0" err="1" smtClean="0">
                <a:ea typeface="ＭＳ Ｐゴシック" pitchFamily="34" charset="-128"/>
              </a:rPr>
              <a:t>Paquete</a:t>
            </a:r>
            <a:endParaRPr lang="en-US" sz="2800" dirty="0" smtClean="0"/>
          </a:p>
        </p:txBody>
      </p:sp>
      <p:sp>
        <p:nvSpPr>
          <p:cNvPr id="30723" name="Rectangle 3"/>
          <p:cNvSpPr>
            <a:spLocks noGrp="1" noChangeArrowheads="1"/>
          </p:cNvSpPr>
          <p:nvPr>
            <p:ph idx="1"/>
          </p:nvPr>
        </p:nvSpPr>
        <p:spPr>
          <a:xfrm>
            <a:off x="-180528" y="620688"/>
            <a:ext cx="5148064" cy="5848375"/>
          </a:xfrm>
        </p:spPr>
        <p:txBody>
          <a:bodyPr>
            <a:normAutofit lnSpcReduction="10000"/>
          </a:bodyPr>
          <a:lstStyle/>
          <a:p>
            <a:r>
              <a:rPr lang="es-MX" sz="1600" dirty="0"/>
              <a:t>La estructura de la trama de Ethernet agrega </a:t>
            </a:r>
            <a:r>
              <a:rPr lang="es-MX" sz="1600" dirty="0">
                <a:solidFill>
                  <a:srgbClr val="00B0F0"/>
                </a:solidFill>
              </a:rPr>
              <a:t>encabezados</a:t>
            </a:r>
            <a:r>
              <a:rPr lang="es-MX" sz="1600" dirty="0"/>
              <a:t> y </a:t>
            </a:r>
            <a:r>
              <a:rPr lang="es-MX" sz="1600" dirty="0" err="1">
                <a:solidFill>
                  <a:srgbClr val="00B0F0"/>
                </a:solidFill>
              </a:rPr>
              <a:t>tráilers</a:t>
            </a:r>
            <a:r>
              <a:rPr lang="es-MX" sz="1600" dirty="0"/>
              <a:t> a la PDU de Capa 3 para encapsular el mensaje que se envía</a:t>
            </a:r>
            <a:r>
              <a:rPr lang="en-US" sz="1600" dirty="0" smtClean="0"/>
              <a:t>.</a:t>
            </a:r>
          </a:p>
          <a:p>
            <a:r>
              <a:rPr lang="en-US" sz="1600" dirty="0" smtClean="0"/>
              <a:t>Hay 2 </a:t>
            </a:r>
            <a:r>
              <a:rPr lang="en-US" sz="1600" dirty="0" err="1" smtClean="0"/>
              <a:t>estilos</a:t>
            </a:r>
            <a:r>
              <a:rPr lang="en-US" sz="1600" dirty="0" smtClean="0"/>
              <a:t> de </a:t>
            </a:r>
            <a:r>
              <a:rPr lang="en-US" sz="1600" dirty="0" err="1" smtClean="0"/>
              <a:t>tramas</a:t>
            </a:r>
            <a:r>
              <a:rPr lang="en-US" sz="1600" dirty="0" smtClean="0"/>
              <a:t> Ethernet: </a:t>
            </a:r>
            <a:r>
              <a:rPr lang="en-US" sz="1600" dirty="0" smtClean="0">
                <a:solidFill>
                  <a:srgbClr val="FF0000"/>
                </a:solidFill>
              </a:rPr>
              <a:t>Ethernet</a:t>
            </a:r>
            <a:r>
              <a:rPr lang="en-US" sz="1600" dirty="0" smtClean="0"/>
              <a:t> </a:t>
            </a:r>
            <a:r>
              <a:rPr lang="en-US" sz="1600" dirty="0"/>
              <a:t>y</a:t>
            </a:r>
            <a:r>
              <a:rPr lang="en-US" sz="1600" dirty="0" smtClean="0"/>
              <a:t> </a:t>
            </a:r>
            <a:r>
              <a:rPr lang="en-US" sz="1600" dirty="0" smtClean="0">
                <a:solidFill>
                  <a:srgbClr val="FF0000"/>
                </a:solidFill>
              </a:rPr>
              <a:t>IEEE 802.3</a:t>
            </a:r>
            <a:r>
              <a:rPr lang="en-US" sz="1600" dirty="0" smtClean="0"/>
              <a:t>.</a:t>
            </a:r>
          </a:p>
          <a:p>
            <a:pPr lvl="1" indent="0"/>
            <a:r>
              <a:rPr lang="es-MX" sz="1400" dirty="0">
                <a:solidFill>
                  <a:schemeClr val="accent2"/>
                </a:solidFill>
              </a:rPr>
              <a:t>La diferencia más importante entre los dos estándares es el agregado de un delimitador de inicio de trama (SFD) y el cambio del campo Tipo por un campo Longitud en el </a:t>
            </a:r>
            <a:r>
              <a:rPr lang="es-MX" sz="1400" dirty="0" smtClean="0">
                <a:solidFill>
                  <a:schemeClr val="accent2"/>
                </a:solidFill>
              </a:rPr>
              <a:t>802.3.</a:t>
            </a:r>
            <a:endParaRPr lang="en-US" sz="1400" dirty="0" smtClean="0">
              <a:solidFill>
                <a:schemeClr val="accent2"/>
              </a:solidFill>
            </a:endParaRPr>
          </a:p>
          <a:p>
            <a:r>
              <a:rPr lang="en-US" sz="1600" dirty="0" err="1" smtClean="0">
                <a:solidFill>
                  <a:schemeClr val="accent1"/>
                </a:solidFill>
              </a:rPr>
              <a:t>Tamaño</a:t>
            </a:r>
            <a:r>
              <a:rPr lang="en-US" sz="1600" dirty="0" smtClean="0">
                <a:solidFill>
                  <a:schemeClr val="accent1"/>
                </a:solidFill>
              </a:rPr>
              <a:t> de la </a:t>
            </a:r>
            <a:r>
              <a:rPr lang="en-US" sz="1600" dirty="0" err="1" smtClean="0">
                <a:solidFill>
                  <a:schemeClr val="accent1"/>
                </a:solidFill>
              </a:rPr>
              <a:t>trama</a:t>
            </a:r>
            <a:r>
              <a:rPr lang="en-US" sz="1600" dirty="0" smtClean="0">
                <a:solidFill>
                  <a:schemeClr val="accent1"/>
                </a:solidFill>
              </a:rPr>
              <a:t> Ethernet.</a:t>
            </a:r>
          </a:p>
          <a:p>
            <a:pPr lvl="1" indent="0"/>
            <a:r>
              <a:rPr lang="es-MX" sz="1400" dirty="0"/>
              <a:t>Tanto el estándar Ethernet II como el IEEE 802.3 definen el tamaño mínimo de trama en 64 bytes y el tamaño máximo de trama en 1518 bytes</a:t>
            </a:r>
            <a:r>
              <a:rPr lang="en-US" sz="1400" dirty="0" smtClean="0">
                <a:solidFill>
                  <a:srgbClr val="FF0000"/>
                </a:solidFill>
              </a:rPr>
              <a:t>. </a:t>
            </a:r>
          </a:p>
          <a:p>
            <a:pPr lvl="1" indent="0"/>
            <a:r>
              <a:rPr lang="es-MX" sz="1400" dirty="0"/>
              <a:t>Esto incluye todos los bytes del campo Dirección MAC de destino a través del campo Secuencia de verificación de trama (FCS)</a:t>
            </a:r>
            <a:r>
              <a:rPr lang="en-US" sz="1400" dirty="0" smtClean="0"/>
              <a:t>. </a:t>
            </a:r>
          </a:p>
          <a:p>
            <a:pPr lvl="1" indent="0"/>
            <a:r>
              <a:rPr lang="es-MX" sz="1400" dirty="0">
                <a:solidFill>
                  <a:schemeClr val="accent2"/>
                </a:solidFill>
              </a:rPr>
              <a:t>Los campos Preámbulo y Delimitador de inicio de trama no se incluyen en la descripción del tamaño de una trama</a:t>
            </a:r>
            <a:r>
              <a:rPr lang="en-US" sz="1400" dirty="0" smtClean="0">
                <a:solidFill>
                  <a:schemeClr val="accent2"/>
                </a:solidFill>
              </a:rPr>
              <a:t>. </a:t>
            </a:r>
          </a:p>
          <a:p>
            <a:pPr lvl="1" indent="0"/>
            <a:r>
              <a:rPr lang="es-MX" sz="1400" dirty="0">
                <a:solidFill>
                  <a:srgbClr val="008000"/>
                </a:solidFill>
              </a:rPr>
              <a:t>El estándar IEEE 802.3ac, publicado en 1998, amplió el tamaño de trama máximo permitido a 1522 bytes</a:t>
            </a:r>
            <a:r>
              <a:rPr lang="en-US" sz="1400" dirty="0" smtClean="0">
                <a:solidFill>
                  <a:srgbClr val="008000"/>
                </a:solidFill>
              </a:rPr>
              <a:t>.</a:t>
            </a:r>
            <a:r>
              <a:rPr lang="en-US" sz="1400" dirty="0" smtClean="0"/>
              <a:t> </a:t>
            </a:r>
          </a:p>
          <a:p>
            <a:pPr lvl="2"/>
            <a:r>
              <a:rPr lang="es-MX" sz="1400" dirty="0"/>
              <a:t>Se aumentó el tamaño de la trama para que se adapte a una tecnología denominada Red de área local virtual (VLAN</a:t>
            </a:r>
            <a:r>
              <a:rPr lang="es-MX" sz="1400" dirty="0" smtClean="0"/>
              <a:t>)</a:t>
            </a:r>
            <a:r>
              <a:rPr lang="en-US" sz="1400" dirty="0" smtClean="0"/>
              <a:t>. </a:t>
            </a:r>
          </a:p>
          <a:p>
            <a:pPr lvl="1" indent="0"/>
            <a:r>
              <a:rPr lang="es-MX" sz="1600" dirty="0"/>
              <a:t>Si el tamaño de una trama transmitida es menor que el mínimo o mayor que el máximo, el dispositivo receptor descarta la trama</a:t>
            </a:r>
            <a:r>
              <a:rPr lang="en-US" sz="1600" dirty="0" smtClean="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628800"/>
            <a:ext cx="4139952" cy="317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9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246063" y="598191"/>
            <a:ext cx="5929312" cy="5785148"/>
          </a:xfrm>
        </p:spPr>
        <p:txBody>
          <a:bodyPr/>
          <a:lstStyle/>
          <a:p>
            <a:r>
              <a:rPr lang="en-US" sz="1600" dirty="0" err="1" smtClean="0">
                <a:solidFill>
                  <a:schemeClr val="accent2"/>
                </a:solidFill>
              </a:rPr>
              <a:t>Preambulo</a:t>
            </a:r>
            <a:r>
              <a:rPr lang="en-US" sz="1600" dirty="0" smtClean="0">
                <a:solidFill>
                  <a:schemeClr val="accent2"/>
                </a:solidFill>
              </a:rPr>
              <a:t> (7 bytes) </a:t>
            </a:r>
            <a:r>
              <a:rPr lang="en-US" sz="1600" dirty="0">
                <a:solidFill>
                  <a:schemeClr val="accent2"/>
                </a:solidFill>
              </a:rPr>
              <a:t>y</a:t>
            </a:r>
            <a:r>
              <a:rPr lang="en-US" sz="1600" dirty="0" smtClean="0">
                <a:solidFill>
                  <a:schemeClr val="accent2"/>
                </a:solidFill>
              </a:rPr>
              <a:t> </a:t>
            </a:r>
            <a:r>
              <a:rPr lang="en-US" sz="1600" dirty="0" err="1" smtClean="0">
                <a:solidFill>
                  <a:schemeClr val="accent2"/>
                </a:solidFill>
              </a:rPr>
              <a:t>Delimitador</a:t>
            </a:r>
            <a:r>
              <a:rPr lang="en-US" sz="1600" dirty="0" smtClean="0">
                <a:solidFill>
                  <a:schemeClr val="accent2"/>
                </a:solidFill>
              </a:rPr>
              <a:t> de </a:t>
            </a:r>
            <a:r>
              <a:rPr lang="en-US" sz="1600" dirty="0" err="1" smtClean="0">
                <a:solidFill>
                  <a:schemeClr val="accent2"/>
                </a:solidFill>
              </a:rPr>
              <a:t>inicio</a:t>
            </a:r>
            <a:r>
              <a:rPr lang="en-US" sz="1600" dirty="0" smtClean="0">
                <a:solidFill>
                  <a:schemeClr val="accent2"/>
                </a:solidFill>
              </a:rPr>
              <a:t> de </a:t>
            </a:r>
            <a:r>
              <a:rPr lang="en-US" sz="1600" dirty="0" err="1" smtClean="0">
                <a:solidFill>
                  <a:schemeClr val="accent2"/>
                </a:solidFill>
              </a:rPr>
              <a:t>trama</a:t>
            </a:r>
            <a:r>
              <a:rPr lang="en-US" sz="1600" dirty="0" smtClean="0">
                <a:solidFill>
                  <a:schemeClr val="accent2"/>
                </a:solidFill>
              </a:rPr>
              <a:t> (1 byte)</a:t>
            </a:r>
          </a:p>
          <a:p>
            <a:pPr lvl="1" indent="0"/>
            <a:r>
              <a:rPr lang="es-MX" sz="1400" dirty="0"/>
              <a:t>se utilizan para la sincronización entre los dispositivos emisores y receptores</a:t>
            </a:r>
            <a:r>
              <a:rPr lang="en-US" sz="1400" dirty="0" smtClean="0"/>
              <a:t>. </a:t>
            </a:r>
          </a:p>
          <a:p>
            <a:pPr lvl="1" indent="0"/>
            <a:r>
              <a:rPr lang="es-MX" sz="1400" dirty="0"/>
              <a:t>Básicamente, los primeros bytes le indican al receptor que se prepare para recibir una trama nueva</a:t>
            </a:r>
            <a:r>
              <a:rPr lang="en-US" sz="1400" dirty="0" smtClean="0"/>
              <a:t>. </a:t>
            </a:r>
          </a:p>
          <a:p>
            <a:r>
              <a:rPr lang="es-MX" sz="1600" dirty="0">
                <a:solidFill>
                  <a:schemeClr val="accent2"/>
                </a:solidFill>
              </a:rPr>
              <a:t>Campo Dirección MAC de </a:t>
            </a:r>
            <a:r>
              <a:rPr lang="es-MX" sz="1600" dirty="0" smtClean="0">
                <a:solidFill>
                  <a:schemeClr val="accent2"/>
                </a:solidFill>
              </a:rPr>
              <a:t>destino</a:t>
            </a:r>
            <a:r>
              <a:rPr lang="en-US" sz="1600" dirty="0" smtClean="0">
                <a:solidFill>
                  <a:schemeClr val="accent2"/>
                </a:solidFill>
              </a:rPr>
              <a:t> (6 bytes)</a:t>
            </a:r>
          </a:p>
          <a:p>
            <a:pPr lvl="1" indent="0"/>
            <a:r>
              <a:rPr lang="es-MX" sz="1400" dirty="0" smtClean="0"/>
              <a:t>Es </a:t>
            </a:r>
            <a:r>
              <a:rPr lang="es-MX" sz="1400" dirty="0"/>
              <a:t>el identificador del receptor deseado</a:t>
            </a:r>
            <a:r>
              <a:rPr lang="en-US" sz="1400" dirty="0" smtClean="0"/>
              <a:t>. </a:t>
            </a:r>
          </a:p>
          <a:p>
            <a:pPr lvl="1" indent="0"/>
            <a:r>
              <a:rPr lang="es-MX" sz="1400" dirty="0"/>
              <a:t>La dirección de la trama se compara con la dirección MAC del dispositivo. Si coinciden, el dispositivo acepta la trama</a:t>
            </a:r>
            <a:r>
              <a:rPr lang="en-US" sz="1400" dirty="0" smtClean="0"/>
              <a:t>.</a:t>
            </a:r>
          </a:p>
          <a:p>
            <a:r>
              <a:rPr lang="es-MX" sz="1600" dirty="0">
                <a:solidFill>
                  <a:schemeClr val="accent2"/>
                </a:solidFill>
              </a:rPr>
              <a:t>Campo Dirección MAC de </a:t>
            </a:r>
            <a:r>
              <a:rPr lang="es-MX" sz="1600" dirty="0" smtClean="0">
                <a:solidFill>
                  <a:schemeClr val="accent2"/>
                </a:solidFill>
              </a:rPr>
              <a:t>origen</a:t>
            </a:r>
            <a:r>
              <a:rPr lang="en-US" sz="1600" dirty="0" smtClean="0">
                <a:solidFill>
                  <a:schemeClr val="accent2"/>
                </a:solidFill>
              </a:rPr>
              <a:t> (6 bytes)</a:t>
            </a:r>
          </a:p>
          <a:p>
            <a:pPr lvl="1" indent="0"/>
            <a:r>
              <a:rPr lang="es-MX" sz="1400" dirty="0"/>
              <a:t>identifica la NIC o interfaz de origen de la trama</a:t>
            </a:r>
            <a:r>
              <a:rPr lang="en-US" sz="1400" dirty="0" smtClean="0"/>
              <a:t>. </a:t>
            </a:r>
          </a:p>
          <a:p>
            <a:pPr lvl="1" indent="0"/>
            <a:r>
              <a:rPr lang="es-MX" sz="1400" dirty="0"/>
              <a:t>Los </a:t>
            </a:r>
            <a:r>
              <a:rPr lang="es-MX" sz="1400" dirty="0" err="1"/>
              <a:t>switches</a:t>
            </a:r>
            <a:r>
              <a:rPr lang="es-MX" sz="1400" dirty="0"/>
              <a:t> también utilizan esta dirección para ampliar sus tablas de búsqueda</a:t>
            </a:r>
            <a:r>
              <a:rPr lang="en-US" sz="1400" dirty="0" smtClean="0"/>
              <a:t>. </a:t>
            </a:r>
          </a:p>
          <a:p>
            <a:r>
              <a:rPr lang="en-US" sz="1600" dirty="0">
                <a:solidFill>
                  <a:schemeClr val="accent2"/>
                </a:solidFill>
              </a:rPr>
              <a:t>Campo </a:t>
            </a:r>
            <a:r>
              <a:rPr lang="en-US" sz="1600" dirty="0" err="1" smtClean="0">
                <a:solidFill>
                  <a:schemeClr val="accent2"/>
                </a:solidFill>
              </a:rPr>
              <a:t>Longitud</a:t>
            </a:r>
            <a:r>
              <a:rPr lang="en-US" sz="1600" dirty="0" smtClean="0">
                <a:solidFill>
                  <a:schemeClr val="accent2"/>
                </a:solidFill>
              </a:rPr>
              <a:t>/</a:t>
            </a:r>
            <a:r>
              <a:rPr lang="en-US" sz="1600" dirty="0" err="1" smtClean="0">
                <a:solidFill>
                  <a:schemeClr val="accent2"/>
                </a:solidFill>
              </a:rPr>
              <a:t>tipo</a:t>
            </a:r>
            <a:r>
              <a:rPr lang="en-US" sz="1600" dirty="0" smtClean="0">
                <a:solidFill>
                  <a:schemeClr val="accent2"/>
                </a:solidFill>
              </a:rPr>
              <a:t> (2 bytes)</a:t>
            </a:r>
          </a:p>
          <a:p>
            <a:pPr lvl="1" indent="0"/>
            <a:r>
              <a:rPr lang="es-MX" sz="1400" dirty="0"/>
              <a:t>Si el valor de los dos octetos es equivalente a 0x0600 hexadecimal o 1536 decimal o mayor que éstos, los contenidos del campo Datos se decodifican según el protocolo </a:t>
            </a:r>
            <a:r>
              <a:rPr lang="es-MX" sz="1400" dirty="0" err="1"/>
              <a:t>EtherType</a:t>
            </a:r>
            <a:r>
              <a:rPr lang="es-MX" sz="1400" dirty="0"/>
              <a:t> indicado</a:t>
            </a:r>
            <a:r>
              <a:rPr lang="en-US" sz="1400" dirty="0" smtClean="0"/>
              <a:t>. </a:t>
            </a:r>
          </a:p>
          <a:p>
            <a:r>
              <a:rPr lang="en-US" sz="1600" dirty="0">
                <a:solidFill>
                  <a:schemeClr val="accent2"/>
                </a:solidFill>
              </a:rPr>
              <a:t>Campos </a:t>
            </a:r>
            <a:r>
              <a:rPr lang="en-US" sz="1600" dirty="0" err="1">
                <a:solidFill>
                  <a:schemeClr val="accent2"/>
                </a:solidFill>
              </a:rPr>
              <a:t>Datos</a:t>
            </a:r>
            <a:r>
              <a:rPr lang="en-US" sz="1600" dirty="0">
                <a:solidFill>
                  <a:schemeClr val="accent2"/>
                </a:solidFill>
              </a:rPr>
              <a:t> y </a:t>
            </a:r>
            <a:r>
              <a:rPr lang="en-US" sz="1600" dirty="0" smtClean="0">
                <a:solidFill>
                  <a:schemeClr val="accent2"/>
                </a:solidFill>
              </a:rPr>
              <a:t>Pad (46 - 1500 bytes)</a:t>
            </a:r>
          </a:p>
          <a:p>
            <a:pPr lvl="1" indent="0"/>
            <a:r>
              <a:rPr lang="es-MX" sz="1400" dirty="0"/>
              <a:t>contienen los datos encapsulados de una capa superior, que es una PDU de Capa 3 genérica o, con mayor frecuencia, un paquete IPv4</a:t>
            </a:r>
            <a:r>
              <a:rPr lang="en-US" sz="1400" dirty="0" smtClean="0"/>
              <a:t>. </a:t>
            </a:r>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1743075"/>
            <a:ext cx="280987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323528" y="116632"/>
            <a:ext cx="5591919" cy="481558"/>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defRPr/>
            </a:pPr>
            <a:r>
              <a:rPr lang="en-US" altLang="ja-JP" sz="2800" dirty="0" smtClean="0">
                <a:ea typeface="ＭＳ Ｐゴシック" pitchFamily="34" charset="-128"/>
              </a:rPr>
              <a:t>La </a:t>
            </a:r>
            <a:r>
              <a:rPr lang="en-US" altLang="ja-JP" sz="2800" dirty="0" err="1" smtClean="0">
                <a:ea typeface="ＭＳ Ｐゴシック" pitchFamily="34" charset="-128"/>
              </a:rPr>
              <a:t>Trama</a:t>
            </a:r>
            <a:r>
              <a:rPr lang="en-US" altLang="ja-JP" sz="2800" dirty="0" smtClean="0">
                <a:ea typeface="ＭＳ Ｐゴシック" pitchFamily="34" charset="-128"/>
              </a:rPr>
              <a:t> – </a:t>
            </a:r>
            <a:r>
              <a:rPr lang="en-US" altLang="ja-JP" sz="2800" dirty="0" err="1" smtClean="0">
                <a:ea typeface="ＭＳ Ｐゴシック" pitchFamily="34" charset="-128"/>
              </a:rPr>
              <a:t>Encapsulación</a:t>
            </a:r>
            <a:r>
              <a:rPr lang="en-US" altLang="ja-JP" sz="2800" dirty="0" smtClean="0">
                <a:ea typeface="ＭＳ Ｐゴシック" pitchFamily="34" charset="-128"/>
              </a:rPr>
              <a:t> de </a:t>
            </a:r>
            <a:r>
              <a:rPr lang="en-US" altLang="ja-JP" sz="2800" dirty="0" err="1" smtClean="0">
                <a:ea typeface="ＭＳ Ｐゴシック" pitchFamily="34" charset="-128"/>
              </a:rPr>
              <a:t>Paquete</a:t>
            </a:r>
            <a:endParaRPr lang="en-US" sz="2800" dirty="0" smtClean="0"/>
          </a:p>
        </p:txBody>
      </p:sp>
    </p:spTree>
    <p:extLst>
      <p:ext uri="{BB962C8B-B14F-4D97-AF65-F5344CB8AC3E}">
        <p14:creationId xmlns:p14="http://schemas.microsoft.com/office/powerpoint/2010/main" val="3793306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0" y="598190"/>
            <a:ext cx="4613969" cy="5776367"/>
          </a:xfrm>
        </p:spPr>
        <p:txBody>
          <a:bodyPr/>
          <a:lstStyle/>
          <a:p>
            <a:r>
              <a:rPr lang="es-MX" sz="1800" dirty="0">
                <a:solidFill>
                  <a:schemeClr val="accent2"/>
                </a:solidFill>
              </a:rPr>
              <a:t>Campo Secuencia de verificación de trama</a:t>
            </a:r>
          </a:p>
          <a:p>
            <a:pPr marL="114300" indent="0">
              <a:buNone/>
            </a:pPr>
            <a:r>
              <a:rPr lang="en-US" sz="1800" dirty="0" smtClean="0">
                <a:solidFill>
                  <a:schemeClr val="accent2"/>
                </a:solidFill>
              </a:rPr>
              <a:t>(4 bytes) </a:t>
            </a:r>
          </a:p>
          <a:p>
            <a:pPr lvl="1" indent="0"/>
            <a:r>
              <a:rPr lang="es-MX" sz="1800" dirty="0" smtClean="0"/>
              <a:t>Se </a:t>
            </a:r>
            <a:r>
              <a:rPr lang="es-MX" sz="1800" dirty="0"/>
              <a:t>utiliza para detectar errores en la trama</a:t>
            </a:r>
            <a:r>
              <a:rPr lang="en-US" sz="1800" dirty="0" smtClean="0"/>
              <a:t>. </a:t>
            </a:r>
          </a:p>
          <a:p>
            <a:pPr lvl="1" indent="0"/>
            <a:r>
              <a:rPr lang="es-MX" sz="1800" dirty="0"/>
              <a:t>Utiliza una comprobación cíclica de redundancia (CRC)</a:t>
            </a:r>
            <a:r>
              <a:rPr lang="en-US" sz="1800" dirty="0" smtClean="0"/>
              <a:t>. </a:t>
            </a:r>
          </a:p>
          <a:p>
            <a:pPr lvl="1" indent="0"/>
            <a:r>
              <a:rPr lang="es-MX" sz="1800" dirty="0"/>
              <a:t>El dispositivo emisor incluye los resultados de una CRC en el campo FCS de la trama</a:t>
            </a:r>
            <a:r>
              <a:rPr lang="en-US" sz="1800" dirty="0" smtClean="0"/>
              <a:t>. </a:t>
            </a:r>
          </a:p>
          <a:p>
            <a:pPr lvl="1" indent="0"/>
            <a:r>
              <a:rPr lang="es-MX" sz="1800" dirty="0"/>
              <a:t>El dispositivo receptor recibe la trama y genera una CRC para buscar errores</a:t>
            </a:r>
            <a:r>
              <a:rPr lang="en-US" sz="1800" dirty="0" smtClean="0"/>
              <a:t>. </a:t>
            </a:r>
          </a:p>
          <a:p>
            <a:pPr lvl="1" indent="0"/>
            <a:r>
              <a:rPr lang="es-MX" sz="1800" dirty="0"/>
              <a:t>Si los cálculos coinciden, significa que no se produjo ningún error</a:t>
            </a:r>
            <a:r>
              <a:rPr lang="en-US" sz="1800" dirty="0" smtClean="0"/>
              <a:t>. </a:t>
            </a:r>
          </a:p>
          <a:p>
            <a:pPr lvl="1" indent="0"/>
            <a:r>
              <a:rPr lang="es-MX" sz="1800" dirty="0"/>
              <a:t>Los cálculos que no coinciden indican que los datos cambiaron y, por consiguiente, se descarta la trama</a:t>
            </a:r>
            <a:r>
              <a:rPr lang="en-US" sz="1400" dirty="0" smtClean="0"/>
              <a:t>. </a:t>
            </a:r>
          </a:p>
        </p:txBody>
      </p:sp>
      <p:sp>
        <p:nvSpPr>
          <p:cNvPr id="7" name="Rectangle 2"/>
          <p:cNvSpPr txBox="1">
            <a:spLocks noChangeArrowheads="1"/>
          </p:cNvSpPr>
          <p:nvPr/>
        </p:nvSpPr>
        <p:spPr>
          <a:xfrm>
            <a:off x="323528" y="116632"/>
            <a:ext cx="5591919" cy="481558"/>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defRPr/>
            </a:pPr>
            <a:r>
              <a:rPr lang="en-US" altLang="ja-JP" sz="2800" dirty="0" smtClean="0">
                <a:ea typeface="ＭＳ Ｐゴシック" pitchFamily="34" charset="-128"/>
              </a:rPr>
              <a:t>La </a:t>
            </a:r>
            <a:r>
              <a:rPr lang="en-US" altLang="ja-JP" sz="2800" dirty="0" err="1" smtClean="0">
                <a:ea typeface="ＭＳ Ｐゴシック" pitchFamily="34" charset="-128"/>
              </a:rPr>
              <a:t>Trama</a:t>
            </a:r>
            <a:r>
              <a:rPr lang="en-US" altLang="ja-JP" sz="2800" dirty="0" smtClean="0">
                <a:ea typeface="ＭＳ Ｐゴシック" pitchFamily="34" charset="-128"/>
              </a:rPr>
              <a:t> – </a:t>
            </a:r>
            <a:r>
              <a:rPr lang="en-US" altLang="ja-JP" sz="2800" dirty="0" err="1" smtClean="0">
                <a:ea typeface="ＭＳ Ｐゴシック" pitchFamily="34" charset="-128"/>
              </a:rPr>
              <a:t>Encapsulación</a:t>
            </a:r>
            <a:r>
              <a:rPr lang="en-US" altLang="ja-JP" sz="2800" dirty="0" smtClean="0">
                <a:ea typeface="ＭＳ Ｐゴシック" pitchFamily="34" charset="-128"/>
              </a:rPr>
              <a:t> de </a:t>
            </a:r>
            <a:r>
              <a:rPr lang="en-US" altLang="ja-JP" sz="2800" dirty="0" err="1" smtClean="0">
                <a:ea typeface="ＭＳ Ｐゴシック" pitchFamily="34" charset="-128"/>
              </a:rPr>
              <a:t>Paquete</a:t>
            </a:r>
            <a:endParaRPr lang="en-US" sz="28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44824"/>
            <a:ext cx="4320480" cy="295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063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1520" y="116632"/>
            <a:ext cx="4583807" cy="553566"/>
          </a:xfrm>
        </p:spPr>
        <p:txBody>
          <a:bodyPr/>
          <a:lstStyle/>
          <a:p>
            <a:pPr fontAlgn="auto">
              <a:spcAft>
                <a:spcPts val="0"/>
              </a:spcAft>
              <a:defRPr/>
            </a:pPr>
            <a:r>
              <a:rPr lang="en-US" altLang="ja-JP" sz="2800" dirty="0" smtClean="0">
                <a:ea typeface="ＭＳ Ｐゴシック" pitchFamily="34" charset="-128"/>
              </a:rPr>
              <a:t>La </a:t>
            </a:r>
            <a:r>
              <a:rPr lang="en-US" altLang="ja-JP" sz="2800" dirty="0" err="1" smtClean="0">
                <a:ea typeface="ＭＳ Ｐゴシック" pitchFamily="34" charset="-128"/>
              </a:rPr>
              <a:t>dirección</a:t>
            </a:r>
            <a:r>
              <a:rPr lang="en-US" altLang="ja-JP" sz="2800" dirty="0" smtClean="0">
                <a:ea typeface="ＭＳ Ｐゴシック" pitchFamily="34" charset="-128"/>
              </a:rPr>
              <a:t> MAC de Ethernet </a:t>
            </a:r>
            <a:endParaRPr lang="en-US" sz="2800" dirty="0" smtClean="0"/>
          </a:p>
        </p:txBody>
      </p:sp>
      <p:sp>
        <p:nvSpPr>
          <p:cNvPr id="33795" name="Rectangle 3"/>
          <p:cNvSpPr>
            <a:spLocks noGrp="1" noChangeArrowheads="1"/>
          </p:cNvSpPr>
          <p:nvPr>
            <p:ph idx="1"/>
          </p:nvPr>
        </p:nvSpPr>
        <p:spPr>
          <a:xfrm>
            <a:off x="246063" y="692696"/>
            <a:ext cx="5334049" cy="5776367"/>
          </a:xfrm>
        </p:spPr>
        <p:txBody>
          <a:bodyPr/>
          <a:lstStyle/>
          <a:p>
            <a:r>
              <a:rPr lang="es-MX" sz="1800" dirty="0"/>
              <a:t>Se creó un identificador único, denominado dirección de Control de acceso al medio (MAC), para ayudar a determinar las direcciones de origen y de destino dentro de una red Ethernet</a:t>
            </a:r>
            <a:r>
              <a:rPr lang="en-US" sz="1800" dirty="0" smtClean="0"/>
              <a:t>. </a:t>
            </a:r>
          </a:p>
          <a:p>
            <a:pPr lvl="1" indent="0"/>
            <a:r>
              <a:rPr lang="es-MX" sz="1600" dirty="0" smtClean="0">
                <a:solidFill>
                  <a:schemeClr val="accent1"/>
                </a:solidFill>
              </a:rPr>
              <a:t>Método </a:t>
            </a:r>
            <a:r>
              <a:rPr lang="es-MX" sz="1600" dirty="0">
                <a:solidFill>
                  <a:schemeClr val="accent1"/>
                </a:solidFill>
              </a:rPr>
              <a:t>para identificar dispositivos en un nivel inferior del modelo OSI</a:t>
            </a:r>
            <a:r>
              <a:rPr lang="es-MX" sz="1600" dirty="0" smtClean="0">
                <a:solidFill>
                  <a:schemeClr val="accent1"/>
                </a:solidFill>
              </a:rPr>
              <a:t>.</a:t>
            </a:r>
            <a:endParaRPr lang="en-US" sz="1600" dirty="0" smtClean="0">
              <a:solidFill>
                <a:schemeClr val="accent1"/>
              </a:solidFill>
            </a:endParaRPr>
          </a:p>
          <a:p>
            <a:pPr lvl="1" indent="0"/>
            <a:r>
              <a:rPr lang="es-MX" sz="1600" dirty="0" smtClean="0">
                <a:solidFill>
                  <a:schemeClr val="accent1"/>
                </a:solidFill>
              </a:rPr>
              <a:t>Recuerda, la </a:t>
            </a:r>
            <a:r>
              <a:rPr lang="es-MX" sz="1600" dirty="0">
                <a:solidFill>
                  <a:schemeClr val="accent1"/>
                </a:solidFill>
              </a:rPr>
              <a:t>dirección MAC se agrega como parte de una PDU de Capa 2</a:t>
            </a:r>
            <a:r>
              <a:rPr lang="en-US" sz="1600" dirty="0" smtClean="0">
                <a:solidFill>
                  <a:schemeClr val="accent1"/>
                </a:solidFill>
              </a:rPr>
              <a:t>. </a:t>
            </a:r>
          </a:p>
          <a:p>
            <a:pPr lvl="1" indent="0"/>
            <a:r>
              <a:rPr lang="es-MX" sz="1600" dirty="0">
                <a:solidFill>
                  <a:schemeClr val="accent1"/>
                </a:solidFill>
              </a:rPr>
              <a:t>Una dirección MAC de Ethernet es un valor binario </a:t>
            </a:r>
            <a:r>
              <a:rPr lang="es-MX" sz="1600" dirty="0" smtClean="0">
                <a:solidFill>
                  <a:schemeClr val="accent1"/>
                </a:solidFill>
              </a:rPr>
              <a:t>de </a:t>
            </a:r>
            <a:r>
              <a:rPr lang="en-US" sz="1600" dirty="0" smtClean="0">
                <a:solidFill>
                  <a:schemeClr val="accent2"/>
                </a:solidFill>
              </a:rPr>
              <a:t>48-bits</a:t>
            </a:r>
            <a:r>
              <a:rPr lang="en-US" sz="1600" dirty="0">
                <a:solidFill>
                  <a:schemeClr val="accent1"/>
                </a:solidFill>
              </a:rPr>
              <a:t> </a:t>
            </a:r>
            <a:r>
              <a:rPr lang="en-US" sz="1600" dirty="0" err="1">
                <a:solidFill>
                  <a:schemeClr val="accent1"/>
                </a:solidFill>
              </a:rPr>
              <a:t>expresado</a:t>
            </a:r>
            <a:r>
              <a:rPr lang="en-US" sz="1600" dirty="0">
                <a:solidFill>
                  <a:schemeClr val="accent1"/>
                </a:solidFill>
              </a:rPr>
              <a:t> </a:t>
            </a:r>
            <a:r>
              <a:rPr lang="en-US" sz="1600" dirty="0" err="1" smtClean="0">
                <a:solidFill>
                  <a:schemeClr val="accent1"/>
                </a:solidFill>
              </a:rPr>
              <a:t>como</a:t>
            </a:r>
            <a:r>
              <a:rPr lang="en-US" sz="1600" dirty="0" smtClean="0">
                <a:solidFill>
                  <a:schemeClr val="accent1"/>
                </a:solidFill>
              </a:rPr>
              <a:t> </a:t>
            </a:r>
            <a:r>
              <a:rPr lang="en-US" sz="1600" dirty="0" smtClean="0">
                <a:solidFill>
                  <a:schemeClr val="accent2"/>
                </a:solidFill>
              </a:rPr>
              <a:t>12 </a:t>
            </a:r>
            <a:r>
              <a:rPr lang="en-US" sz="1600" dirty="0" err="1" smtClean="0">
                <a:solidFill>
                  <a:schemeClr val="accent2"/>
                </a:solidFill>
              </a:rPr>
              <a:t>dígitos</a:t>
            </a:r>
            <a:r>
              <a:rPr lang="en-US" sz="1600" dirty="0" smtClean="0">
                <a:solidFill>
                  <a:schemeClr val="accent2"/>
                </a:solidFill>
              </a:rPr>
              <a:t> </a:t>
            </a:r>
            <a:r>
              <a:rPr lang="en-US" sz="1600" dirty="0" err="1" smtClean="0">
                <a:solidFill>
                  <a:schemeClr val="accent2"/>
                </a:solidFill>
              </a:rPr>
              <a:t>hexadecimales</a:t>
            </a:r>
            <a:r>
              <a:rPr lang="en-US" sz="1600" dirty="0" smtClean="0">
                <a:solidFill>
                  <a:schemeClr val="accent1"/>
                </a:solidFill>
              </a:rPr>
              <a:t>.</a:t>
            </a:r>
          </a:p>
        </p:txBody>
      </p:sp>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72" y="3933056"/>
            <a:ext cx="48641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33798" name="Rectangle 6"/>
          <p:cNvSpPr>
            <a:spLocks noChangeArrowheads="1"/>
          </p:cNvSpPr>
          <p:nvPr/>
        </p:nvSpPr>
        <p:spPr bwMode="auto">
          <a:xfrm>
            <a:off x="762000" y="5467350"/>
            <a:ext cx="3295650" cy="10477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82296" tIns="36576" rIns="82296" bIns="36576" anchor="ctr">
            <a:spAutoFit/>
          </a:bodyPr>
          <a:lstStyle/>
          <a:p>
            <a:endParaRPr lang="es-MX"/>
          </a:p>
        </p:txBody>
      </p:sp>
      <p:sp>
        <p:nvSpPr>
          <p:cNvPr id="33799" name="Line 7"/>
          <p:cNvSpPr>
            <a:spLocks noChangeShapeType="1"/>
          </p:cNvSpPr>
          <p:nvPr/>
        </p:nvSpPr>
        <p:spPr bwMode="auto">
          <a:xfrm>
            <a:off x="466725" y="4429125"/>
            <a:ext cx="10096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82296" tIns="36576" rIns="82296" bIns="36576">
            <a:spAutoFit/>
          </a:bodyPr>
          <a:lstStyle/>
          <a:p>
            <a:endParaRPr lang="es-MX"/>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052736"/>
            <a:ext cx="3563888" cy="356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150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1520" y="116632"/>
            <a:ext cx="7680151" cy="481558"/>
          </a:xfrm>
        </p:spPr>
        <p:txBody>
          <a:bodyPr/>
          <a:lstStyle/>
          <a:p>
            <a:pPr fontAlgn="auto">
              <a:spcAft>
                <a:spcPts val="0"/>
              </a:spcAft>
              <a:defRPr/>
            </a:pPr>
            <a:r>
              <a:rPr lang="en-US" dirty="0" err="1" smtClean="0"/>
              <a:t>Estructura</a:t>
            </a:r>
            <a:r>
              <a:rPr lang="en-US" dirty="0" smtClean="0"/>
              <a:t> de la </a:t>
            </a:r>
            <a:r>
              <a:rPr lang="en-US" dirty="0" err="1" smtClean="0"/>
              <a:t>dirección</a:t>
            </a:r>
            <a:r>
              <a:rPr lang="en-US" dirty="0" smtClean="0"/>
              <a:t> MAC </a:t>
            </a:r>
          </a:p>
        </p:txBody>
      </p:sp>
      <p:sp>
        <p:nvSpPr>
          <p:cNvPr id="34819" name="Rectangle 3"/>
          <p:cNvSpPr>
            <a:spLocks noGrp="1" noChangeArrowheads="1"/>
          </p:cNvSpPr>
          <p:nvPr>
            <p:ph idx="1"/>
          </p:nvPr>
        </p:nvSpPr>
        <p:spPr>
          <a:xfrm>
            <a:off x="246063" y="692696"/>
            <a:ext cx="5550073" cy="5719217"/>
          </a:xfrm>
        </p:spPr>
        <p:txBody>
          <a:bodyPr>
            <a:normAutofit fontScale="92500" lnSpcReduction="20000"/>
          </a:bodyPr>
          <a:lstStyle/>
          <a:p>
            <a:r>
              <a:rPr lang="es-MX" sz="1800" dirty="0"/>
              <a:t>El IEEE obliga a los proveedores a respetar dos normas simples</a:t>
            </a:r>
            <a:r>
              <a:rPr lang="en-US" sz="1800" dirty="0" smtClean="0"/>
              <a:t>: </a:t>
            </a:r>
          </a:p>
          <a:p>
            <a:pPr lvl="1" indent="0"/>
            <a:r>
              <a:rPr lang="es-MX" sz="1600" dirty="0">
                <a:solidFill>
                  <a:schemeClr val="accent2"/>
                </a:solidFill>
              </a:rPr>
              <a:t>Todas las direcciones MAC asignadas a una NIC u otro dispositivo Ethernet deben utilizar el OUI que se le asignó a dicho proveedor como los 3 primeros bytes</a:t>
            </a:r>
            <a:r>
              <a:rPr lang="en-US" sz="1600" dirty="0" smtClean="0">
                <a:solidFill>
                  <a:schemeClr val="accent2"/>
                </a:solidFill>
              </a:rPr>
              <a:t>.</a:t>
            </a:r>
          </a:p>
          <a:p>
            <a:pPr lvl="1" indent="0"/>
            <a:r>
              <a:rPr lang="es-MX" sz="1600" dirty="0">
                <a:solidFill>
                  <a:schemeClr val="accent2"/>
                </a:solidFill>
              </a:rPr>
              <a:t>Se les debe asignar un valor exclusivo (código del fabricante o número de serie) a todas las direcciones MAC con el mismo OUI (Identificador exclusivo de organización) en los últimos 3 bytes</a:t>
            </a:r>
            <a:r>
              <a:rPr lang="en-US" sz="1600" dirty="0" smtClean="0">
                <a:solidFill>
                  <a:schemeClr val="accent2"/>
                </a:solidFill>
              </a:rPr>
              <a:t>.</a:t>
            </a:r>
          </a:p>
          <a:p>
            <a:r>
              <a:rPr lang="es-MX" sz="1800" dirty="0">
                <a:solidFill>
                  <a:schemeClr val="accent1"/>
                </a:solidFill>
              </a:rPr>
              <a:t>La dirección MAC suele denominarse dirección grabada (BIA) porque se graba en la ROM (memoria de sólo lectura) de la NIC</a:t>
            </a:r>
            <a:r>
              <a:rPr lang="en-US" sz="1800" dirty="0" smtClean="0">
                <a:solidFill>
                  <a:schemeClr val="accent1"/>
                </a:solidFill>
              </a:rPr>
              <a:t>. </a:t>
            </a:r>
          </a:p>
          <a:p>
            <a:pPr lvl="1" indent="0"/>
            <a:r>
              <a:rPr lang="es-MX" sz="1600" dirty="0"/>
              <a:t>cuando se inicia la computadora, la NIC copia la dirección a la RAM (memoria de acceso aleatorio)</a:t>
            </a:r>
            <a:r>
              <a:rPr lang="en-US" sz="1600" dirty="0" smtClean="0"/>
              <a:t>. </a:t>
            </a:r>
            <a:r>
              <a:rPr lang="es-MX" sz="1600" dirty="0"/>
              <a:t>Cuando se examinan tramas se utiliza la dirección que se encuentra en la RAM como dirección de origen para compararla con la dirección de destino</a:t>
            </a:r>
            <a:r>
              <a:rPr lang="en-US" sz="1600" dirty="0" smtClean="0"/>
              <a:t>. </a:t>
            </a:r>
          </a:p>
          <a:p>
            <a:r>
              <a:rPr lang="es-MX" sz="1800" dirty="0"/>
              <a:t>Cuando el dispositivo de origen reenvía el mensaje a una red Ethernet, se adjunta la información del encabezado dentro de la dirección MAC</a:t>
            </a:r>
            <a:r>
              <a:rPr lang="en-US" sz="1800" dirty="0" smtClean="0"/>
              <a:t>.</a:t>
            </a:r>
            <a:r>
              <a:rPr lang="en-US" sz="1800" dirty="0" smtClean="0">
                <a:solidFill>
                  <a:schemeClr val="accent2"/>
                </a:solidFill>
              </a:rPr>
              <a:t> </a:t>
            </a:r>
          </a:p>
          <a:p>
            <a:pPr lvl="1" indent="0"/>
            <a:r>
              <a:rPr lang="es-MX" sz="1600" dirty="0">
                <a:solidFill>
                  <a:schemeClr val="accent2"/>
                </a:solidFill>
              </a:rPr>
              <a:t>Si no hay coincidencia, el dispositivo descarta la trama</a:t>
            </a:r>
            <a:r>
              <a:rPr lang="en-US" sz="1600" dirty="0" smtClean="0">
                <a:solidFill>
                  <a:schemeClr val="accent2"/>
                </a:solidFill>
              </a:rPr>
              <a:t>. </a:t>
            </a:r>
          </a:p>
          <a:p>
            <a:pPr lvl="1" indent="0"/>
            <a:r>
              <a:rPr lang="es-MX" sz="1600" dirty="0">
                <a:solidFill>
                  <a:schemeClr val="accent2"/>
                </a:solidFill>
              </a:rPr>
              <a:t>Cuando la trama llega al destino donde la MAC de la NIC coincide con la MAC de destino de la trama, la NIC pasa la trama hasta las capas OSI, donde se lleva a cabo el proceso de </a:t>
            </a:r>
            <a:r>
              <a:rPr lang="es-MX" sz="1600" dirty="0" err="1" smtClean="0">
                <a:solidFill>
                  <a:schemeClr val="accent2"/>
                </a:solidFill>
              </a:rPr>
              <a:t>desencapsulación</a:t>
            </a:r>
            <a:r>
              <a:rPr lang="es-MX" sz="1600" dirty="0" smtClean="0">
                <a:solidFill>
                  <a:schemeClr val="accent2"/>
                </a:solidFill>
              </a:rPr>
              <a:t>.</a:t>
            </a:r>
            <a:endParaRPr lang="en-US" sz="1600" dirty="0" smtClean="0">
              <a:solidFill>
                <a:schemeClr val="accent2"/>
              </a:solidFill>
            </a:endParaRP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871663"/>
            <a:ext cx="3419871" cy="2997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4219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76225" y="211138"/>
            <a:ext cx="8488363" cy="838200"/>
          </a:xfrm>
        </p:spPr>
        <p:txBody>
          <a:bodyPr>
            <a:normAutofit/>
          </a:bodyPr>
          <a:lstStyle/>
          <a:p>
            <a:pPr fontAlgn="auto">
              <a:spcAft>
                <a:spcPts val="0"/>
              </a:spcAft>
              <a:defRPr/>
            </a:pPr>
            <a:r>
              <a:rPr lang="en-US" sz="2800" dirty="0" err="1" smtClean="0"/>
              <a:t>Numeración</a:t>
            </a:r>
            <a:r>
              <a:rPr lang="en-US" sz="2800" dirty="0" smtClean="0"/>
              <a:t> Hexadecimal y </a:t>
            </a:r>
            <a:r>
              <a:rPr lang="en-US" sz="2800" dirty="0" err="1" smtClean="0"/>
              <a:t>direccionamiento</a:t>
            </a:r>
            <a:r>
              <a:rPr lang="en-US" sz="2800" dirty="0" smtClean="0"/>
              <a:t>.</a:t>
            </a:r>
          </a:p>
        </p:txBody>
      </p:sp>
      <p:sp>
        <p:nvSpPr>
          <p:cNvPr id="35843" name="Rectangle 3"/>
          <p:cNvSpPr>
            <a:spLocks noGrp="1" noChangeArrowheads="1"/>
          </p:cNvSpPr>
          <p:nvPr>
            <p:ph idx="1"/>
          </p:nvPr>
        </p:nvSpPr>
        <p:spPr>
          <a:xfrm>
            <a:off x="246063" y="1106488"/>
            <a:ext cx="6376987" cy="5362575"/>
          </a:xfrm>
        </p:spPr>
        <p:txBody>
          <a:bodyPr/>
          <a:lstStyle/>
          <a:p>
            <a:r>
              <a:rPr lang="en-US" sz="1800" dirty="0" smtClean="0">
                <a:solidFill>
                  <a:schemeClr val="accent2"/>
                </a:solidFill>
              </a:rPr>
              <a:t>Hexadecimal is used to represent Ethernet MAC addresses and IP Version 6 addresses. </a:t>
            </a:r>
          </a:p>
          <a:p>
            <a:r>
              <a:rPr lang="en-US" sz="1800" dirty="0" smtClean="0"/>
              <a:t>Hexadecimal ("Hex") </a:t>
            </a:r>
            <a:r>
              <a:rPr lang="es-MX" sz="1800" dirty="0"/>
              <a:t>es una manera conveniente de representar valores binarios</a:t>
            </a:r>
            <a:r>
              <a:rPr lang="en-US" sz="1800" dirty="0" smtClean="0"/>
              <a:t>. </a:t>
            </a:r>
          </a:p>
          <a:p>
            <a:pPr lvl="1" indent="0"/>
            <a:r>
              <a:rPr lang="es-MX" sz="1600" dirty="0">
                <a:solidFill>
                  <a:srgbClr val="FF0000"/>
                </a:solidFill>
              </a:rPr>
              <a:t>Así como el sistema de numeración decimal es un sistema de base diez y el binario es un sistema de base dos, el sistema hexadecimal es un sistema de base dieciséis</a:t>
            </a:r>
            <a:r>
              <a:rPr lang="en-US" sz="1600" dirty="0" smtClean="0">
                <a:solidFill>
                  <a:srgbClr val="FF0000"/>
                </a:solidFill>
              </a:rPr>
              <a:t>.</a:t>
            </a:r>
          </a:p>
          <a:p>
            <a:pPr lvl="2"/>
            <a:r>
              <a:rPr lang="es-MX" sz="1600" dirty="0">
                <a:solidFill>
                  <a:srgbClr val="FF0000"/>
                </a:solidFill>
              </a:rPr>
              <a:t>utiliza los números del 0 al 9 y las letras de la A </a:t>
            </a:r>
            <a:r>
              <a:rPr lang="es-MX" sz="1600" dirty="0" err="1">
                <a:solidFill>
                  <a:srgbClr val="FF0000"/>
                </a:solidFill>
              </a:rPr>
              <a:t>a</a:t>
            </a:r>
            <a:r>
              <a:rPr lang="es-MX" sz="1600" dirty="0">
                <a:solidFill>
                  <a:srgbClr val="FF0000"/>
                </a:solidFill>
              </a:rPr>
              <a:t> la F</a:t>
            </a:r>
            <a:r>
              <a:rPr lang="en-US" sz="1600" dirty="0" smtClean="0">
                <a:solidFill>
                  <a:srgbClr val="FF0000"/>
                </a:solidFill>
              </a:rPr>
              <a:t>. </a:t>
            </a:r>
          </a:p>
          <a:p>
            <a:r>
              <a:rPr lang="es-MX" sz="1800" dirty="0">
                <a:solidFill>
                  <a:schemeClr val="accent1"/>
                </a:solidFill>
              </a:rPr>
              <a:t>Dado que 8 bits (un byte) es una agrupación binaria común, los binarios 00000000 hasta 11111111 pueden representarse en valores hexadecimales como el intervalo 00 a FF</a:t>
            </a:r>
            <a:r>
              <a:rPr lang="en-US" sz="1600" dirty="0" smtClean="0"/>
              <a:t>. </a:t>
            </a:r>
          </a:p>
          <a:p>
            <a:pPr lvl="1" indent="0"/>
            <a:r>
              <a:rPr lang="es-MX" sz="1600" dirty="0"/>
              <a:t>Los ceros iniciales se muestran siempre para completar la representación de 8 bits. Por ejemplo, el valor binario 0000 1010 se muestra en valor hexadecimal como 0A</a:t>
            </a:r>
            <a:r>
              <a:rPr lang="es-MX" sz="1600" dirty="0" smtClean="0"/>
              <a:t>.</a:t>
            </a:r>
            <a:endParaRPr lang="en-US" sz="1600" dirty="0" smtClean="0"/>
          </a:p>
          <a:p>
            <a:r>
              <a:rPr lang="es-MX" sz="1800" dirty="0">
                <a:solidFill>
                  <a:schemeClr val="accent1"/>
                </a:solidFill>
              </a:rPr>
              <a:t>El valor hexadecimal se representa generalmente en texto mediante el valor precedido por 0x (por ejemplo, 0x73) o un 16 en subíndice</a:t>
            </a:r>
            <a:r>
              <a:rPr lang="en-US" sz="1800" dirty="0" smtClean="0">
                <a:solidFill>
                  <a:schemeClr val="accent1"/>
                </a:solidFill>
              </a:rPr>
              <a:t>. </a:t>
            </a:r>
            <a:r>
              <a:rPr lang="es-MX" sz="1800" dirty="0">
                <a:solidFill>
                  <a:schemeClr val="accent1"/>
                </a:solidFill>
              </a:rPr>
              <a:t>Con menor frecuencia, puede estar seguido de una </a:t>
            </a:r>
            <a:r>
              <a:rPr lang="es-MX" sz="1800" dirty="0" smtClean="0">
                <a:solidFill>
                  <a:schemeClr val="accent1"/>
                </a:solidFill>
              </a:rPr>
              <a:t>H, por ejemplo</a:t>
            </a:r>
            <a:r>
              <a:rPr lang="en-US" sz="1800" dirty="0" smtClean="0">
                <a:solidFill>
                  <a:schemeClr val="accent1"/>
                </a:solidFill>
              </a:rPr>
              <a:t> 73H.</a:t>
            </a:r>
            <a:r>
              <a:rPr lang="en-US" sz="1800" dirty="0" smtClean="0"/>
              <a:t> </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475" y="1116013"/>
            <a:ext cx="22764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313" y="3892550"/>
            <a:ext cx="22288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3202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3701" y="5712619"/>
            <a:ext cx="903287"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7171"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altLang="ja-JP" sz="2800" dirty="0" err="1" smtClean="0">
                <a:ea typeface="ＭＳ Ｐゴシック" pitchFamily="34" charset="-128"/>
              </a:rPr>
              <a:t>Historia</a:t>
            </a:r>
            <a:r>
              <a:rPr lang="en-US" altLang="ja-JP" sz="2800" dirty="0" smtClean="0">
                <a:ea typeface="ＭＳ Ｐゴシック" pitchFamily="34" charset="-128"/>
              </a:rPr>
              <a:t> de Ethernet</a:t>
            </a:r>
            <a:endParaRPr lang="en-US" sz="2800" dirty="0" smtClean="0"/>
          </a:p>
        </p:txBody>
      </p:sp>
      <p:sp>
        <p:nvSpPr>
          <p:cNvPr id="16388" name="Rectangle 3"/>
          <p:cNvSpPr>
            <a:spLocks noGrp="1" noChangeArrowheads="1"/>
          </p:cNvSpPr>
          <p:nvPr>
            <p:ph idx="1"/>
          </p:nvPr>
        </p:nvSpPr>
        <p:spPr>
          <a:xfrm>
            <a:off x="246063" y="1106488"/>
            <a:ext cx="4397945" cy="5362575"/>
          </a:xfrm>
        </p:spPr>
        <p:txBody>
          <a:bodyPr/>
          <a:lstStyle/>
          <a:p>
            <a:r>
              <a:rPr lang="es-MX" sz="1600" dirty="0" smtClean="0">
                <a:solidFill>
                  <a:schemeClr val="accent1"/>
                </a:solidFill>
              </a:rPr>
              <a:t>Los cimientos de la tecnología Ethernet se fijaron por primera vez en 1970 mediante un programa llamado </a:t>
            </a:r>
            <a:r>
              <a:rPr lang="es-MX" sz="1600" dirty="0" err="1" smtClean="0">
                <a:solidFill>
                  <a:schemeClr val="accent1"/>
                </a:solidFill>
              </a:rPr>
              <a:t>Alohanet</a:t>
            </a:r>
            <a:r>
              <a:rPr lang="es-MX" sz="1600" dirty="0" smtClean="0">
                <a:solidFill>
                  <a:schemeClr val="accent1"/>
                </a:solidFill>
              </a:rPr>
              <a:t>.</a:t>
            </a:r>
            <a:r>
              <a:rPr lang="en-US" sz="1600" dirty="0" smtClean="0"/>
              <a:t> </a:t>
            </a:r>
          </a:p>
          <a:p>
            <a:pPr lvl="1" indent="0"/>
            <a:r>
              <a:rPr lang="es-MX" sz="1400" dirty="0" err="1" smtClean="0">
                <a:solidFill>
                  <a:schemeClr val="accent2"/>
                </a:solidFill>
              </a:rPr>
              <a:t>Alohanet</a:t>
            </a:r>
            <a:r>
              <a:rPr lang="es-MX" sz="1400" dirty="0" smtClean="0">
                <a:solidFill>
                  <a:schemeClr val="accent2"/>
                </a:solidFill>
              </a:rPr>
              <a:t> era una red de radio digital diseñada para transmitir información por una frecuencia de radio compartida entre las Islas de </a:t>
            </a:r>
            <a:r>
              <a:rPr lang="es-MX" sz="1400" dirty="0" err="1" smtClean="0">
                <a:solidFill>
                  <a:schemeClr val="accent2"/>
                </a:solidFill>
              </a:rPr>
              <a:t>Hawai</a:t>
            </a:r>
            <a:r>
              <a:rPr lang="es-MX" sz="1400" dirty="0" smtClean="0">
                <a:solidFill>
                  <a:schemeClr val="accent2"/>
                </a:solidFill>
              </a:rPr>
              <a:t>. </a:t>
            </a:r>
            <a:r>
              <a:rPr lang="en-US" sz="1400" dirty="0" smtClean="0">
                <a:solidFill>
                  <a:schemeClr val="accent2"/>
                </a:solidFill>
              </a:rPr>
              <a:t> </a:t>
            </a:r>
          </a:p>
          <a:p>
            <a:pPr lvl="1" indent="0"/>
            <a:endParaRPr lang="en-US" sz="1400" dirty="0">
              <a:solidFill>
                <a:schemeClr val="accent2"/>
              </a:solidFill>
            </a:endParaRPr>
          </a:p>
          <a:p>
            <a:pPr marL="87313" lvl="1" indent="0">
              <a:tabLst>
                <a:tab pos="85725" algn="l"/>
              </a:tabLst>
            </a:pPr>
            <a:r>
              <a:rPr lang="es-MX" sz="1400" dirty="0" smtClean="0"/>
              <a:t>  Ethernet se diseñó para aceptar varias computadoras que se interconectaban en una </a:t>
            </a:r>
            <a:r>
              <a:rPr lang="es-MX" sz="1400" dirty="0" smtClean="0">
                <a:solidFill>
                  <a:srgbClr val="FF0000"/>
                </a:solidFill>
              </a:rPr>
              <a:t>topología de bus </a:t>
            </a:r>
            <a:r>
              <a:rPr lang="es-MX" sz="1400" dirty="0" smtClean="0"/>
              <a:t>compartida.</a:t>
            </a:r>
            <a:endParaRPr lang="en-US" sz="1400" dirty="0" smtClean="0"/>
          </a:p>
          <a:p>
            <a:r>
              <a:rPr lang="es-MX" sz="1600" b="1" dirty="0" smtClean="0">
                <a:solidFill>
                  <a:schemeClr val="accent1"/>
                </a:solidFill>
              </a:rPr>
              <a:t>La primera versión de Ethernet incorporaba un método de acceso al medio conocido como Acceso múltiple por detección de portadora y detección de colisiones (CSMA/CD)</a:t>
            </a:r>
            <a:r>
              <a:rPr lang="en-US" sz="1600" b="1" dirty="0" smtClean="0">
                <a:solidFill>
                  <a:schemeClr val="accent1"/>
                </a:solidFill>
              </a:rPr>
              <a:t>.</a:t>
            </a:r>
            <a:r>
              <a:rPr lang="en-US" sz="1600" dirty="0" smtClean="0"/>
              <a:t> </a:t>
            </a:r>
          </a:p>
          <a:p>
            <a:pPr lvl="1" indent="0"/>
            <a:r>
              <a:rPr lang="es-MX" sz="1400" dirty="0" smtClean="0"/>
              <a:t>CSMA/CD administraba los problemas que se originaban cuando varios dispositivos intentaban comunicarse en un medio físico compartido</a:t>
            </a:r>
            <a:r>
              <a:rPr lang="en-US" sz="1400" dirty="0" smtClean="0"/>
              <a:t>.</a:t>
            </a:r>
          </a:p>
        </p:txBody>
      </p:sp>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836712"/>
            <a:ext cx="28289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9587" y="3573016"/>
            <a:ext cx="32194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1639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1126" y="5472906"/>
            <a:ext cx="141763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3986888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dirty="0" err="1" smtClean="0"/>
              <a:t>Visualización</a:t>
            </a:r>
            <a:r>
              <a:rPr lang="en-US" dirty="0" smtClean="0"/>
              <a:t> de la MAC</a:t>
            </a:r>
          </a:p>
        </p:txBody>
      </p:sp>
      <p:sp>
        <p:nvSpPr>
          <p:cNvPr id="36867" name="Rectangle 3"/>
          <p:cNvSpPr>
            <a:spLocks noGrp="1" noChangeArrowheads="1"/>
          </p:cNvSpPr>
          <p:nvPr>
            <p:ph idx="1"/>
          </p:nvPr>
        </p:nvSpPr>
        <p:spPr>
          <a:xfrm>
            <a:off x="246063" y="1604963"/>
            <a:ext cx="3821881" cy="4864100"/>
          </a:xfrm>
        </p:spPr>
        <p:txBody>
          <a:bodyPr/>
          <a:lstStyle/>
          <a:p>
            <a:r>
              <a:rPr lang="es-MX" dirty="0"/>
              <a:t>Una herramienta útil para analizar la dirección MAC de nuestra computadora es</a:t>
            </a:r>
            <a:r>
              <a:rPr lang="en-US" dirty="0" smtClean="0"/>
              <a:t> </a:t>
            </a:r>
            <a:r>
              <a:rPr lang="en-US" dirty="0" err="1" smtClean="0">
                <a:solidFill>
                  <a:schemeClr val="accent2"/>
                </a:solidFill>
              </a:rPr>
              <a:t>ipconfig</a:t>
            </a:r>
            <a:r>
              <a:rPr lang="en-US" dirty="0" smtClean="0">
                <a:solidFill>
                  <a:schemeClr val="accent2"/>
                </a:solidFill>
              </a:rPr>
              <a:t> /all</a:t>
            </a:r>
            <a:r>
              <a:rPr lang="en-US" dirty="0" smtClean="0"/>
              <a:t> o </a:t>
            </a:r>
            <a:r>
              <a:rPr lang="en-US" dirty="0" err="1" smtClean="0">
                <a:solidFill>
                  <a:schemeClr val="accent2"/>
                </a:solidFill>
              </a:rPr>
              <a:t>ifconfig</a:t>
            </a:r>
            <a:r>
              <a:rPr lang="en-US" dirty="0" smtClean="0"/>
              <a:t>. </a:t>
            </a:r>
          </a:p>
          <a:p>
            <a:r>
              <a:rPr lang="es-MX" dirty="0"/>
              <a:t>Quizás </a:t>
            </a:r>
            <a:r>
              <a:rPr lang="es-MX" dirty="0" smtClean="0"/>
              <a:t>desees </a:t>
            </a:r>
            <a:r>
              <a:rPr lang="es-MX" dirty="0"/>
              <a:t>buscar el OUI de la dirección MAC para determinar quién es el fabricante de su NIC</a:t>
            </a:r>
            <a:r>
              <a:rPr lang="en-US" dirty="0" smtClean="0"/>
              <a:t>.</a:t>
            </a: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604963"/>
            <a:ext cx="4685531" cy="297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4179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76225" y="211138"/>
            <a:ext cx="4727823" cy="481558"/>
          </a:xfrm>
        </p:spPr>
        <p:txBody>
          <a:bodyPr/>
          <a:lstStyle/>
          <a:p>
            <a:pPr fontAlgn="auto">
              <a:spcAft>
                <a:spcPts val="0"/>
              </a:spcAft>
              <a:defRPr/>
            </a:pPr>
            <a:r>
              <a:rPr lang="en-US" sz="2800" dirty="0" err="1" smtClean="0"/>
              <a:t>Otra</a:t>
            </a:r>
            <a:r>
              <a:rPr lang="en-US" sz="2800" dirty="0" smtClean="0"/>
              <a:t> </a:t>
            </a:r>
            <a:r>
              <a:rPr lang="en-US" sz="2800" dirty="0" err="1" smtClean="0"/>
              <a:t>capa</a:t>
            </a:r>
            <a:r>
              <a:rPr lang="en-US" sz="2800" dirty="0" smtClean="0"/>
              <a:t> de </a:t>
            </a:r>
            <a:r>
              <a:rPr lang="en-US" sz="2800" dirty="0" err="1" smtClean="0"/>
              <a:t>direccionamiento</a:t>
            </a:r>
            <a:r>
              <a:rPr lang="en-US" sz="2800" dirty="0" smtClean="0"/>
              <a:t>.</a:t>
            </a:r>
          </a:p>
        </p:txBody>
      </p:sp>
      <p:sp>
        <p:nvSpPr>
          <p:cNvPr id="37891" name="Rectangle 3"/>
          <p:cNvSpPr>
            <a:spLocks noGrp="1" noChangeArrowheads="1"/>
          </p:cNvSpPr>
          <p:nvPr>
            <p:ph idx="1"/>
          </p:nvPr>
        </p:nvSpPr>
        <p:spPr>
          <a:xfrm>
            <a:off x="0" y="764704"/>
            <a:ext cx="5767387" cy="5904656"/>
          </a:xfrm>
        </p:spPr>
        <p:txBody>
          <a:bodyPr>
            <a:normAutofit/>
          </a:bodyPr>
          <a:lstStyle/>
          <a:p>
            <a:r>
              <a:rPr lang="es-MX" sz="1800" dirty="0"/>
              <a:t>Capa de enlace de </a:t>
            </a:r>
            <a:r>
              <a:rPr lang="es-MX" sz="1800" dirty="0" smtClean="0"/>
              <a:t>datos.</a:t>
            </a:r>
            <a:endParaRPr lang="en-US" sz="1800" dirty="0" smtClean="0"/>
          </a:p>
          <a:p>
            <a:pPr lvl="1" indent="0"/>
            <a:r>
              <a:rPr lang="es-MX" sz="1600" dirty="0">
                <a:solidFill>
                  <a:schemeClr val="accent1"/>
                </a:solidFill>
              </a:rPr>
              <a:t>El direccionamiento físico de la capa de enlace de datos (Capa 2) de OSI, implementado como dirección MAC de Ethernet, se utiliza para transportar la trama a través de los medios locales</a:t>
            </a:r>
            <a:r>
              <a:rPr lang="en-US" sz="1600" dirty="0" smtClean="0">
                <a:solidFill>
                  <a:schemeClr val="accent1"/>
                </a:solidFill>
              </a:rPr>
              <a:t>. </a:t>
            </a:r>
          </a:p>
          <a:p>
            <a:pPr lvl="1" indent="0"/>
            <a:r>
              <a:rPr lang="es-MX" sz="1600" dirty="0" smtClean="0"/>
              <a:t>Las </a:t>
            </a:r>
            <a:r>
              <a:rPr lang="es-MX" sz="1600" dirty="0"/>
              <a:t>direcciones físicas no son jerárquicas</a:t>
            </a:r>
            <a:r>
              <a:rPr lang="en-US" sz="1600" dirty="0" smtClean="0"/>
              <a:t>. S</a:t>
            </a:r>
            <a:r>
              <a:rPr lang="es-MX" sz="1600" dirty="0" smtClean="0"/>
              <a:t>e asocian </a:t>
            </a:r>
            <a:r>
              <a:rPr lang="es-MX" sz="1600" dirty="0"/>
              <a:t>a un dispositivo en particular, independientemente de su ubicación o de la red a la que esté conectado</a:t>
            </a:r>
            <a:endParaRPr lang="en-US" sz="1600" dirty="0" smtClean="0"/>
          </a:p>
          <a:p>
            <a:r>
              <a:rPr lang="en-US" sz="1800" dirty="0" err="1"/>
              <a:t>Capa</a:t>
            </a:r>
            <a:r>
              <a:rPr lang="en-US" sz="1800" dirty="0"/>
              <a:t> de </a:t>
            </a:r>
            <a:r>
              <a:rPr lang="en-US" sz="1800" dirty="0" smtClean="0"/>
              <a:t>red.</a:t>
            </a:r>
          </a:p>
          <a:p>
            <a:pPr lvl="1" indent="0"/>
            <a:r>
              <a:rPr lang="es-MX" sz="1600" dirty="0">
                <a:solidFill>
                  <a:schemeClr val="accent1"/>
                </a:solidFill>
              </a:rPr>
              <a:t>Las direcciones de capa de red (Capa 3), como por ejemplo, las direcciones IPv4, proporcionan el direccionamiento lógico general que se comprende tanto en el origen como en el destino</a:t>
            </a:r>
            <a:r>
              <a:rPr lang="en-US" sz="1600" dirty="0" smtClean="0">
                <a:solidFill>
                  <a:schemeClr val="accent1"/>
                </a:solidFill>
              </a:rPr>
              <a:t>. </a:t>
            </a:r>
          </a:p>
          <a:p>
            <a:pPr lvl="1" indent="0"/>
            <a:r>
              <a:rPr lang="es-MX" sz="1600" dirty="0"/>
              <a:t>Para llegar a su último destino, un paquete transporta la dirección de destino de Capa 3 desde su origen</a:t>
            </a:r>
            <a:r>
              <a:rPr lang="en-US" sz="1600" dirty="0" smtClean="0"/>
              <a:t>. </a:t>
            </a:r>
          </a:p>
          <a:p>
            <a:r>
              <a:rPr lang="en-US" sz="1800" dirty="0">
                <a:solidFill>
                  <a:srgbClr val="FF0000"/>
                </a:solidFill>
              </a:rPr>
              <a:t>En </a:t>
            </a:r>
            <a:r>
              <a:rPr lang="en-US" sz="1800" dirty="0" err="1">
                <a:solidFill>
                  <a:srgbClr val="FF0000"/>
                </a:solidFill>
              </a:rPr>
              <a:t>síntesis</a:t>
            </a:r>
            <a:r>
              <a:rPr lang="en-US" sz="1800" dirty="0">
                <a:solidFill>
                  <a:srgbClr val="FF0000"/>
                </a:solidFill>
              </a:rPr>
              <a:t>:</a:t>
            </a:r>
            <a:endParaRPr lang="en-US" sz="1800" dirty="0" smtClean="0">
              <a:solidFill>
                <a:srgbClr val="FF0000"/>
              </a:solidFill>
            </a:endParaRPr>
          </a:p>
          <a:p>
            <a:pPr lvl="1" indent="0"/>
            <a:r>
              <a:rPr lang="es-MX" sz="1600" dirty="0">
                <a:solidFill>
                  <a:srgbClr val="FF0000"/>
                </a:solidFill>
              </a:rPr>
              <a:t>La dirección de capa de red permite el reenvío del paquete a su destino.</a:t>
            </a:r>
          </a:p>
          <a:p>
            <a:pPr lvl="1" indent="0"/>
            <a:r>
              <a:rPr lang="es-MX" sz="1600" dirty="0">
                <a:solidFill>
                  <a:srgbClr val="FF0000"/>
                </a:solidFill>
              </a:rPr>
              <a:t>La dirección de capa de enlace de datos permite el transporte del paquete utilizando los medios locales a través de cada segmento</a:t>
            </a:r>
            <a:r>
              <a:rPr lang="en-US" sz="1600" dirty="0" smtClean="0">
                <a:solidFill>
                  <a:srgbClr val="FF0000"/>
                </a:solidFill>
              </a:rPr>
              <a: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964" y="1556792"/>
            <a:ext cx="3493393" cy="357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005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sz="2800" smtClean="0"/>
              <a:t>Another Layer of Addressing</a:t>
            </a:r>
          </a:p>
        </p:txBody>
      </p:sp>
      <p:grpSp>
        <p:nvGrpSpPr>
          <p:cNvPr id="38915" name="Group 20"/>
          <p:cNvGrpSpPr>
            <a:grpSpLocks/>
          </p:cNvGrpSpPr>
          <p:nvPr/>
        </p:nvGrpSpPr>
        <p:grpSpPr bwMode="auto">
          <a:xfrm>
            <a:off x="712788" y="760413"/>
            <a:ext cx="7532687" cy="4828827"/>
            <a:chOff x="1997" y="593"/>
            <a:chExt cx="1949" cy="1148"/>
          </a:xfrm>
        </p:grpSpPr>
        <p:pic>
          <p:nvPicPr>
            <p:cNvPr id="3891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 y="730"/>
              <a:ext cx="1949" cy="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22"/>
            <p:cNvSpPr txBox="1">
              <a:spLocks noChangeArrowheads="1"/>
            </p:cNvSpPr>
            <p:nvPr/>
          </p:nvSpPr>
          <p:spPr bwMode="auto">
            <a:xfrm>
              <a:off x="2703" y="593"/>
              <a:ext cx="1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eaLnBrk="1" hangingPunct="1">
                <a:lnSpc>
                  <a:spcPct val="100000"/>
                </a:lnSpc>
                <a:spcBef>
                  <a:spcPct val="50000"/>
                </a:spcBef>
              </a:pPr>
              <a:endParaRPr lang="es-MX" sz="1800">
                <a:latin typeface="Times New Roman" pitchFamily="18" charset="0"/>
              </a:endParaRPr>
            </a:p>
          </p:txBody>
        </p:sp>
      </p:grpSp>
      <p:sp>
        <p:nvSpPr>
          <p:cNvPr id="2" name="1 Rectángulo"/>
          <p:cNvSpPr/>
          <p:nvPr/>
        </p:nvSpPr>
        <p:spPr>
          <a:xfrm>
            <a:off x="467544" y="5733256"/>
            <a:ext cx="7488832" cy="923330"/>
          </a:xfrm>
          <a:prstGeom prst="rect">
            <a:avLst/>
          </a:prstGeom>
        </p:spPr>
        <p:txBody>
          <a:bodyPr wrap="square">
            <a:spAutoFit/>
          </a:bodyPr>
          <a:lstStyle/>
          <a:p>
            <a:r>
              <a:rPr lang="es-MX" dirty="0"/>
              <a:t>Los </a:t>
            </a:r>
            <a:r>
              <a:rPr lang="es-MX" dirty="0" err="1" smtClean="0"/>
              <a:t>frames</a:t>
            </a:r>
            <a:r>
              <a:rPr lang="es-MX" dirty="0" smtClean="0"/>
              <a:t> de </a:t>
            </a:r>
            <a:r>
              <a:rPr lang="es-MX" dirty="0"/>
              <a:t>datos se transmiten en el </a:t>
            </a:r>
            <a:r>
              <a:rPr lang="es-MX" dirty="0" smtClean="0"/>
              <a:t>segmento </a:t>
            </a:r>
            <a:r>
              <a:rPr lang="es-MX" dirty="0"/>
              <a:t>Ethernet. Todas las estaciones </a:t>
            </a:r>
            <a:r>
              <a:rPr lang="es-MX" dirty="0" smtClean="0"/>
              <a:t>recogen </a:t>
            </a:r>
            <a:r>
              <a:rPr lang="es-MX" dirty="0"/>
              <a:t>el paquete y </a:t>
            </a:r>
            <a:r>
              <a:rPr lang="es-MX" dirty="0" smtClean="0"/>
              <a:t>comprueban </a:t>
            </a:r>
            <a:r>
              <a:rPr lang="es-MX" dirty="0"/>
              <a:t>si el paquete es para ellos. Todos los dispositivos, excepto </a:t>
            </a:r>
            <a:r>
              <a:rPr lang="es-MX" dirty="0" smtClean="0"/>
              <a:t>el </a:t>
            </a:r>
            <a:r>
              <a:rPr lang="es-MX" dirty="0" err="1"/>
              <a:t>router</a:t>
            </a:r>
            <a:r>
              <a:rPr lang="es-MX" dirty="0"/>
              <a:t> descarta el paquete</a:t>
            </a:r>
            <a:r>
              <a:rPr lang="es-MX" dirty="0" smtClean="0"/>
              <a:t>.</a:t>
            </a:r>
            <a:endParaRPr lang="es-MX" dirty="0"/>
          </a:p>
        </p:txBody>
      </p:sp>
    </p:spTree>
    <p:extLst>
      <p:ext uri="{BB962C8B-B14F-4D97-AF65-F5344CB8AC3E}">
        <p14:creationId xmlns:p14="http://schemas.microsoft.com/office/powerpoint/2010/main" val="1107334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6225" y="211138"/>
            <a:ext cx="8488363" cy="838200"/>
          </a:xfrm>
        </p:spPr>
        <p:txBody>
          <a:bodyPr>
            <a:normAutofit/>
          </a:bodyPr>
          <a:lstStyle/>
          <a:p>
            <a:pPr fontAlgn="auto">
              <a:spcAft>
                <a:spcPts val="0"/>
              </a:spcAft>
              <a:defRPr/>
            </a:pPr>
            <a:r>
              <a:rPr lang="en-US" sz="2800" smtClean="0"/>
              <a:t>Ethernet </a:t>
            </a:r>
            <a:r>
              <a:rPr lang="en-US" sz="2800" smtClean="0">
                <a:solidFill>
                  <a:srgbClr val="FF0000"/>
                </a:solidFill>
              </a:rPr>
              <a:t>Unicast</a:t>
            </a:r>
            <a:r>
              <a:rPr lang="en-US" sz="2800" smtClean="0"/>
              <a:t>, Multicast &amp; Broadcast</a:t>
            </a:r>
          </a:p>
        </p:txBody>
      </p:sp>
      <p:sp>
        <p:nvSpPr>
          <p:cNvPr id="39939" name="Rectangle 3"/>
          <p:cNvSpPr>
            <a:spLocks noGrp="1" noChangeArrowheads="1"/>
          </p:cNvSpPr>
          <p:nvPr>
            <p:ph idx="1"/>
          </p:nvPr>
        </p:nvSpPr>
        <p:spPr>
          <a:xfrm>
            <a:off x="2771" y="908720"/>
            <a:ext cx="5081587" cy="5560343"/>
          </a:xfrm>
        </p:spPr>
        <p:txBody>
          <a:bodyPr/>
          <a:lstStyle/>
          <a:p>
            <a:r>
              <a:rPr lang="es-MX" sz="2000" dirty="0">
                <a:solidFill>
                  <a:schemeClr val="accent2"/>
                </a:solidFill>
              </a:rPr>
              <a:t>Una dirección MAC </a:t>
            </a:r>
            <a:r>
              <a:rPr lang="es-MX" sz="2000" dirty="0" err="1">
                <a:solidFill>
                  <a:schemeClr val="accent2"/>
                </a:solidFill>
              </a:rPr>
              <a:t>unicast</a:t>
            </a:r>
            <a:r>
              <a:rPr lang="es-MX" sz="2000" dirty="0">
                <a:solidFill>
                  <a:schemeClr val="accent2"/>
                </a:solidFill>
              </a:rPr>
              <a:t> es la dirección exclusiva que se utiliza cuando se envía una trama desde un dispositivo de transmisión único hacia un dispositivo de destino único</a:t>
            </a:r>
            <a:r>
              <a:rPr lang="en-US" sz="2000" dirty="0" smtClean="0">
                <a:solidFill>
                  <a:schemeClr val="accent2"/>
                </a:solidFill>
              </a:rPr>
              <a:t>.</a:t>
            </a:r>
          </a:p>
          <a:p>
            <a:r>
              <a:rPr lang="es-MX" sz="2000" dirty="0"/>
              <a:t>En el ejemplo que se muestra en la figura, un host con una dirección IP 192.168.1.5 (origen) solicita una página web del servidor en la dirección IP 192.168.1.200</a:t>
            </a:r>
            <a:r>
              <a:rPr lang="en-US" sz="2000" dirty="0" smtClean="0"/>
              <a:t>. </a:t>
            </a:r>
          </a:p>
          <a:p>
            <a:pPr lvl="1" indent="0"/>
            <a:r>
              <a:rPr lang="es-MX" sz="1800" dirty="0">
                <a:solidFill>
                  <a:schemeClr val="accent1"/>
                </a:solidFill>
              </a:rPr>
              <a:t>Para que se pueda enviar y recibir un paquete </a:t>
            </a:r>
            <a:r>
              <a:rPr lang="es-MX" sz="1800" dirty="0" err="1">
                <a:solidFill>
                  <a:schemeClr val="accent1"/>
                </a:solidFill>
              </a:rPr>
              <a:t>unicast</a:t>
            </a:r>
            <a:r>
              <a:rPr lang="es-MX" sz="1800" dirty="0">
                <a:solidFill>
                  <a:schemeClr val="accent1"/>
                </a:solidFill>
              </a:rPr>
              <a:t>, el encabezado del paquete IP debe contener una dirección IP de destino</a:t>
            </a:r>
            <a:r>
              <a:rPr lang="en-US" sz="1800" dirty="0" smtClean="0">
                <a:solidFill>
                  <a:schemeClr val="accent1"/>
                </a:solidFill>
              </a:rPr>
              <a:t>. </a:t>
            </a:r>
          </a:p>
          <a:p>
            <a:pPr lvl="1" indent="0"/>
            <a:r>
              <a:rPr lang="es-MX" sz="1800" dirty="0" smtClean="0">
                <a:solidFill>
                  <a:schemeClr val="accent1"/>
                </a:solidFill>
              </a:rPr>
              <a:t>El </a:t>
            </a:r>
            <a:r>
              <a:rPr lang="es-MX" sz="1800" dirty="0">
                <a:solidFill>
                  <a:schemeClr val="accent1"/>
                </a:solidFill>
              </a:rPr>
              <a:t>encabezado de la trama de Ethernet también debe contener una dirección MAC de destino correspondiente</a:t>
            </a:r>
            <a:r>
              <a:rPr lang="en-US" sz="1800" dirty="0" smtClean="0">
                <a:solidFill>
                  <a:schemeClr val="accent1"/>
                </a:solidFill>
              </a:rPr>
              <a:t>. </a:t>
            </a:r>
          </a:p>
          <a:p>
            <a:pPr lvl="1" indent="0"/>
            <a:r>
              <a:rPr lang="es-MX" sz="1800" dirty="0">
                <a:solidFill>
                  <a:schemeClr val="accent1"/>
                </a:solidFill>
              </a:rPr>
              <a:t>Las direcciones IP y MAC se combinan para la entrega de datos a un host de destino específico</a:t>
            </a:r>
            <a:r>
              <a:rPr lang="en-US" sz="1800" dirty="0" smtClean="0">
                <a:solidFill>
                  <a:schemeClr val="accent1"/>
                </a:solidFill>
              </a:rPr>
              <a:t>.</a:t>
            </a:r>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2776"/>
            <a:ext cx="4139952" cy="352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566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76225" y="211138"/>
            <a:ext cx="8488363" cy="838200"/>
          </a:xfrm>
        </p:spPr>
        <p:txBody>
          <a:bodyPr>
            <a:normAutofit/>
          </a:bodyPr>
          <a:lstStyle/>
          <a:p>
            <a:pPr fontAlgn="auto">
              <a:spcAft>
                <a:spcPts val="0"/>
              </a:spcAft>
              <a:defRPr/>
            </a:pPr>
            <a:r>
              <a:rPr lang="en-US" sz="2800" smtClean="0"/>
              <a:t>Ethernet Unicast, Multicast &amp; </a:t>
            </a:r>
            <a:r>
              <a:rPr lang="en-US" sz="2800" smtClean="0">
                <a:solidFill>
                  <a:srgbClr val="FF0000"/>
                </a:solidFill>
              </a:rPr>
              <a:t>Broadcast</a:t>
            </a:r>
          </a:p>
        </p:txBody>
      </p:sp>
      <p:sp>
        <p:nvSpPr>
          <p:cNvPr id="40963" name="Rectangle 3"/>
          <p:cNvSpPr>
            <a:spLocks noGrp="1" noChangeArrowheads="1"/>
          </p:cNvSpPr>
          <p:nvPr>
            <p:ph idx="1"/>
          </p:nvPr>
        </p:nvSpPr>
        <p:spPr>
          <a:xfrm>
            <a:off x="246063" y="1106488"/>
            <a:ext cx="4757985" cy="5362575"/>
          </a:xfrm>
        </p:spPr>
        <p:txBody>
          <a:bodyPr/>
          <a:lstStyle/>
          <a:p>
            <a:r>
              <a:rPr lang="es-MX" sz="1600" dirty="0"/>
              <a:t>Con </a:t>
            </a:r>
            <a:r>
              <a:rPr lang="es-MX" sz="1600" dirty="0" err="1"/>
              <a:t>broadcast</a:t>
            </a:r>
            <a:r>
              <a:rPr lang="es-MX" sz="1600" dirty="0"/>
              <a:t>, el paquete contiene una dirección IP de destino con todos unos (1) en la porción de host</a:t>
            </a:r>
            <a:r>
              <a:rPr lang="es-MX" sz="1600" dirty="0" smtClean="0"/>
              <a:t>.</a:t>
            </a:r>
            <a:r>
              <a:rPr lang="en-US" sz="1600" dirty="0" smtClean="0"/>
              <a:t> </a:t>
            </a:r>
          </a:p>
          <a:p>
            <a:pPr lvl="1" indent="0"/>
            <a:r>
              <a:rPr lang="es-MX" sz="1400" dirty="0"/>
              <a:t>Esta numeración en la dirección significa que todos los hosts de esa red local (dominio de </a:t>
            </a:r>
            <a:r>
              <a:rPr lang="es-MX" sz="1400" dirty="0" err="1"/>
              <a:t>broadcast</a:t>
            </a:r>
            <a:r>
              <a:rPr lang="es-MX" sz="1400" dirty="0"/>
              <a:t>) recibirán y procesarán el paquete</a:t>
            </a:r>
            <a:r>
              <a:rPr lang="en-US" sz="1200" dirty="0" smtClean="0"/>
              <a:t>. </a:t>
            </a:r>
          </a:p>
          <a:p>
            <a:pPr lvl="1" indent="0"/>
            <a:r>
              <a:rPr lang="en-US" sz="1400" dirty="0" smtClean="0"/>
              <a:t>Limited broadcast</a:t>
            </a:r>
          </a:p>
          <a:p>
            <a:pPr lvl="2"/>
            <a:r>
              <a:rPr lang="en-US" sz="1200" dirty="0" smtClean="0"/>
              <a:t>All 32 bits address are all 1s</a:t>
            </a:r>
          </a:p>
          <a:p>
            <a:r>
              <a:rPr lang="es-MX" sz="1600" dirty="0"/>
              <a:t>Una gran cantidad de protocolos de red utilizan </a:t>
            </a:r>
            <a:r>
              <a:rPr lang="es-MX" sz="1600" dirty="0" err="1"/>
              <a:t>broadcast</a:t>
            </a:r>
            <a:r>
              <a:rPr lang="es-MX" sz="1600" dirty="0"/>
              <a:t>, como el Protocolo de configuración dinámica de host (DHCP) y el Protocolo de resolución de direcciones (ARP)</a:t>
            </a:r>
            <a:r>
              <a:rPr lang="en-US" sz="1600" dirty="0" smtClean="0"/>
              <a:t>. </a:t>
            </a:r>
          </a:p>
          <a:p>
            <a:r>
              <a:rPr lang="es-MX" sz="1600" dirty="0"/>
              <a:t>Como se muestra en la figura, una dirección IP de </a:t>
            </a:r>
            <a:r>
              <a:rPr lang="es-MX" sz="1600" dirty="0" err="1"/>
              <a:t>broadcast</a:t>
            </a:r>
            <a:r>
              <a:rPr lang="es-MX" sz="1600" dirty="0"/>
              <a:t> para una red requiere una dirección MAC de </a:t>
            </a:r>
            <a:r>
              <a:rPr lang="es-MX" sz="1600" dirty="0" err="1"/>
              <a:t>broadcast</a:t>
            </a:r>
            <a:r>
              <a:rPr lang="es-MX" sz="1600" dirty="0"/>
              <a:t> correspondiente en la trama de Ethernet</a:t>
            </a:r>
            <a:r>
              <a:rPr lang="en-US" sz="1600" dirty="0" smtClean="0"/>
              <a:t>. </a:t>
            </a:r>
          </a:p>
          <a:p>
            <a:r>
              <a:rPr lang="es-MX" sz="1600" dirty="0"/>
              <a:t>En redes Ethernet, la dirección MAC de </a:t>
            </a:r>
            <a:r>
              <a:rPr lang="es-MX" sz="1600" dirty="0" err="1"/>
              <a:t>broadcast</a:t>
            </a:r>
            <a:r>
              <a:rPr lang="es-MX" sz="1600" dirty="0"/>
              <a:t> contiene 48 unos que se muestran como el hexadecimal FF-FF-FF-FF-FF-FF</a:t>
            </a:r>
            <a:r>
              <a:rPr lang="en-US" sz="1600" dirty="0" smtClean="0"/>
              <a:t>. </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700808"/>
            <a:ext cx="4211960" cy="331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352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7023" y="0"/>
            <a:ext cx="5772150" cy="553566"/>
          </a:xfrm>
        </p:spPr>
        <p:txBody>
          <a:bodyPr/>
          <a:lstStyle/>
          <a:p>
            <a:pPr fontAlgn="auto">
              <a:spcAft>
                <a:spcPts val="0"/>
              </a:spcAft>
              <a:defRPr/>
            </a:pPr>
            <a:r>
              <a:rPr lang="en-US" sz="2800" dirty="0" smtClean="0"/>
              <a:t>Ethernet Unicast, </a:t>
            </a:r>
            <a:r>
              <a:rPr lang="en-US" sz="2800" dirty="0" smtClean="0">
                <a:solidFill>
                  <a:srgbClr val="FF0000"/>
                </a:solidFill>
              </a:rPr>
              <a:t>Multicast</a:t>
            </a:r>
            <a:r>
              <a:rPr lang="en-US" sz="2800" dirty="0" smtClean="0"/>
              <a:t> &amp; Broadcast</a:t>
            </a:r>
          </a:p>
        </p:txBody>
      </p:sp>
      <p:sp>
        <p:nvSpPr>
          <p:cNvPr id="41987" name="Rectangle 3"/>
          <p:cNvSpPr>
            <a:spLocks noGrp="1" noChangeArrowheads="1"/>
          </p:cNvSpPr>
          <p:nvPr>
            <p:ph idx="1"/>
          </p:nvPr>
        </p:nvSpPr>
        <p:spPr>
          <a:xfrm>
            <a:off x="1" y="616801"/>
            <a:ext cx="4860031" cy="5920383"/>
          </a:xfrm>
        </p:spPr>
        <p:txBody>
          <a:bodyPr/>
          <a:lstStyle/>
          <a:p>
            <a:r>
              <a:rPr lang="es-MX" sz="1600" dirty="0" smtClean="0">
                <a:solidFill>
                  <a:schemeClr val="accent2"/>
                </a:solidFill>
              </a:rPr>
              <a:t>Las direcciones </a:t>
            </a:r>
            <a:r>
              <a:rPr lang="es-MX" sz="1600" dirty="0" err="1" smtClean="0">
                <a:solidFill>
                  <a:schemeClr val="accent2"/>
                </a:solidFill>
              </a:rPr>
              <a:t>multicast</a:t>
            </a:r>
            <a:r>
              <a:rPr lang="es-MX" sz="1600" dirty="0" smtClean="0">
                <a:solidFill>
                  <a:schemeClr val="accent2"/>
                </a:solidFill>
              </a:rPr>
              <a:t>  </a:t>
            </a:r>
            <a:r>
              <a:rPr lang="es-MX" sz="1600" dirty="0">
                <a:solidFill>
                  <a:schemeClr val="accent2"/>
                </a:solidFill>
              </a:rPr>
              <a:t>permiten a un dispositivo de origen enviar un paquete a un grupo de dispositivos</a:t>
            </a:r>
            <a:r>
              <a:rPr lang="en-US" sz="1600" dirty="0" smtClean="0">
                <a:solidFill>
                  <a:schemeClr val="accent2"/>
                </a:solidFill>
              </a:rPr>
              <a:t>. </a:t>
            </a:r>
          </a:p>
          <a:p>
            <a:pPr lvl="1" indent="0"/>
            <a:r>
              <a:rPr lang="es-MX" sz="1400" dirty="0">
                <a:solidFill>
                  <a:schemeClr val="accent1"/>
                </a:solidFill>
              </a:rPr>
              <a:t>Una dirección IP de grupo </a:t>
            </a:r>
            <a:r>
              <a:rPr lang="es-MX" sz="1400" dirty="0" err="1">
                <a:solidFill>
                  <a:schemeClr val="accent1"/>
                </a:solidFill>
              </a:rPr>
              <a:t>multicast</a:t>
            </a:r>
            <a:r>
              <a:rPr lang="es-MX" sz="1400" dirty="0">
                <a:solidFill>
                  <a:schemeClr val="accent1"/>
                </a:solidFill>
              </a:rPr>
              <a:t> se asigna a los dispositivos que pertenecen a un grupo </a:t>
            </a:r>
            <a:r>
              <a:rPr lang="es-MX" sz="1400" dirty="0" err="1">
                <a:solidFill>
                  <a:schemeClr val="accent1"/>
                </a:solidFill>
              </a:rPr>
              <a:t>multicast</a:t>
            </a:r>
            <a:r>
              <a:rPr lang="en-US" sz="1400" dirty="0" smtClean="0">
                <a:solidFill>
                  <a:schemeClr val="accent1"/>
                </a:solidFill>
              </a:rPr>
              <a:t>. </a:t>
            </a:r>
          </a:p>
          <a:p>
            <a:pPr lvl="1" indent="0"/>
            <a:r>
              <a:rPr lang="es-MX" sz="1400" dirty="0">
                <a:solidFill>
                  <a:schemeClr val="accent1"/>
                </a:solidFill>
              </a:rPr>
              <a:t>El intervalo de direcciones </a:t>
            </a:r>
            <a:r>
              <a:rPr lang="es-MX" sz="1400" dirty="0" err="1">
                <a:solidFill>
                  <a:schemeClr val="accent1"/>
                </a:solidFill>
              </a:rPr>
              <a:t>multicast</a:t>
            </a:r>
            <a:r>
              <a:rPr lang="es-MX" sz="1400" dirty="0">
                <a:solidFill>
                  <a:schemeClr val="accent1"/>
                </a:solidFill>
              </a:rPr>
              <a:t> es de 224.0.0.0 a 239.255.255.255</a:t>
            </a:r>
            <a:r>
              <a:rPr lang="en-US" sz="1400" dirty="0" smtClean="0">
                <a:solidFill>
                  <a:schemeClr val="accent1"/>
                </a:solidFill>
              </a:rPr>
              <a:t>. </a:t>
            </a:r>
          </a:p>
          <a:p>
            <a:pPr lvl="1" indent="0"/>
            <a:r>
              <a:rPr lang="es-MX" sz="1400" dirty="0">
                <a:solidFill>
                  <a:schemeClr val="accent1"/>
                </a:solidFill>
              </a:rPr>
              <a:t>Debido a que las direcciones </a:t>
            </a:r>
            <a:r>
              <a:rPr lang="es-MX" sz="1400" dirty="0" err="1">
                <a:solidFill>
                  <a:schemeClr val="accent1"/>
                </a:solidFill>
              </a:rPr>
              <a:t>multicast</a:t>
            </a:r>
            <a:r>
              <a:rPr lang="es-MX" sz="1400" dirty="0">
                <a:solidFill>
                  <a:schemeClr val="accent1"/>
                </a:solidFill>
              </a:rPr>
              <a:t> representan un grupo de direcciones (a veces denominado un grupo de hosts), sólo pueden utilizarse como el destino de un paquete. </a:t>
            </a:r>
            <a:endParaRPr lang="es-MX" sz="1400" dirty="0" smtClean="0">
              <a:solidFill>
                <a:schemeClr val="accent1"/>
              </a:solidFill>
            </a:endParaRPr>
          </a:p>
          <a:p>
            <a:pPr lvl="1" indent="0"/>
            <a:r>
              <a:rPr lang="es-MX" sz="1400" dirty="0" smtClean="0">
                <a:solidFill>
                  <a:schemeClr val="accent1"/>
                </a:solidFill>
              </a:rPr>
              <a:t>El </a:t>
            </a:r>
            <a:r>
              <a:rPr lang="es-MX" sz="1400" dirty="0">
                <a:solidFill>
                  <a:schemeClr val="accent1"/>
                </a:solidFill>
              </a:rPr>
              <a:t>origen siempre tendrá una dirección </a:t>
            </a:r>
            <a:r>
              <a:rPr lang="es-MX" sz="1400" dirty="0" err="1">
                <a:solidFill>
                  <a:schemeClr val="accent1"/>
                </a:solidFill>
              </a:rPr>
              <a:t>unicast</a:t>
            </a:r>
            <a:r>
              <a:rPr lang="en-US" sz="1400" dirty="0" smtClean="0">
                <a:solidFill>
                  <a:schemeClr val="accent1"/>
                </a:solidFill>
              </a:rPr>
              <a:t>. </a:t>
            </a:r>
          </a:p>
          <a:p>
            <a:r>
              <a:rPr lang="es-MX" sz="1600" dirty="0"/>
              <a:t>Al igual que con las direcciones </a:t>
            </a:r>
            <a:r>
              <a:rPr lang="es-MX" sz="1600" dirty="0" err="1"/>
              <a:t>unicast</a:t>
            </a:r>
            <a:r>
              <a:rPr lang="es-MX" sz="1600" dirty="0"/>
              <a:t> y de </a:t>
            </a:r>
            <a:r>
              <a:rPr lang="es-MX" sz="1600" dirty="0" err="1"/>
              <a:t>broadcast</a:t>
            </a:r>
            <a:r>
              <a:rPr lang="es-MX" sz="1600" dirty="0"/>
              <a:t>, la dirección IP </a:t>
            </a:r>
            <a:r>
              <a:rPr lang="es-MX" sz="1600" dirty="0" err="1"/>
              <a:t>multicast</a:t>
            </a:r>
            <a:r>
              <a:rPr lang="es-MX" sz="1600" dirty="0"/>
              <a:t> requiere una dirección MAC </a:t>
            </a:r>
            <a:r>
              <a:rPr lang="es-MX" sz="1600" dirty="0" err="1"/>
              <a:t>multicast</a:t>
            </a:r>
            <a:r>
              <a:rPr lang="es-MX" sz="1600" dirty="0"/>
              <a:t> correspondiente para poder enviar tramas en una red local</a:t>
            </a:r>
            <a:r>
              <a:rPr lang="en-US" sz="1600" dirty="0" smtClean="0"/>
              <a:t>. </a:t>
            </a:r>
          </a:p>
          <a:p>
            <a:pPr lvl="1" indent="0"/>
            <a:r>
              <a:rPr lang="es-MX" sz="1400" dirty="0">
                <a:solidFill>
                  <a:srgbClr val="008000"/>
                </a:solidFill>
              </a:rPr>
              <a:t>La dirección MAC </a:t>
            </a:r>
            <a:r>
              <a:rPr lang="es-MX" sz="1400" dirty="0" err="1">
                <a:solidFill>
                  <a:srgbClr val="008000"/>
                </a:solidFill>
              </a:rPr>
              <a:t>multicast</a:t>
            </a:r>
            <a:r>
              <a:rPr lang="es-MX" sz="1400" dirty="0">
                <a:solidFill>
                  <a:srgbClr val="008000"/>
                </a:solidFill>
              </a:rPr>
              <a:t> es un valor especial que comienza con 01-00-5E en hexadecimal</a:t>
            </a:r>
            <a:r>
              <a:rPr lang="en-US" sz="1400" dirty="0" smtClean="0">
                <a:solidFill>
                  <a:srgbClr val="008000"/>
                </a:solidFill>
              </a:rPr>
              <a:t>. </a:t>
            </a:r>
          </a:p>
          <a:p>
            <a:pPr lvl="1" indent="0"/>
            <a:r>
              <a:rPr lang="es-MX" sz="1400" dirty="0">
                <a:solidFill>
                  <a:srgbClr val="008000"/>
                </a:solidFill>
              </a:rPr>
              <a:t>El valor termina con la conversión de los 23 bits inferiores de la dirección IP del grupo </a:t>
            </a:r>
            <a:r>
              <a:rPr lang="es-MX" sz="1400" dirty="0" err="1">
                <a:solidFill>
                  <a:srgbClr val="008000"/>
                </a:solidFill>
              </a:rPr>
              <a:t>multicast</a:t>
            </a:r>
            <a:r>
              <a:rPr lang="es-MX" sz="1400" dirty="0">
                <a:solidFill>
                  <a:srgbClr val="008000"/>
                </a:solidFill>
              </a:rPr>
              <a:t> en los 6 caracteres hexadecimales restantes de la dirección de Ethernet</a:t>
            </a:r>
            <a:r>
              <a:rPr lang="en-US" sz="1400" dirty="0" smtClean="0">
                <a:solidFill>
                  <a:srgbClr val="008000"/>
                </a:solidFill>
              </a:rPr>
              <a:t>. </a:t>
            </a:r>
          </a:p>
          <a:p>
            <a:pPr lvl="1" indent="0"/>
            <a:r>
              <a:rPr lang="es-MX" sz="1400" dirty="0">
                <a:solidFill>
                  <a:srgbClr val="008000"/>
                </a:solidFill>
              </a:rPr>
              <a:t>El bit restante en la dirección MAC es siempre "0"</a:t>
            </a:r>
            <a:r>
              <a:rPr lang="en-US" sz="1400" dirty="0" smtClean="0">
                <a:solidFill>
                  <a:srgbClr val="008000"/>
                </a:solidFill>
              </a:rPr>
              <a:t>.</a:t>
            </a:r>
          </a:p>
        </p:txBody>
      </p:sp>
      <p:pic>
        <p:nvPicPr>
          <p:cNvPr id="4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052737"/>
            <a:ext cx="4050035" cy="331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400550"/>
            <a:ext cx="412623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3963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1520" y="3583"/>
            <a:ext cx="6456015" cy="553566"/>
          </a:xfrm>
        </p:spPr>
        <p:txBody>
          <a:bodyPr/>
          <a:lstStyle/>
          <a:p>
            <a:pPr fontAlgn="auto">
              <a:spcAft>
                <a:spcPts val="0"/>
              </a:spcAft>
              <a:defRPr/>
            </a:pPr>
            <a:r>
              <a:rPr lang="en-US" sz="2800" dirty="0" smtClean="0"/>
              <a:t>9.4.1 Control  de </a:t>
            </a:r>
            <a:r>
              <a:rPr lang="en-US" sz="2800" dirty="0" err="1" smtClean="0"/>
              <a:t>Acceso</a:t>
            </a:r>
            <a:r>
              <a:rPr lang="en-US" sz="2800" dirty="0" smtClean="0"/>
              <a:t> al </a:t>
            </a:r>
            <a:r>
              <a:rPr lang="en-US" sz="2800" dirty="0" err="1" smtClean="0"/>
              <a:t>Medio</a:t>
            </a:r>
            <a:r>
              <a:rPr lang="en-US" sz="2800" dirty="0" smtClean="0"/>
              <a:t> en Ethernet</a:t>
            </a:r>
          </a:p>
        </p:txBody>
      </p:sp>
      <p:sp>
        <p:nvSpPr>
          <p:cNvPr id="43011" name="Rectangle 3"/>
          <p:cNvSpPr>
            <a:spLocks noGrp="1" noChangeArrowheads="1"/>
          </p:cNvSpPr>
          <p:nvPr>
            <p:ph idx="1"/>
          </p:nvPr>
        </p:nvSpPr>
        <p:spPr>
          <a:xfrm>
            <a:off x="246063" y="620688"/>
            <a:ext cx="4757985" cy="5848375"/>
          </a:xfrm>
        </p:spPr>
        <p:txBody>
          <a:bodyPr>
            <a:normAutofit/>
          </a:bodyPr>
          <a:lstStyle/>
          <a:p>
            <a:pPr>
              <a:lnSpc>
                <a:spcPct val="75000"/>
              </a:lnSpc>
            </a:pPr>
            <a:r>
              <a:rPr lang="es-MX" sz="2000" dirty="0">
                <a:solidFill>
                  <a:schemeClr val="accent1"/>
                </a:solidFill>
              </a:rPr>
              <a:t>En un entorno de medios compartidos, todos los dispositivos tienen acceso garantizado al medio, pero no tienen ninguna prioridad en dicho medio</a:t>
            </a:r>
            <a:r>
              <a:rPr lang="en-US" sz="2000" dirty="0" smtClean="0">
                <a:solidFill>
                  <a:schemeClr val="accent1"/>
                </a:solidFill>
              </a:rPr>
              <a:t>.</a:t>
            </a:r>
            <a:r>
              <a:rPr lang="en-US" sz="2000" dirty="0" smtClean="0"/>
              <a:t> </a:t>
            </a:r>
          </a:p>
          <a:p>
            <a:pPr>
              <a:lnSpc>
                <a:spcPct val="75000"/>
              </a:lnSpc>
            </a:pPr>
            <a:endParaRPr lang="en-US" sz="2000" dirty="0" smtClean="0"/>
          </a:p>
          <a:p>
            <a:pPr lvl="1" indent="0">
              <a:lnSpc>
                <a:spcPct val="75000"/>
              </a:lnSpc>
            </a:pPr>
            <a:r>
              <a:rPr lang="es-MX" sz="1800" dirty="0"/>
              <a:t>Si más de un dispositivo realiza una transmisión simultáneamente, </a:t>
            </a:r>
            <a:endParaRPr lang="es-MX" sz="1800" dirty="0" smtClean="0"/>
          </a:p>
          <a:p>
            <a:pPr lvl="2" indent="0">
              <a:lnSpc>
                <a:spcPct val="75000"/>
              </a:lnSpc>
            </a:pPr>
            <a:r>
              <a:rPr lang="es-MX" sz="1600" dirty="0" smtClean="0"/>
              <a:t>las </a:t>
            </a:r>
            <a:r>
              <a:rPr lang="es-MX" sz="1600" dirty="0"/>
              <a:t>señales físicas colisionan </a:t>
            </a:r>
            <a:endParaRPr lang="es-MX" sz="1600" dirty="0" smtClean="0"/>
          </a:p>
          <a:p>
            <a:pPr lvl="2" indent="0">
              <a:lnSpc>
                <a:spcPct val="75000"/>
              </a:lnSpc>
            </a:pPr>
            <a:r>
              <a:rPr lang="es-MX" sz="1600" dirty="0" smtClean="0"/>
              <a:t> </a:t>
            </a:r>
            <a:r>
              <a:rPr lang="es-MX" sz="1600" dirty="0"/>
              <a:t>la red debe recuperarse para que pueda continuar la comunicación</a:t>
            </a:r>
            <a:r>
              <a:rPr lang="en-US" sz="1600" dirty="0" smtClean="0"/>
              <a:t>. </a:t>
            </a:r>
          </a:p>
          <a:p>
            <a:pPr lvl="2" indent="0">
              <a:lnSpc>
                <a:spcPct val="75000"/>
              </a:lnSpc>
              <a:buNone/>
            </a:pPr>
            <a:endParaRPr lang="en-US" sz="1600" dirty="0" smtClean="0"/>
          </a:p>
          <a:p>
            <a:pPr lvl="1" indent="0">
              <a:lnSpc>
                <a:spcPct val="75000"/>
              </a:lnSpc>
            </a:pPr>
            <a:r>
              <a:rPr lang="es-MX" sz="1800" dirty="0"/>
              <a:t>Las colisiones representan el precio que debe pagar la Ethernet para obtener la sobrecarga baja que se relaciona con cada transmisión</a:t>
            </a:r>
            <a:r>
              <a:rPr lang="en-US" sz="1800" dirty="0" smtClean="0"/>
              <a:t>.</a:t>
            </a:r>
          </a:p>
          <a:p>
            <a:pPr lvl="1" indent="0">
              <a:lnSpc>
                <a:spcPct val="75000"/>
              </a:lnSpc>
              <a:buNone/>
            </a:pPr>
            <a:endParaRPr lang="en-US" sz="1800" dirty="0" smtClean="0"/>
          </a:p>
          <a:p>
            <a:pPr>
              <a:lnSpc>
                <a:spcPct val="75000"/>
              </a:lnSpc>
            </a:pPr>
            <a:r>
              <a:rPr lang="es-MX" sz="2000" dirty="0">
                <a:solidFill>
                  <a:schemeClr val="accent2"/>
                </a:solidFill>
              </a:rPr>
              <a:t>Ethernet utiliza el acceso múltiple por detección de portadora y detección de colisiones (CSMA/CD) para detectar y manejar colisiones y para administrar la reanudación de las comunicaciones</a:t>
            </a:r>
            <a:r>
              <a:rPr lang="en-US" sz="2000" dirty="0" smtClean="0">
                <a:solidFill>
                  <a:schemeClr val="accent2"/>
                </a:solidFill>
              </a:rPr>
              <a:t>.</a:t>
            </a:r>
          </a:p>
          <a:p>
            <a:pPr lvl="1" indent="0">
              <a:lnSpc>
                <a:spcPct val="75000"/>
              </a:lnSpc>
              <a:buNone/>
            </a:pPr>
            <a:endParaRPr lang="en-US" sz="1800" dirty="0" smtClean="0"/>
          </a:p>
        </p:txBody>
      </p:sp>
      <p:pic>
        <p:nvPicPr>
          <p:cNvPr id="43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628800"/>
            <a:ext cx="4211959"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8279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23528" y="21092"/>
            <a:ext cx="3647703" cy="582612"/>
          </a:xfrm>
        </p:spPr>
        <p:txBody>
          <a:bodyPr/>
          <a:lstStyle/>
          <a:p>
            <a:pPr fontAlgn="auto">
              <a:spcAft>
                <a:spcPts val="0"/>
              </a:spcAft>
              <a:defRPr/>
            </a:pPr>
            <a:r>
              <a:rPr lang="en-US" sz="2800" dirty="0" smtClean="0"/>
              <a:t>CSMA/CD – El </a:t>
            </a:r>
            <a:r>
              <a:rPr lang="en-US" sz="2800" dirty="0" err="1" smtClean="0"/>
              <a:t>Proceso</a:t>
            </a:r>
            <a:endParaRPr lang="en-US" sz="2800" dirty="0" smtClean="0"/>
          </a:p>
        </p:txBody>
      </p:sp>
      <p:sp>
        <p:nvSpPr>
          <p:cNvPr id="44035" name="Rectangle 3"/>
          <p:cNvSpPr>
            <a:spLocks noGrp="1" noChangeArrowheads="1"/>
          </p:cNvSpPr>
          <p:nvPr>
            <p:ph idx="1"/>
          </p:nvPr>
        </p:nvSpPr>
        <p:spPr>
          <a:xfrm>
            <a:off x="12034" y="593725"/>
            <a:ext cx="5478065" cy="6130925"/>
          </a:xfrm>
        </p:spPr>
        <p:txBody>
          <a:bodyPr>
            <a:normAutofit lnSpcReduction="10000"/>
          </a:bodyPr>
          <a:lstStyle/>
          <a:p>
            <a:r>
              <a:rPr lang="en-US" sz="1600" dirty="0" err="1">
                <a:solidFill>
                  <a:schemeClr val="accent2"/>
                </a:solidFill>
              </a:rPr>
              <a:t>Detección</a:t>
            </a:r>
            <a:r>
              <a:rPr lang="en-US" sz="1600" dirty="0">
                <a:solidFill>
                  <a:schemeClr val="accent2"/>
                </a:solidFill>
              </a:rPr>
              <a:t> de </a:t>
            </a:r>
            <a:r>
              <a:rPr lang="en-US" sz="1600" dirty="0" err="1" smtClean="0">
                <a:solidFill>
                  <a:schemeClr val="accent2"/>
                </a:solidFill>
              </a:rPr>
              <a:t>portadora</a:t>
            </a:r>
            <a:r>
              <a:rPr lang="en-US" sz="1600" dirty="0" smtClean="0">
                <a:solidFill>
                  <a:schemeClr val="accent2"/>
                </a:solidFill>
              </a:rPr>
              <a:t>.</a:t>
            </a:r>
          </a:p>
          <a:p>
            <a:pPr lvl="1" indent="0"/>
            <a:r>
              <a:rPr lang="es-MX" sz="1500" dirty="0">
                <a:solidFill>
                  <a:schemeClr val="accent1"/>
                </a:solidFill>
              </a:rPr>
              <a:t>En el método de acceso CSMA/CD, todos los dispositivos de red que tienen mensajes para enviar deben escuchar antes de transmitir</a:t>
            </a:r>
            <a:r>
              <a:rPr lang="en-US" sz="1500" dirty="0" smtClean="0">
                <a:solidFill>
                  <a:schemeClr val="accent1"/>
                </a:solidFill>
              </a:rPr>
              <a:t>. </a:t>
            </a:r>
          </a:p>
          <a:p>
            <a:pPr lvl="1" indent="0"/>
            <a:r>
              <a:rPr lang="es-MX" sz="1500" dirty="0">
                <a:solidFill>
                  <a:schemeClr val="accent1"/>
                </a:solidFill>
              </a:rPr>
              <a:t>Si un dispositivo detecta una señal de otro dispositivo, esperará durante un período especificado antes de intentar transmitir</a:t>
            </a:r>
            <a:r>
              <a:rPr lang="en-US" sz="1500" dirty="0" smtClean="0">
                <a:solidFill>
                  <a:schemeClr val="accent1"/>
                </a:solidFill>
              </a:rPr>
              <a:t>. </a:t>
            </a:r>
          </a:p>
          <a:p>
            <a:pPr lvl="1" indent="0"/>
            <a:r>
              <a:rPr lang="es-MX" sz="1500" dirty="0">
                <a:solidFill>
                  <a:schemeClr val="accent1"/>
                </a:solidFill>
              </a:rPr>
              <a:t>Cuando no se detecte tráfico, un dispositivo transmitirá su mensaje</a:t>
            </a:r>
            <a:r>
              <a:rPr lang="en-US" sz="1500" dirty="0" smtClean="0">
                <a:solidFill>
                  <a:schemeClr val="accent1"/>
                </a:solidFill>
              </a:rPr>
              <a:t>. </a:t>
            </a:r>
          </a:p>
          <a:p>
            <a:pPr lvl="1" indent="0"/>
            <a:r>
              <a:rPr lang="es-MX" sz="1500" dirty="0" smtClean="0">
                <a:solidFill>
                  <a:schemeClr val="accent1"/>
                </a:solidFill>
              </a:rPr>
              <a:t>Mientras </a:t>
            </a:r>
            <a:r>
              <a:rPr lang="es-MX" sz="1500" dirty="0">
                <a:solidFill>
                  <a:schemeClr val="accent1"/>
                </a:solidFill>
              </a:rPr>
              <a:t>se lleva a cabo la transmisión, el dispositivo continúa escuchando para detectar tráfico o colisiones en la LAN</a:t>
            </a:r>
            <a:r>
              <a:rPr lang="en-US" sz="1500" dirty="0" smtClean="0">
                <a:solidFill>
                  <a:schemeClr val="accent1"/>
                </a:solidFill>
              </a:rPr>
              <a:t>. </a:t>
            </a:r>
          </a:p>
          <a:p>
            <a:pPr lvl="1" indent="0"/>
            <a:r>
              <a:rPr lang="es-MX" sz="1500" dirty="0">
                <a:solidFill>
                  <a:schemeClr val="accent1"/>
                </a:solidFill>
              </a:rPr>
              <a:t>Una vez que se envía el mensaje, el dispositivo regresa a su modo de escucha predeterminado</a:t>
            </a:r>
            <a:r>
              <a:rPr lang="en-US" sz="1500" dirty="0" smtClean="0">
                <a:solidFill>
                  <a:schemeClr val="accent1"/>
                </a:solidFill>
              </a:rPr>
              <a:t>.</a:t>
            </a:r>
            <a:r>
              <a:rPr lang="en-US" sz="1500" dirty="0" smtClean="0"/>
              <a:t> </a:t>
            </a:r>
          </a:p>
          <a:p>
            <a:r>
              <a:rPr lang="en-US" sz="1600" dirty="0" smtClean="0">
                <a:solidFill>
                  <a:schemeClr val="accent2"/>
                </a:solidFill>
              </a:rPr>
              <a:t>Multi-</a:t>
            </a:r>
            <a:r>
              <a:rPr lang="en-US" sz="1600" dirty="0" err="1" smtClean="0">
                <a:solidFill>
                  <a:schemeClr val="accent2"/>
                </a:solidFill>
              </a:rPr>
              <a:t>acceso</a:t>
            </a:r>
            <a:r>
              <a:rPr lang="en-US" sz="1600" dirty="0" smtClean="0">
                <a:solidFill>
                  <a:schemeClr val="accent2"/>
                </a:solidFill>
              </a:rPr>
              <a:t> o </a:t>
            </a:r>
            <a:r>
              <a:rPr lang="en-US" sz="1600" dirty="0" err="1" smtClean="0">
                <a:solidFill>
                  <a:schemeClr val="accent2"/>
                </a:solidFill>
              </a:rPr>
              <a:t>Acceso</a:t>
            </a:r>
            <a:r>
              <a:rPr lang="en-US" sz="1600" dirty="0" smtClean="0">
                <a:solidFill>
                  <a:schemeClr val="accent2"/>
                </a:solidFill>
              </a:rPr>
              <a:t> </a:t>
            </a:r>
            <a:r>
              <a:rPr lang="en-US" sz="1600" dirty="0" err="1" smtClean="0">
                <a:solidFill>
                  <a:schemeClr val="accent2"/>
                </a:solidFill>
              </a:rPr>
              <a:t>múltiple</a:t>
            </a:r>
            <a:r>
              <a:rPr lang="en-US" sz="1600" dirty="0" smtClean="0">
                <a:solidFill>
                  <a:schemeClr val="accent2"/>
                </a:solidFill>
              </a:rPr>
              <a:t>.</a:t>
            </a:r>
          </a:p>
          <a:p>
            <a:pPr lvl="1" indent="0"/>
            <a:r>
              <a:rPr lang="es-MX" sz="1500" dirty="0">
                <a:solidFill>
                  <a:schemeClr val="accent1"/>
                </a:solidFill>
              </a:rPr>
              <a:t>Si la distancia existente entre los dispositivos es tal que la latencia de las señales de un dispositivo denota que un segundo dispositivo no detecta las señales, el segundo dispositivo puede comenzar también a transmitir</a:t>
            </a:r>
            <a:r>
              <a:rPr lang="en-US" sz="1500" dirty="0" smtClean="0">
                <a:solidFill>
                  <a:schemeClr val="accent1"/>
                </a:solidFill>
              </a:rPr>
              <a:t>. </a:t>
            </a:r>
          </a:p>
          <a:p>
            <a:pPr lvl="1" indent="0"/>
            <a:r>
              <a:rPr lang="es-MX" sz="1500" dirty="0">
                <a:solidFill>
                  <a:schemeClr val="accent1"/>
                </a:solidFill>
              </a:rPr>
              <a:t>Los medios tienen entonces dos dispositivos que transmiten sus señales al mismo tiempo</a:t>
            </a:r>
            <a:r>
              <a:rPr lang="en-US" sz="1500" dirty="0" smtClean="0">
                <a:solidFill>
                  <a:schemeClr val="accent1"/>
                </a:solidFill>
              </a:rPr>
              <a:t>. </a:t>
            </a:r>
          </a:p>
          <a:p>
            <a:pPr lvl="1" indent="0"/>
            <a:r>
              <a:rPr lang="es-MX" sz="1500" dirty="0">
                <a:solidFill>
                  <a:schemeClr val="accent1"/>
                </a:solidFill>
              </a:rPr>
              <a:t>Sus mensajes se propagarán por todos los medios hasta que se encuentren</a:t>
            </a:r>
            <a:r>
              <a:rPr lang="en-US" sz="1500" dirty="0" smtClean="0">
                <a:solidFill>
                  <a:schemeClr val="accent1"/>
                </a:solidFill>
              </a:rPr>
              <a:t>. </a:t>
            </a:r>
          </a:p>
          <a:p>
            <a:pPr lvl="1" indent="0"/>
            <a:r>
              <a:rPr lang="es-MX" sz="1500" dirty="0">
                <a:solidFill>
                  <a:schemeClr val="accent1"/>
                </a:solidFill>
              </a:rPr>
              <a:t>En ese punto, las señales se mezclan y el mensaje se destruye</a:t>
            </a:r>
            <a:r>
              <a:rPr lang="en-US" sz="1500" dirty="0" smtClean="0">
                <a:solidFill>
                  <a:schemeClr val="accent1"/>
                </a:solidFill>
              </a:rPr>
              <a:t>. </a:t>
            </a: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3" y="1020763"/>
            <a:ext cx="339402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225" y="593725"/>
            <a:ext cx="249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3" y="2106613"/>
            <a:ext cx="341148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4" y="3609975"/>
            <a:ext cx="3378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128" y="4557713"/>
            <a:ext cx="318174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128" y="5676900"/>
            <a:ext cx="3267472"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1723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1520" y="116632"/>
            <a:ext cx="4007743" cy="529662"/>
          </a:xfrm>
        </p:spPr>
        <p:txBody>
          <a:bodyPr/>
          <a:lstStyle/>
          <a:p>
            <a:pPr fontAlgn="auto">
              <a:spcAft>
                <a:spcPts val="0"/>
              </a:spcAft>
              <a:defRPr/>
            </a:pPr>
            <a:r>
              <a:rPr lang="en-US" sz="2800" dirty="0" smtClean="0"/>
              <a:t>CSMA/CD – El </a:t>
            </a:r>
            <a:r>
              <a:rPr lang="en-US" sz="2800" dirty="0" err="1" smtClean="0"/>
              <a:t>Proceso</a:t>
            </a:r>
            <a:endParaRPr lang="en-US" sz="2800" dirty="0" smtClean="0"/>
          </a:p>
        </p:txBody>
      </p:sp>
      <p:sp>
        <p:nvSpPr>
          <p:cNvPr id="45059" name="Rectangle 3"/>
          <p:cNvSpPr>
            <a:spLocks noGrp="1" noChangeArrowheads="1"/>
          </p:cNvSpPr>
          <p:nvPr>
            <p:ph idx="1"/>
          </p:nvPr>
        </p:nvSpPr>
        <p:spPr>
          <a:xfrm>
            <a:off x="246063" y="831850"/>
            <a:ext cx="5550073" cy="6026150"/>
          </a:xfrm>
        </p:spPr>
        <p:txBody>
          <a:bodyPr/>
          <a:lstStyle/>
          <a:p>
            <a:r>
              <a:rPr lang="en-US" sz="1600" dirty="0" err="1" smtClean="0">
                <a:solidFill>
                  <a:schemeClr val="accent2"/>
                </a:solidFill>
              </a:rPr>
              <a:t>Detección</a:t>
            </a:r>
            <a:r>
              <a:rPr lang="en-US" sz="1600" dirty="0" smtClean="0">
                <a:solidFill>
                  <a:schemeClr val="accent2"/>
                </a:solidFill>
              </a:rPr>
              <a:t> de </a:t>
            </a:r>
            <a:r>
              <a:rPr lang="en-US" sz="1600" dirty="0" err="1" smtClean="0">
                <a:solidFill>
                  <a:schemeClr val="accent2"/>
                </a:solidFill>
              </a:rPr>
              <a:t>Colisión</a:t>
            </a:r>
            <a:r>
              <a:rPr lang="en-US" sz="1600" dirty="0" smtClean="0">
                <a:solidFill>
                  <a:schemeClr val="accent2"/>
                </a:solidFill>
              </a:rPr>
              <a:t>:</a:t>
            </a:r>
          </a:p>
          <a:p>
            <a:r>
              <a:rPr lang="en-US" sz="1600" dirty="0" smtClean="0">
                <a:solidFill>
                  <a:schemeClr val="accent2"/>
                </a:solidFill>
              </a:rPr>
              <a:t> </a:t>
            </a:r>
            <a:r>
              <a:rPr lang="es-MX" sz="1400" dirty="0" smtClean="0">
                <a:solidFill>
                  <a:schemeClr val="accent1"/>
                </a:solidFill>
              </a:rPr>
              <a:t>La </a:t>
            </a:r>
            <a:r>
              <a:rPr lang="es-MX" sz="1400" dirty="0">
                <a:solidFill>
                  <a:schemeClr val="accent1"/>
                </a:solidFill>
              </a:rPr>
              <a:t>detección de una colisión es posible porque todos los dispositivos pueden detectar un aumento de la amplitud de la señal por encima del nivel normal</a:t>
            </a:r>
            <a:r>
              <a:rPr lang="es-MX" sz="1400" dirty="0" smtClean="0">
                <a:solidFill>
                  <a:schemeClr val="accent1"/>
                </a:solidFill>
              </a:rPr>
              <a:t>.</a:t>
            </a:r>
            <a:endParaRPr lang="en-US" sz="1400" dirty="0" smtClean="0">
              <a:solidFill>
                <a:schemeClr val="accent1"/>
              </a:solidFill>
            </a:endParaRPr>
          </a:p>
          <a:p>
            <a:pPr lvl="1" indent="0"/>
            <a:r>
              <a:rPr lang="es-MX" sz="1400" dirty="0">
                <a:solidFill>
                  <a:schemeClr val="accent1"/>
                </a:solidFill>
              </a:rPr>
              <a:t>Una vez detectada la colisión, todos los dispositivos transmisores continuarán transmitiendo para garantizar que todos los dispositivos de la red detecten la colisión</a:t>
            </a:r>
            <a:r>
              <a:rPr lang="en-US" sz="1400" dirty="0" smtClean="0">
                <a:solidFill>
                  <a:schemeClr val="accent1"/>
                </a:solidFill>
              </a:rPr>
              <a:t>. </a:t>
            </a:r>
          </a:p>
          <a:p>
            <a:r>
              <a:rPr lang="es-MX" sz="1600" dirty="0">
                <a:solidFill>
                  <a:schemeClr val="accent2"/>
                </a:solidFill>
              </a:rPr>
              <a:t>Señal de congestión y postergación </a:t>
            </a:r>
            <a:r>
              <a:rPr lang="es-MX" sz="1600" dirty="0" smtClean="0">
                <a:solidFill>
                  <a:schemeClr val="accent2"/>
                </a:solidFill>
              </a:rPr>
              <a:t>aleatoria.</a:t>
            </a:r>
            <a:endParaRPr lang="en-US" sz="1600" dirty="0" smtClean="0">
              <a:solidFill>
                <a:schemeClr val="accent2"/>
              </a:solidFill>
            </a:endParaRPr>
          </a:p>
          <a:p>
            <a:pPr lvl="1" indent="0"/>
            <a:r>
              <a:rPr lang="es-MX" sz="1400" dirty="0">
                <a:solidFill>
                  <a:schemeClr val="accent1"/>
                </a:solidFill>
              </a:rPr>
              <a:t>Cuando los dispositivos de transmisión detectan la colisión, envían una señal de congestión</a:t>
            </a:r>
            <a:r>
              <a:rPr lang="en-US" sz="1400" dirty="0" smtClean="0">
                <a:solidFill>
                  <a:schemeClr val="accent1"/>
                </a:solidFill>
              </a:rPr>
              <a:t>. </a:t>
            </a:r>
          </a:p>
          <a:p>
            <a:pPr lvl="1" indent="0"/>
            <a:r>
              <a:rPr lang="es-MX" sz="1400" dirty="0" smtClean="0">
                <a:solidFill>
                  <a:schemeClr val="accent1"/>
                </a:solidFill>
              </a:rPr>
              <a:t>Se </a:t>
            </a:r>
            <a:r>
              <a:rPr lang="es-MX" sz="1400" dirty="0">
                <a:solidFill>
                  <a:schemeClr val="accent1"/>
                </a:solidFill>
              </a:rPr>
              <a:t>utiliza para notificar a los demás dispositivos sobre una colisión, de manera que éstos invocarán un algoritmo de postergación</a:t>
            </a:r>
            <a:r>
              <a:rPr lang="en-US" sz="1400" dirty="0" smtClean="0">
                <a:solidFill>
                  <a:schemeClr val="accent1"/>
                </a:solidFill>
              </a:rPr>
              <a:t>. </a:t>
            </a:r>
          </a:p>
          <a:p>
            <a:pPr lvl="1" indent="0"/>
            <a:r>
              <a:rPr lang="es-MX" sz="1400" dirty="0">
                <a:solidFill>
                  <a:schemeClr val="accent1"/>
                </a:solidFill>
              </a:rPr>
              <a:t>Este algoritmo </a:t>
            </a:r>
            <a:r>
              <a:rPr lang="es-MX" sz="1400" dirty="0" smtClean="0">
                <a:solidFill>
                  <a:schemeClr val="accent1"/>
                </a:solidFill>
              </a:rPr>
              <a:t>hace </a:t>
            </a:r>
            <a:r>
              <a:rPr lang="es-MX" sz="1400" dirty="0">
                <a:solidFill>
                  <a:schemeClr val="accent1"/>
                </a:solidFill>
              </a:rPr>
              <a:t>que todos los dispositivos dejen de transmitir durante un período aleatorio, lo que permite que las señales de colisión disminuyan</a:t>
            </a:r>
            <a:r>
              <a:rPr lang="en-US" sz="1400" dirty="0" smtClean="0">
                <a:solidFill>
                  <a:schemeClr val="accent1"/>
                </a:solidFill>
              </a:rPr>
              <a:t>. </a:t>
            </a:r>
          </a:p>
          <a:p>
            <a:pPr lvl="1" indent="0"/>
            <a:r>
              <a:rPr lang="es-MX" sz="1400" dirty="0">
                <a:solidFill>
                  <a:schemeClr val="accent1"/>
                </a:solidFill>
              </a:rPr>
              <a:t>El período de postergación aleatoria garantiza que los dispositivos involucrados en la colisión no intenten enviar su tráfico nuevamente al mismo tiempo, lo que provocaría que se repita todo el proceso</a:t>
            </a:r>
            <a:r>
              <a:rPr lang="en-US" sz="1400" dirty="0" smtClean="0">
                <a:solidFill>
                  <a:schemeClr val="accent1"/>
                </a:solidFill>
              </a:rPr>
              <a:t>. </a:t>
            </a:r>
          </a:p>
          <a:p>
            <a:pPr lvl="1" indent="0"/>
            <a:r>
              <a:rPr lang="es-MX" sz="1400" dirty="0" smtClean="0">
                <a:solidFill>
                  <a:schemeClr val="accent1"/>
                </a:solidFill>
              </a:rPr>
              <a:t>Pero, esto </a:t>
            </a:r>
            <a:r>
              <a:rPr lang="es-MX" sz="1400" dirty="0">
                <a:solidFill>
                  <a:schemeClr val="accent1"/>
                </a:solidFill>
              </a:rPr>
              <a:t>también significa que un tercer dispositivo puede transmitir antes de que cualquiera de los dos dispositivos involucrados en la colisión original tenga la oportunidad de volver a transmitir</a:t>
            </a:r>
            <a:r>
              <a:rPr lang="en-US" sz="1400" dirty="0" smtClean="0">
                <a:solidFill>
                  <a:schemeClr val="accent1"/>
                </a:solidFill>
              </a:rPr>
              <a:t>. </a:t>
            </a:r>
          </a:p>
        </p:txBody>
      </p:sp>
      <p:pic>
        <p:nvPicPr>
          <p:cNvPr id="450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25" y="631825"/>
            <a:ext cx="249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625" y="1100138"/>
            <a:ext cx="3127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25" y="2181225"/>
            <a:ext cx="2913063"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1" y="3257550"/>
            <a:ext cx="27813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1" descr="Simplified Algorithm of CSMA/CD">
            <a:hlinkClick r:id="rId7" tooltip="Simplified Algorithm of CSMA/CD"/>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0288" y="4509120"/>
            <a:ext cx="28194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207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1520" y="116632"/>
            <a:ext cx="6154043" cy="481558"/>
          </a:xfrm>
        </p:spPr>
        <p:txBody>
          <a:bodyPr/>
          <a:lstStyle/>
          <a:p>
            <a:pPr fontAlgn="auto">
              <a:spcAft>
                <a:spcPts val="0"/>
              </a:spcAft>
              <a:defRPr/>
            </a:pPr>
            <a:r>
              <a:rPr lang="en-US" sz="2800" dirty="0" smtClean="0"/>
              <a:t>CSMA/CD – </a:t>
            </a:r>
            <a:r>
              <a:rPr lang="es-MX" sz="2800" dirty="0" err="1"/>
              <a:t>Hubs</a:t>
            </a:r>
            <a:r>
              <a:rPr lang="es-MX" sz="2800" dirty="0"/>
              <a:t> y dominios de colisiones</a:t>
            </a:r>
            <a:endParaRPr lang="en-US" sz="2800" dirty="0" smtClean="0"/>
          </a:p>
        </p:txBody>
      </p:sp>
      <p:sp>
        <p:nvSpPr>
          <p:cNvPr id="46083" name="Rectangle 3"/>
          <p:cNvSpPr>
            <a:spLocks noGrp="1" noChangeArrowheads="1"/>
          </p:cNvSpPr>
          <p:nvPr>
            <p:ph idx="1"/>
          </p:nvPr>
        </p:nvSpPr>
        <p:spPr>
          <a:xfrm>
            <a:off x="3381" y="692696"/>
            <a:ext cx="5792755" cy="6165304"/>
          </a:xfrm>
        </p:spPr>
        <p:txBody>
          <a:bodyPr>
            <a:normAutofit/>
          </a:bodyPr>
          <a:lstStyle/>
          <a:p>
            <a:r>
              <a:rPr lang="es-MX" sz="1800" dirty="0" smtClean="0">
                <a:solidFill>
                  <a:schemeClr val="accent2"/>
                </a:solidFill>
              </a:rPr>
              <a:t>Las </a:t>
            </a:r>
            <a:r>
              <a:rPr lang="es-MX" sz="1800" dirty="0">
                <a:solidFill>
                  <a:schemeClr val="accent2"/>
                </a:solidFill>
              </a:rPr>
              <a:t>colisiones se producirán ocasionalmente en cualquier topología de medios compartidos</a:t>
            </a:r>
            <a:r>
              <a:rPr lang="en-US" sz="1800" dirty="0" smtClean="0">
                <a:solidFill>
                  <a:schemeClr val="accent1"/>
                </a:solidFill>
              </a:rPr>
              <a:t>.</a:t>
            </a:r>
            <a:r>
              <a:rPr lang="en-US" sz="1800" dirty="0" smtClean="0"/>
              <a:t> </a:t>
            </a:r>
          </a:p>
          <a:p>
            <a:pPr lvl="1" indent="0"/>
            <a:r>
              <a:rPr lang="es-MX" sz="1600" dirty="0" smtClean="0">
                <a:solidFill>
                  <a:schemeClr val="tx2"/>
                </a:solidFill>
              </a:rPr>
              <a:t>Los </a:t>
            </a:r>
            <a:r>
              <a:rPr lang="es-MX" sz="1600" dirty="0" err="1">
                <a:solidFill>
                  <a:schemeClr val="tx2"/>
                </a:solidFill>
              </a:rPr>
              <a:t>hubs</a:t>
            </a:r>
            <a:r>
              <a:rPr lang="es-MX" sz="1600" dirty="0">
                <a:solidFill>
                  <a:schemeClr val="tx2"/>
                </a:solidFill>
              </a:rPr>
              <a:t> se crearon como dispositivos de red intermediarios que permiten a una mayor cantidad de nodos conectarse a los medios compartidos</a:t>
            </a:r>
            <a:r>
              <a:rPr lang="en-US" sz="1600" dirty="0" smtClean="0">
                <a:solidFill>
                  <a:schemeClr val="tx2"/>
                </a:solidFill>
              </a:rPr>
              <a:t>.</a:t>
            </a:r>
          </a:p>
          <a:p>
            <a:pPr lvl="1" indent="0"/>
            <a:r>
              <a:rPr lang="es-MX" sz="1600" dirty="0" smtClean="0">
                <a:solidFill>
                  <a:schemeClr val="tx2"/>
                </a:solidFill>
              </a:rPr>
              <a:t>El </a:t>
            </a:r>
            <a:r>
              <a:rPr lang="es-MX" sz="1600" dirty="0">
                <a:solidFill>
                  <a:schemeClr val="tx2"/>
                </a:solidFill>
              </a:rPr>
              <a:t>uso de </a:t>
            </a:r>
            <a:r>
              <a:rPr lang="es-MX" sz="1600" dirty="0" err="1">
                <a:solidFill>
                  <a:schemeClr val="tx2"/>
                </a:solidFill>
              </a:rPr>
              <a:t>hubs</a:t>
            </a:r>
            <a:r>
              <a:rPr lang="es-MX" sz="1600" dirty="0">
                <a:solidFill>
                  <a:schemeClr val="tx2"/>
                </a:solidFill>
              </a:rPr>
              <a:t> para proporcionar acceso a la red a una mayor cantidad de usuarios reduce el rendimiento para cada usuario, ya que debe compartirse la capacidad fija de los medios entre cada vez más dispositivos</a:t>
            </a:r>
            <a:r>
              <a:rPr lang="en-US" sz="1600" dirty="0" smtClean="0">
                <a:solidFill>
                  <a:schemeClr val="tx2"/>
                </a:solidFill>
              </a:rPr>
              <a:t>.</a:t>
            </a:r>
          </a:p>
          <a:p>
            <a:r>
              <a:rPr lang="es-MX" sz="1800" dirty="0">
                <a:solidFill>
                  <a:schemeClr val="accent2"/>
                </a:solidFill>
              </a:rPr>
              <a:t>Los dispositivos conectados que tienen acceso a medios comunes a través de un </a:t>
            </a:r>
            <a:r>
              <a:rPr lang="es-MX" sz="1800" dirty="0" err="1">
                <a:solidFill>
                  <a:schemeClr val="accent2"/>
                </a:solidFill>
              </a:rPr>
              <a:t>hub</a:t>
            </a:r>
            <a:r>
              <a:rPr lang="es-MX" sz="1800" dirty="0">
                <a:solidFill>
                  <a:schemeClr val="accent2"/>
                </a:solidFill>
              </a:rPr>
              <a:t> o una serie de </a:t>
            </a:r>
            <a:r>
              <a:rPr lang="es-MX" sz="1800" dirty="0" err="1">
                <a:solidFill>
                  <a:schemeClr val="accent2"/>
                </a:solidFill>
              </a:rPr>
              <a:t>hubs</a:t>
            </a:r>
            <a:r>
              <a:rPr lang="es-MX" sz="1800" dirty="0">
                <a:solidFill>
                  <a:schemeClr val="accent2"/>
                </a:solidFill>
              </a:rPr>
              <a:t> conectados directamente conforman lo que se denomina </a:t>
            </a:r>
            <a:r>
              <a:rPr lang="es-MX" sz="1800" dirty="0">
                <a:solidFill>
                  <a:srgbClr val="FF0000"/>
                </a:solidFill>
              </a:rPr>
              <a:t>dominio de colisiones</a:t>
            </a:r>
            <a:r>
              <a:rPr lang="en-US" sz="1800" dirty="0" smtClean="0"/>
              <a:t>. </a:t>
            </a:r>
          </a:p>
          <a:p>
            <a:pPr lvl="1" indent="0"/>
            <a:r>
              <a:rPr lang="es-MX" sz="1600" dirty="0">
                <a:solidFill>
                  <a:schemeClr val="accent1"/>
                </a:solidFill>
              </a:rPr>
              <a:t>Un dominio de colisiones también se denomina </a:t>
            </a:r>
            <a:r>
              <a:rPr lang="es-MX" sz="1600" dirty="0">
                <a:solidFill>
                  <a:srgbClr val="FF0000"/>
                </a:solidFill>
              </a:rPr>
              <a:t>segmento de red</a:t>
            </a:r>
            <a:r>
              <a:rPr lang="en-US" sz="1600" dirty="0" smtClean="0">
                <a:solidFill>
                  <a:schemeClr val="accent1"/>
                </a:solidFill>
              </a:rPr>
              <a:t>. </a:t>
            </a:r>
          </a:p>
          <a:p>
            <a:pPr lvl="1" indent="0"/>
            <a:r>
              <a:rPr lang="es-MX" sz="1600" dirty="0" err="1">
                <a:solidFill>
                  <a:schemeClr val="accent1"/>
                </a:solidFill>
              </a:rPr>
              <a:t>H</a:t>
            </a:r>
            <a:r>
              <a:rPr lang="es-MX" sz="1600" dirty="0" err="1" smtClean="0">
                <a:solidFill>
                  <a:schemeClr val="accent1"/>
                </a:solidFill>
              </a:rPr>
              <a:t>ubs</a:t>
            </a:r>
            <a:r>
              <a:rPr lang="es-MX" sz="1600" dirty="0" smtClean="0">
                <a:solidFill>
                  <a:schemeClr val="accent1"/>
                </a:solidFill>
              </a:rPr>
              <a:t> </a:t>
            </a:r>
            <a:r>
              <a:rPr lang="es-MX" sz="1600" dirty="0">
                <a:solidFill>
                  <a:schemeClr val="accent1"/>
                </a:solidFill>
              </a:rPr>
              <a:t>y los repetidores tienen el efecto de aumentar el tamaño del dominio de colisiones</a:t>
            </a:r>
            <a:r>
              <a:rPr lang="en-US" sz="1600" dirty="0" smtClean="0">
                <a:solidFill>
                  <a:schemeClr val="accent1"/>
                </a:solidFill>
              </a:rPr>
              <a:t>.</a:t>
            </a:r>
          </a:p>
          <a:p>
            <a:r>
              <a:rPr lang="es-MX" sz="1800" dirty="0">
                <a:solidFill>
                  <a:schemeClr val="accent2"/>
                </a:solidFill>
              </a:rPr>
              <a:t>Como se muestra en la figura, la interconexión de los </a:t>
            </a:r>
            <a:r>
              <a:rPr lang="es-MX" sz="1800" dirty="0" err="1">
                <a:solidFill>
                  <a:schemeClr val="accent2"/>
                </a:solidFill>
              </a:rPr>
              <a:t>hubs</a:t>
            </a:r>
            <a:r>
              <a:rPr lang="es-MX" sz="1800" dirty="0">
                <a:solidFill>
                  <a:schemeClr val="accent2"/>
                </a:solidFill>
              </a:rPr>
              <a:t> forma una topología física que se denomina </a:t>
            </a:r>
            <a:r>
              <a:rPr lang="es-MX" sz="1800" dirty="0">
                <a:solidFill>
                  <a:srgbClr val="FF0000"/>
                </a:solidFill>
              </a:rPr>
              <a:t>estrella extendida</a:t>
            </a:r>
            <a:r>
              <a:rPr lang="es-MX" sz="1800" dirty="0" smtClean="0">
                <a:solidFill>
                  <a:schemeClr val="accent2"/>
                </a:solidFill>
              </a:rPr>
              <a:t>.</a:t>
            </a:r>
            <a:r>
              <a:rPr lang="en-US" sz="1800" dirty="0" smtClean="0"/>
              <a:t> </a:t>
            </a:r>
          </a:p>
          <a:p>
            <a:pPr lvl="1" indent="0"/>
            <a:r>
              <a:rPr lang="es-MX" sz="1600" dirty="0">
                <a:solidFill>
                  <a:schemeClr val="tx2"/>
                </a:solidFill>
              </a:rPr>
              <a:t>La estrella extendida puede crear un dominio de colisiones notablemente expandido</a:t>
            </a:r>
            <a:r>
              <a:rPr lang="en-US" sz="1600" dirty="0" smtClean="0">
                <a:solidFill>
                  <a:schemeClr val="accent1"/>
                </a:solidFill>
              </a:rPr>
              <a:t>.</a:t>
            </a: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700808"/>
            <a:ext cx="3419872" cy="352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11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fontAlgn="auto">
              <a:spcAft>
                <a:spcPts val="0"/>
              </a:spcAft>
              <a:defRPr/>
            </a:pPr>
            <a:r>
              <a:rPr lang="en-US" altLang="ja-JP" smtClean="0">
                <a:ea typeface="ＭＳ Ｐゴシック" pitchFamily="34" charset="-128"/>
              </a:rPr>
              <a:t>Ethernet</a:t>
            </a:r>
            <a:endParaRPr lang="en-US" smtClean="0"/>
          </a:p>
        </p:txBody>
      </p:sp>
      <p:sp>
        <p:nvSpPr>
          <p:cNvPr id="17411" name="Rectangle 3"/>
          <p:cNvSpPr>
            <a:spLocks noGrp="1" noChangeArrowheads="1"/>
          </p:cNvSpPr>
          <p:nvPr>
            <p:ph idx="1"/>
          </p:nvPr>
        </p:nvSpPr>
        <p:spPr>
          <a:xfrm>
            <a:off x="312738" y="1392238"/>
            <a:ext cx="8007350" cy="5076825"/>
          </a:xfrm>
        </p:spPr>
        <p:txBody>
          <a:bodyPr/>
          <a:lstStyle/>
          <a:p>
            <a:pPr marL="457200" indent="-457200"/>
            <a:r>
              <a:rPr lang="en-US" altLang="ja-JP" smtClean="0">
                <a:ea typeface="ＭＳ Ｐゴシック" pitchFamily="34" charset="-128"/>
              </a:rPr>
              <a:t>El termino "ether" en "Ethernet" viene de "luminiferous aether," el medio que desde el siglo 19 se considera  responsable de la propagación de la luz.  </a:t>
            </a:r>
          </a:p>
          <a:p>
            <a:pPr marL="457200" indent="-457200"/>
            <a:endParaRPr lang="en-US" altLang="ja-JP" smtClean="0">
              <a:ea typeface="ＭＳ Ｐゴシック" pitchFamily="34" charset="-128"/>
            </a:endParaRPr>
          </a:p>
        </p:txBody>
      </p:sp>
      <p:pic>
        <p:nvPicPr>
          <p:cNvPr id="17412" name="Picture 6" descr="ethernet_630px">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2576513"/>
            <a:ext cx="60007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81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sz="2800" dirty="0" err="1" smtClean="0"/>
              <a:t>Temporización</a:t>
            </a:r>
            <a:r>
              <a:rPr lang="en-US" sz="2800" dirty="0" smtClean="0"/>
              <a:t> de Ethernet: </a:t>
            </a:r>
            <a:r>
              <a:rPr lang="en-US" sz="2800" dirty="0" err="1" smtClean="0"/>
              <a:t>Latencia</a:t>
            </a:r>
            <a:endParaRPr lang="en-US" sz="2800" dirty="0" smtClean="0"/>
          </a:p>
        </p:txBody>
      </p:sp>
      <p:sp>
        <p:nvSpPr>
          <p:cNvPr id="50179" name="Rectangle 3"/>
          <p:cNvSpPr>
            <a:spLocks noGrp="1" noChangeArrowheads="1"/>
          </p:cNvSpPr>
          <p:nvPr>
            <p:ph idx="1"/>
          </p:nvPr>
        </p:nvSpPr>
        <p:spPr>
          <a:xfrm>
            <a:off x="179512" y="908720"/>
            <a:ext cx="5550073" cy="5560343"/>
          </a:xfrm>
        </p:spPr>
        <p:txBody>
          <a:bodyPr/>
          <a:lstStyle/>
          <a:p>
            <a:pPr>
              <a:lnSpc>
                <a:spcPct val="85000"/>
              </a:lnSpc>
            </a:pPr>
            <a:r>
              <a:rPr lang="es-MX" sz="2000" dirty="0" smtClean="0"/>
              <a:t>Cada </a:t>
            </a:r>
            <a:r>
              <a:rPr lang="es-MX" sz="2000" dirty="0"/>
              <a:t>dispositivo que desee transmitir debe "escuchar" primero el medio para verificar la presencia de tráfico</a:t>
            </a:r>
            <a:r>
              <a:rPr lang="en-US" sz="2000" dirty="0" smtClean="0"/>
              <a:t>. </a:t>
            </a:r>
            <a:r>
              <a:rPr lang="es-MX" sz="2000" dirty="0"/>
              <a:t>Si no hay tráfico, la estación comenzará a transmitir de inmediato</a:t>
            </a:r>
            <a:r>
              <a:rPr lang="en-US" sz="2000" dirty="0" smtClean="0"/>
              <a:t>. </a:t>
            </a:r>
          </a:p>
          <a:p>
            <a:pPr lvl="1" indent="0">
              <a:lnSpc>
                <a:spcPct val="85000"/>
              </a:lnSpc>
            </a:pPr>
            <a:r>
              <a:rPr lang="es-MX" sz="1800" dirty="0">
                <a:solidFill>
                  <a:schemeClr val="accent1"/>
                </a:solidFill>
              </a:rPr>
              <a:t>La señal eléctrica que se transmite requiere una cantidad determinada de tiempo (latencia) para propagarse (viajar) a través del cable</a:t>
            </a:r>
            <a:r>
              <a:rPr lang="en-US" sz="1800" dirty="0" smtClean="0">
                <a:solidFill>
                  <a:schemeClr val="accent1"/>
                </a:solidFill>
              </a:rPr>
              <a:t>. </a:t>
            </a:r>
          </a:p>
          <a:p>
            <a:pPr lvl="1" indent="0">
              <a:lnSpc>
                <a:spcPct val="85000"/>
              </a:lnSpc>
            </a:pPr>
            <a:r>
              <a:rPr lang="es-MX" sz="1800" dirty="0">
                <a:solidFill>
                  <a:schemeClr val="accent1"/>
                </a:solidFill>
              </a:rPr>
              <a:t>Cada </a:t>
            </a:r>
            <a:r>
              <a:rPr lang="es-MX" sz="1800" dirty="0" err="1">
                <a:solidFill>
                  <a:schemeClr val="accent1"/>
                </a:solidFill>
              </a:rPr>
              <a:t>hub</a:t>
            </a:r>
            <a:r>
              <a:rPr lang="es-MX" sz="1800" dirty="0">
                <a:solidFill>
                  <a:schemeClr val="accent1"/>
                </a:solidFill>
              </a:rPr>
              <a:t> o repetidor en la ruta de la señal agrega latencia a medida que reenvía los bits desde un puerto al siguiente</a:t>
            </a:r>
            <a:r>
              <a:rPr lang="en-US" sz="1800" dirty="0" smtClean="0">
                <a:solidFill>
                  <a:schemeClr val="accent1"/>
                </a:solidFill>
              </a:rPr>
              <a:t>.</a:t>
            </a:r>
          </a:p>
          <a:p>
            <a:pPr>
              <a:lnSpc>
                <a:spcPct val="85000"/>
              </a:lnSpc>
            </a:pPr>
            <a:r>
              <a:rPr lang="es-MX" sz="2000" dirty="0">
                <a:solidFill>
                  <a:schemeClr val="accent2"/>
                </a:solidFill>
              </a:rPr>
              <a:t>Esta demora acumulada aumenta la probabilidad de que se produzcan colisiones, porque un nodo de escucha puede transformarse en señales de transmisión mientras el </a:t>
            </a:r>
            <a:r>
              <a:rPr lang="es-MX" sz="2000" dirty="0" err="1">
                <a:solidFill>
                  <a:schemeClr val="accent2"/>
                </a:solidFill>
              </a:rPr>
              <a:t>hub</a:t>
            </a:r>
            <a:r>
              <a:rPr lang="es-MX" sz="2000" dirty="0">
                <a:solidFill>
                  <a:schemeClr val="accent2"/>
                </a:solidFill>
              </a:rPr>
              <a:t> o repetidor procesa el mensaje</a:t>
            </a:r>
            <a:r>
              <a:rPr lang="en-US" sz="2000" dirty="0" smtClean="0">
                <a:solidFill>
                  <a:schemeClr val="accent2"/>
                </a:solidFill>
              </a:rPr>
              <a:t>. </a:t>
            </a:r>
          </a:p>
          <a:p>
            <a:pPr lvl="1" indent="0">
              <a:lnSpc>
                <a:spcPct val="85000"/>
              </a:lnSpc>
            </a:pPr>
            <a:r>
              <a:rPr lang="es-MX" sz="1800" dirty="0">
                <a:solidFill>
                  <a:srgbClr val="008000"/>
                </a:solidFill>
              </a:rPr>
              <a:t>Debido a que la señal no había alcanzado este nodo mientras estaba escuchando, dicho nodo pensó que el medio estaba disponible</a:t>
            </a:r>
            <a:r>
              <a:rPr lang="en-US" sz="1800" dirty="0" smtClean="0">
                <a:solidFill>
                  <a:srgbClr val="008000"/>
                </a:solidFill>
              </a:rPr>
              <a:t>. </a:t>
            </a:r>
          </a:p>
          <a:p>
            <a:pPr lvl="1" indent="0">
              <a:lnSpc>
                <a:spcPct val="85000"/>
              </a:lnSpc>
            </a:pPr>
            <a:r>
              <a:rPr lang="es-MX" sz="1800" dirty="0">
                <a:solidFill>
                  <a:srgbClr val="008000"/>
                </a:solidFill>
              </a:rPr>
              <a:t>Esta condición produce generalmente colisiones</a:t>
            </a:r>
            <a:r>
              <a:rPr lang="en-US" sz="1800" dirty="0" smtClean="0">
                <a:solidFill>
                  <a:srgbClr val="008000"/>
                </a:solidFill>
              </a:rPr>
              <a:t>. </a:t>
            </a:r>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1" y="2014538"/>
            <a:ext cx="3320430" cy="1846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3613" y="1252538"/>
            <a:ext cx="28670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7603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1520" y="116632"/>
            <a:ext cx="8488363" cy="481558"/>
          </a:xfrm>
        </p:spPr>
        <p:txBody>
          <a:bodyPr/>
          <a:lstStyle/>
          <a:p>
            <a:pPr fontAlgn="auto">
              <a:spcAft>
                <a:spcPts val="0"/>
              </a:spcAft>
              <a:defRPr/>
            </a:pPr>
            <a:r>
              <a:rPr lang="en-US" sz="2800" dirty="0" err="1"/>
              <a:t>Temporización</a:t>
            </a:r>
            <a:r>
              <a:rPr lang="en-US" sz="2800" dirty="0"/>
              <a:t> </a:t>
            </a:r>
            <a:r>
              <a:rPr lang="en-US" sz="2800" dirty="0" smtClean="0"/>
              <a:t>Ethernet </a:t>
            </a:r>
            <a:r>
              <a:rPr lang="en-US" sz="2800" dirty="0"/>
              <a:t>: </a:t>
            </a:r>
            <a:r>
              <a:rPr lang="en-US" sz="2800" dirty="0" err="1"/>
              <a:t>Temporización</a:t>
            </a:r>
            <a:r>
              <a:rPr lang="en-US" sz="2800" dirty="0"/>
              <a:t> y </a:t>
            </a:r>
            <a:r>
              <a:rPr lang="en-US" sz="2800" dirty="0" err="1"/>
              <a:t>sincronización</a:t>
            </a:r>
            <a:endParaRPr lang="en-US" sz="2800" dirty="0" smtClean="0"/>
          </a:p>
        </p:txBody>
      </p:sp>
      <p:sp>
        <p:nvSpPr>
          <p:cNvPr id="51203" name="Rectangle 3"/>
          <p:cNvSpPr>
            <a:spLocks noGrp="1" noChangeArrowheads="1"/>
          </p:cNvSpPr>
          <p:nvPr>
            <p:ph idx="1"/>
          </p:nvPr>
        </p:nvSpPr>
        <p:spPr>
          <a:xfrm>
            <a:off x="246063" y="692696"/>
            <a:ext cx="4541961" cy="5776367"/>
          </a:xfrm>
        </p:spPr>
        <p:txBody>
          <a:bodyPr/>
          <a:lstStyle/>
          <a:p>
            <a:pPr>
              <a:lnSpc>
                <a:spcPct val="75000"/>
              </a:lnSpc>
            </a:pPr>
            <a:r>
              <a:rPr lang="es-MX" sz="2000" dirty="0"/>
              <a:t>En modo </a:t>
            </a:r>
            <a:r>
              <a:rPr lang="es-MX" sz="2000" dirty="0" err="1"/>
              <a:t>half-duplex</a:t>
            </a:r>
            <a:r>
              <a:rPr lang="es-MX" sz="2000" dirty="0"/>
              <a:t>, si no se produce una colisión, el dispositivo emisor transmitirá 64 bits de información de sincronización de temporización, lo que se conoce como el Preámbulo</a:t>
            </a:r>
            <a:r>
              <a:rPr lang="en-US" sz="2000" dirty="0" smtClean="0"/>
              <a:t>. </a:t>
            </a:r>
          </a:p>
          <a:p>
            <a:pPr lvl="1" indent="0">
              <a:lnSpc>
                <a:spcPct val="75000"/>
              </a:lnSpc>
              <a:buNone/>
            </a:pPr>
            <a:endParaRPr lang="en-US" sz="1800" dirty="0" smtClean="0"/>
          </a:p>
          <a:p>
            <a:pPr>
              <a:lnSpc>
                <a:spcPct val="75000"/>
              </a:lnSpc>
            </a:pPr>
            <a:r>
              <a:rPr lang="es-MX" sz="2000" dirty="0">
                <a:solidFill>
                  <a:schemeClr val="tx2"/>
                </a:solidFill>
              </a:rPr>
              <a:t>La Ethernet que tiene velocidades de rendimiento de 10 </a:t>
            </a:r>
            <a:r>
              <a:rPr lang="es-MX" sz="2000" dirty="0" err="1">
                <a:solidFill>
                  <a:schemeClr val="tx2"/>
                </a:solidFill>
              </a:rPr>
              <a:t>mbps</a:t>
            </a:r>
            <a:r>
              <a:rPr lang="es-MX" sz="2000" dirty="0">
                <a:solidFill>
                  <a:schemeClr val="tx2"/>
                </a:solidFill>
              </a:rPr>
              <a:t> y menos es </a:t>
            </a:r>
            <a:r>
              <a:rPr lang="es-MX" sz="2000" b="1" dirty="0">
                <a:solidFill>
                  <a:srgbClr val="FF0000"/>
                </a:solidFill>
              </a:rPr>
              <a:t>asíncrona</a:t>
            </a:r>
            <a:r>
              <a:rPr lang="en-US" sz="2000" dirty="0" smtClean="0">
                <a:solidFill>
                  <a:schemeClr val="tx2"/>
                </a:solidFill>
              </a:rPr>
              <a:t>. </a:t>
            </a:r>
          </a:p>
          <a:p>
            <a:pPr lvl="1" indent="0">
              <a:lnSpc>
                <a:spcPct val="75000"/>
              </a:lnSpc>
            </a:pPr>
            <a:r>
              <a:rPr lang="es-MX" sz="1800" dirty="0" smtClean="0"/>
              <a:t>Significa </a:t>
            </a:r>
            <a:r>
              <a:rPr lang="es-MX" sz="1800" dirty="0"/>
              <a:t>que cada dispositivo receptor utilizará los 8 bytes de información de temporización para sincronizar el circuito receptor con los datos entrantes y a continuación descartará los 8 bytes</a:t>
            </a:r>
            <a:r>
              <a:rPr lang="en-US" sz="1800" dirty="0" smtClean="0"/>
              <a:t>.</a:t>
            </a:r>
          </a:p>
          <a:p>
            <a:pPr>
              <a:lnSpc>
                <a:spcPct val="75000"/>
              </a:lnSpc>
            </a:pPr>
            <a:r>
              <a:rPr lang="es-MX" sz="2000" dirty="0">
                <a:solidFill>
                  <a:schemeClr val="tx2"/>
                </a:solidFill>
              </a:rPr>
              <a:t>Las implementaciones de Ethernet con rendimiento de 100 </a:t>
            </a:r>
            <a:r>
              <a:rPr lang="es-MX" sz="2000" dirty="0" err="1">
                <a:solidFill>
                  <a:schemeClr val="tx2"/>
                </a:solidFill>
              </a:rPr>
              <a:t>mbps</a:t>
            </a:r>
            <a:r>
              <a:rPr lang="es-MX" sz="2000" dirty="0">
                <a:solidFill>
                  <a:schemeClr val="tx2"/>
                </a:solidFill>
              </a:rPr>
              <a:t> y más son </a:t>
            </a:r>
            <a:r>
              <a:rPr lang="es-MX" sz="2000" b="1" dirty="0">
                <a:solidFill>
                  <a:srgbClr val="FF0000"/>
                </a:solidFill>
              </a:rPr>
              <a:t>síncronas</a:t>
            </a:r>
            <a:r>
              <a:rPr lang="en-US" sz="2000" dirty="0" smtClean="0">
                <a:solidFill>
                  <a:schemeClr val="tx2"/>
                </a:solidFill>
              </a:rPr>
              <a:t>.</a:t>
            </a:r>
            <a:r>
              <a:rPr lang="en-US" sz="2000" dirty="0" smtClean="0"/>
              <a:t> </a:t>
            </a:r>
          </a:p>
          <a:p>
            <a:pPr lvl="1" indent="0">
              <a:lnSpc>
                <a:spcPct val="75000"/>
              </a:lnSpc>
            </a:pPr>
            <a:r>
              <a:rPr lang="es-MX" sz="1800" dirty="0" smtClean="0"/>
              <a:t>Significa </a:t>
            </a:r>
            <a:r>
              <a:rPr lang="es-MX" sz="1800" dirty="0"/>
              <a:t>que la información de temporización no es necesaria</a:t>
            </a:r>
            <a:r>
              <a:rPr lang="en-US" sz="1800" dirty="0" smtClean="0"/>
              <a:t>. </a:t>
            </a:r>
          </a:p>
        </p:txBody>
      </p:sp>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057400"/>
            <a:ext cx="3844107" cy="2523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447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9513" y="116632"/>
            <a:ext cx="8352928" cy="481558"/>
          </a:xfrm>
        </p:spPr>
        <p:txBody>
          <a:bodyPr/>
          <a:lstStyle/>
          <a:p>
            <a:pPr fontAlgn="auto">
              <a:spcAft>
                <a:spcPts val="0"/>
              </a:spcAft>
              <a:defRPr/>
            </a:pPr>
            <a:r>
              <a:rPr lang="en-US" sz="4000" dirty="0" err="1" smtClean="0"/>
              <a:t>Temporización</a:t>
            </a:r>
            <a:r>
              <a:rPr lang="en-US" sz="4000" dirty="0" smtClean="0"/>
              <a:t> Ethernet: </a:t>
            </a:r>
            <a:r>
              <a:rPr lang="en-US" sz="4000" dirty="0" err="1"/>
              <a:t>Tiempo</a:t>
            </a:r>
            <a:r>
              <a:rPr lang="en-US" sz="4000" dirty="0"/>
              <a:t> de bit</a:t>
            </a:r>
            <a:endParaRPr lang="en-US" sz="4000" dirty="0" smtClean="0"/>
          </a:p>
        </p:txBody>
      </p:sp>
      <p:sp>
        <p:nvSpPr>
          <p:cNvPr id="52227" name="Rectangle 3"/>
          <p:cNvSpPr>
            <a:spLocks noGrp="1" noChangeArrowheads="1"/>
          </p:cNvSpPr>
          <p:nvPr>
            <p:ph idx="1"/>
          </p:nvPr>
        </p:nvSpPr>
        <p:spPr>
          <a:xfrm>
            <a:off x="1" y="692696"/>
            <a:ext cx="4788023" cy="5776367"/>
          </a:xfrm>
        </p:spPr>
        <p:txBody>
          <a:bodyPr>
            <a:normAutofit/>
          </a:bodyPr>
          <a:lstStyle/>
          <a:p>
            <a:r>
              <a:rPr lang="es-MX" sz="1600" dirty="0">
                <a:solidFill>
                  <a:schemeClr val="accent2"/>
                </a:solidFill>
              </a:rPr>
              <a:t>Para cada velocidad de medios diferente se requiere un período de tiempo determinado para que un bit pueda colocarse y detectarse en el medio. Dicho período de tiempo se denomina </a:t>
            </a:r>
            <a:r>
              <a:rPr lang="es-MX" sz="1600" dirty="0">
                <a:solidFill>
                  <a:srgbClr val="FF0000"/>
                </a:solidFill>
              </a:rPr>
              <a:t>tiempo de bit</a:t>
            </a:r>
            <a:r>
              <a:rPr lang="en-US" sz="1600" dirty="0" smtClean="0">
                <a:solidFill>
                  <a:schemeClr val="accent2"/>
                </a:solidFill>
              </a:rPr>
              <a:t>. </a:t>
            </a:r>
          </a:p>
          <a:p>
            <a:endParaRPr lang="en-US" sz="1600" dirty="0" smtClean="0">
              <a:solidFill>
                <a:schemeClr val="accent2"/>
              </a:solidFill>
            </a:endParaRPr>
          </a:p>
          <a:p>
            <a:pPr lvl="1" indent="0"/>
            <a:r>
              <a:rPr lang="es-MX" sz="1400" dirty="0"/>
              <a:t>En Ethernet de 10 </a:t>
            </a:r>
            <a:r>
              <a:rPr lang="es-MX" sz="1400" dirty="0" err="1"/>
              <a:t>mbps</a:t>
            </a:r>
            <a:r>
              <a:rPr lang="es-MX" sz="1400" dirty="0"/>
              <a:t>, un bit en la capa MAC requiere de 100 nanosegundos (</a:t>
            </a:r>
            <a:r>
              <a:rPr lang="es-MX" sz="1400" dirty="0" err="1"/>
              <a:t>ns</a:t>
            </a:r>
            <a:r>
              <a:rPr lang="es-MX" sz="1400" dirty="0"/>
              <a:t>) para ser transmitido</a:t>
            </a:r>
            <a:r>
              <a:rPr lang="en-US" sz="1400" dirty="0" smtClean="0"/>
              <a:t>. </a:t>
            </a:r>
          </a:p>
          <a:p>
            <a:pPr lvl="1" indent="0"/>
            <a:r>
              <a:rPr lang="es-MX" sz="1400" dirty="0"/>
              <a:t>A 100 </a:t>
            </a:r>
            <a:r>
              <a:rPr lang="es-MX" sz="1400" dirty="0" err="1"/>
              <a:t>mbps</a:t>
            </a:r>
            <a:r>
              <a:rPr lang="es-MX" sz="1400" dirty="0"/>
              <a:t>, ese mismo bit requiere de 10 </a:t>
            </a:r>
            <a:r>
              <a:rPr lang="es-MX" sz="1400" dirty="0" err="1"/>
              <a:t>ns</a:t>
            </a:r>
            <a:r>
              <a:rPr lang="es-MX" sz="1400" dirty="0"/>
              <a:t> para ser transmitido</a:t>
            </a:r>
            <a:r>
              <a:rPr lang="en-US" sz="1400" dirty="0" smtClean="0"/>
              <a:t>. </a:t>
            </a:r>
          </a:p>
          <a:p>
            <a:pPr lvl="1" indent="0"/>
            <a:r>
              <a:rPr lang="es-MX" sz="1400" dirty="0"/>
              <a:t>Y a 1000 </a:t>
            </a:r>
            <a:r>
              <a:rPr lang="es-MX" sz="1400" dirty="0" err="1"/>
              <a:t>mbps</a:t>
            </a:r>
            <a:r>
              <a:rPr lang="es-MX" sz="1400" dirty="0"/>
              <a:t>, sólo se requiere 1 </a:t>
            </a:r>
            <a:r>
              <a:rPr lang="es-MX" sz="1400" dirty="0" err="1"/>
              <a:t>ns</a:t>
            </a:r>
            <a:r>
              <a:rPr lang="es-MX" sz="1400" dirty="0"/>
              <a:t> para transmitir un bit</a:t>
            </a:r>
            <a:r>
              <a:rPr lang="en-US" sz="1400" dirty="0" smtClean="0"/>
              <a:t>. </a:t>
            </a:r>
          </a:p>
          <a:p>
            <a:pPr lvl="1" indent="0"/>
            <a:r>
              <a:rPr lang="es-MX" sz="1400" dirty="0"/>
              <a:t>A menudo, se utiliza una estimación aproximada de 20,3 centímetros (8 pulgadas) por nanosegundo para calcular el retardo de propagación en un cable UTP</a:t>
            </a:r>
            <a:r>
              <a:rPr lang="en-US" sz="1400" dirty="0" smtClean="0"/>
              <a:t>. </a:t>
            </a:r>
          </a:p>
          <a:p>
            <a:pPr lvl="1" indent="0"/>
            <a:r>
              <a:rPr lang="es-MX" sz="1400" dirty="0"/>
              <a:t>El resultado es que para 100 metros de cable UTP se requiere un poco menos de 5 tiempos de bit para que una señal 10BASE-T recorra la longitud del cable</a:t>
            </a:r>
            <a:r>
              <a:rPr lang="en-US" sz="1400" dirty="0" smtClean="0"/>
              <a:t>.</a:t>
            </a:r>
          </a:p>
          <a:p>
            <a:pPr lvl="1" indent="0"/>
            <a:endParaRPr lang="en-US" sz="1400" dirty="0" smtClean="0"/>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988840"/>
            <a:ext cx="4358209" cy="352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984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1520" y="116632"/>
            <a:ext cx="7752159" cy="409550"/>
          </a:xfrm>
        </p:spPr>
        <p:txBody>
          <a:bodyPr/>
          <a:lstStyle/>
          <a:p>
            <a:pPr fontAlgn="auto">
              <a:spcAft>
                <a:spcPts val="0"/>
              </a:spcAft>
              <a:defRPr/>
            </a:pPr>
            <a:r>
              <a:rPr lang="en-US" sz="3600" dirty="0" err="1" smtClean="0"/>
              <a:t>Temporización</a:t>
            </a:r>
            <a:r>
              <a:rPr lang="en-US" sz="3600" dirty="0" smtClean="0"/>
              <a:t> Ethernet:</a:t>
            </a:r>
            <a:r>
              <a:rPr lang="en-US" dirty="0" smtClean="0"/>
              <a:t> </a:t>
            </a:r>
            <a:r>
              <a:rPr lang="en-US" sz="2800" dirty="0" err="1" smtClean="0"/>
              <a:t>Intervalo</a:t>
            </a:r>
            <a:r>
              <a:rPr lang="en-US" sz="2800" dirty="0" smtClean="0"/>
              <a:t> de </a:t>
            </a:r>
            <a:r>
              <a:rPr lang="en-US" sz="2800" dirty="0" err="1" smtClean="0"/>
              <a:t>tiempo</a:t>
            </a:r>
            <a:r>
              <a:rPr lang="en-US" sz="2800" dirty="0" smtClean="0"/>
              <a:t>.</a:t>
            </a:r>
          </a:p>
        </p:txBody>
      </p:sp>
      <p:sp>
        <p:nvSpPr>
          <p:cNvPr id="43011" name="Rectangle 3"/>
          <p:cNvSpPr>
            <a:spLocks noGrp="1" noChangeArrowheads="1"/>
          </p:cNvSpPr>
          <p:nvPr>
            <p:ph idx="1"/>
          </p:nvPr>
        </p:nvSpPr>
        <p:spPr>
          <a:xfrm>
            <a:off x="246063" y="764704"/>
            <a:ext cx="5190033" cy="5976664"/>
          </a:xfrm>
        </p:spPr>
        <p:txBody>
          <a:bodyPr rtlCol="0">
            <a:normAutofit/>
          </a:bodyPr>
          <a:lstStyle/>
          <a:p>
            <a:pPr>
              <a:defRPr/>
            </a:pPr>
            <a:r>
              <a:rPr lang="es-MX" sz="1600" dirty="0">
                <a:solidFill>
                  <a:schemeClr val="accent1"/>
                </a:solidFill>
              </a:rPr>
              <a:t>En Ethernet </a:t>
            </a:r>
            <a:r>
              <a:rPr lang="es-MX" sz="1600" dirty="0" err="1">
                <a:solidFill>
                  <a:schemeClr val="accent1"/>
                </a:solidFill>
              </a:rPr>
              <a:t>half-duplex</a:t>
            </a:r>
            <a:r>
              <a:rPr lang="es-MX" sz="1600" dirty="0">
                <a:solidFill>
                  <a:schemeClr val="accent1"/>
                </a:solidFill>
              </a:rPr>
              <a:t>, donde los datos sólo pueden viajar en una dirección a la vez, el intervalo de tiempo se convierte en un parámetro importante para determinar cuántos dispositivos pueden compartir una red</a:t>
            </a:r>
            <a:r>
              <a:rPr lang="es-MX" sz="1600" dirty="0" smtClean="0">
                <a:solidFill>
                  <a:schemeClr val="accent1"/>
                </a:solidFill>
              </a:rPr>
              <a:t>.</a:t>
            </a:r>
            <a:endParaRPr lang="en-US" sz="1600" dirty="0" smtClean="0">
              <a:solidFill>
                <a:schemeClr val="accent1"/>
              </a:solidFill>
            </a:endParaRPr>
          </a:p>
          <a:p>
            <a:pPr>
              <a:defRPr/>
            </a:pPr>
            <a:r>
              <a:rPr lang="es-MX" sz="1600" dirty="0"/>
              <a:t>El intervalo de tiempo garantiza que si está por producirse una colisión, se detectará dentro de los primeros 512 bits (4096 para Gigabit Ethernet) de la transmisión de la trama</a:t>
            </a:r>
            <a:r>
              <a:rPr lang="es-MX" sz="1600" dirty="0" smtClean="0"/>
              <a:t>.</a:t>
            </a:r>
            <a:endParaRPr lang="en-US" sz="1600" dirty="0" smtClean="0"/>
          </a:p>
          <a:p>
            <a:pPr>
              <a:defRPr/>
            </a:pPr>
            <a:r>
              <a:rPr lang="es-MX" sz="1600" dirty="0"/>
              <a:t>El intervalo de tiempo es un parámetro importante por las siguientes razones:</a:t>
            </a:r>
          </a:p>
          <a:p>
            <a:pPr lvl="1">
              <a:defRPr/>
            </a:pPr>
            <a:r>
              <a:rPr lang="es-MX" sz="1400" dirty="0"/>
              <a:t>El intervalo de tiempo de 512 bits establece el tamaño mínimo de una trama de Ethernet en 64 bytes. Cualquier trama con menos de 64 bytes de longitud se considera un "fragmento de colisión" o "</a:t>
            </a:r>
            <a:r>
              <a:rPr lang="es-MX" sz="1400" dirty="0" err="1"/>
              <a:t>runt</a:t>
            </a:r>
            <a:r>
              <a:rPr lang="es-MX" sz="1400" dirty="0"/>
              <a:t> </a:t>
            </a:r>
            <a:r>
              <a:rPr lang="es-MX" sz="1400" dirty="0" err="1"/>
              <a:t>frame</a:t>
            </a:r>
            <a:r>
              <a:rPr lang="es-MX" sz="1400" dirty="0"/>
              <a:t>" y las estaciones receptoras la descartan automáticamente.</a:t>
            </a:r>
          </a:p>
          <a:p>
            <a:pPr lvl="1">
              <a:defRPr/>
            </a:pPr>
            <a:r>
              <a:rPr lang="es-MX" sz="1400" dirty="0"/>
              <a:t>El intervalo de tiempo determina un límite para el tamaño máximo de los segmentos de una red. Si la red crece demasiado, pueden producirse colisiones tardías. La colisiones tardías se consideran una falla en la red porque un dispositivo detecta la colisión demasiado tarde durante la transmisión de tramas que debe ser manejada automáticamente por CSMA/CD</a:t>
            </a:r>
            <a:r>
              <a:rPr lang="es-MX" sz="1400" dirty="0" smtClean="0"/>
              <a:t>.</a:t>
            </a:r>
            <a:endParaRPr lang="en-US" sz="1400" dirty="0" smtClean="0"/>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738313"/>
            <a:ext cx="3637037"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9516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76225" y="211138"/>
            <a:ext cx="4151759" cy="553566"/>
          </a:xfrm>
        </p:spPr>
        <p:txBody>
          <a:bodyPr/>
          <a:lstStyle/>
          <a:p>
            <a:pPr fontAlgn="auto">
              <a:spcAft>
                <a:spcPts val="0"/>
              </a:spcAft>
              <a:defRPr/>
            </a:pPr>
            <a:r>
              <a:rPr lang="en-US" sz="2800" dirty="0" err="1" smtClean="0"/>
              <a:t>Espacio</a:t>
            </a:r>
            <a:r>
              <a:rPr lang="en-US" sz="2800" dirty="0" smtClean="0"/>
              <a:t> entre </a:t>
            </a:r>
            <a:r>
              <a:rPr lang="en-US" sz="2800" dirty="0" err="1" smtClean="0"/>
              <a:t>tramas</a:t>
            </a:r>
            <a:endParaRPr lang="en-US" sz="2800" dirty="0" smtClean="0"/>
          </a:p>
        </p:txBody>
      </p:sp>
      <p:sp>
        <p:nvSpPr>
          <p:cNvPr id="54275" name="Rectangle 3"/>
          <p:cNvSpPr>
            <a:spLocks noGrp="1" noChangeArrowheads="1"/>
          </p:cNvSpPr>
          <p:nvPr>
            <p:ph idx="1"/>
          </p:nvPr>
        </p:nvSpPr>
        <p:spPr>
          <a:xfrm>
            <a:off x="246063" y="1106488"/>
            <a:ext cx="4253929" cy="5362575"/>
          </a:xfrm>
        </p:spPr>
        <p:txBody>
          <a:bodyPr/>
          <a:lstStyle/>
          <a:p>
            <a:r>
              <a:rPr lang="es-MX" sz="2000" dirty="0">
                <a:solidFill>
                  <a:schemeClr val="accent2"/>
                </a:solidFill>
              </a:rPr>
              <a:t>Los estándares de Ethernet requieren un espacio mínimo entre dos tramas que no hayan sufrido una colisión</a:t>
            </a:r>
            <a:r>
              <a:rPr lang="es-MX" sz="2000" dirty="0" smtClean="0">
                <a:solidFill>
                  <a:schemeClr val="accent2"/>
                </a:solidFill>
              </a:rPr>
              <a:t>.</a:t>
            </a:r>
            <a:r>
              <a:rPr lang="en-US" sz="2000" dirty="0" smtClean="0">
                <a:solidFill>
                  <a:schemeClr val="accent2"/>
                </a:solidFill>
              </a:rPr>
              <a:t> </a:t>
            </a:r>
          </a:p>
          <a:p>
            <a:pPr lvl="1" indent="0"/>
            <a:r>
              <a:rPr lang="es-MX" sz="1800" dirty="0"/>
              <a:t>Esto le otorga al medio tiempo para estabilizarse antes de la transmisión de la trama anterior y tiempo a los dispositivos para que procesen la trama</a:t>
            </a:r>
            <a:r>
              <a:rPr lang="en-US" sz="1800" dirty="0" smtClean="0"/>
              <a:t>. </a:t>
            </a:r>
          </a:p>
          <a:p>
            <a:pPr lvl="1" indent="0"/>
            <a:r>
              <a:rPr lang="es-MX" sz="1800" dirty="0" smtClean="0"/>
              <a:t>Este tiempo se </a:t>
            </a:r>
            <a:r>
              <a:rPr lang="es-MX" sz="1800" dirty="0"/>
              <a:t>mide desde el último bit del campo FCS de una trama hasta el primer bit del Preámbulo de la próxima trama</a:t>
            </a:r>
            <a:r>
              <a:rPr lang="en-US" sz="1800" dirty="0" smtClean="0"/>
              <a:t>. </a:t>
            </a:r>
          </a:p>
        </p:txBody>
      </p:sp>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3" y="1556792"/>
            <a:ext cx="4472558" cy="323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5473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76225" y="211138"/>
            <a:ext cx="8488363" cy="409550"/>
          </a:xfrm>
        </p:spPr>
        <p:txBody>
          <a:bodyPr/>
          <a:lstStyle/>
          <a:p>
            <a:pPr fontAlgn="auto">
              <a:spcAft>
                <a:spcPts val="0"/>
              </a:spcAft>
              <a:defRPr/>
            </a:pPr>
            <a:r>
              <a:rPr lang="en-US" sz="2800" dirty="0" err="1" smtClean="0"/>
              <a:t>Espacio</a:t>
            </a:r>
            <a:r>
              <a:rPr lang="en-US" sz="2800" dirty="0" smtClean="0"/>
              <a:t> entre </a:t>
            </a:r>
            <a:r>
              <a:rPr lang="en-US" sz="2800" dirty="0" err="1" smtClean="0"/>
              <a:t>tramas</a:t>
            </a:r>
            <a:r>
              <a:rPr lang="en-US" sz="2800" dirty="0" smtClean="0"/>
              <a:t> y </a:t>
            </a:r>
            <a:r>
              <a:rPr lang="en-US" sz="2800" dirty="0" err="1" smtClean="0"/>
              <a:t>postergación</a:t>
            </a:r>
            <a:r>
              <a:rPr lang="en-US" sz="2800" dirty="0" smtClean="0"/>
              <a:t>: </a:t>
            </a:r>
            <a:r>
              <a:rPr lang="en-US" sz="2800" dirty="0" err="1" smtClean="0"/>
              <a:t>Señal</a:t>
            </a:r>
            <a:r>
              <a:rPr lang="en-US" sz="2800" dirty="0" smtClean="0"/>
              <a:t> de </a:t>
            </a:r>
            <a:r>
              <a:rPr lang="en-US" sz="2800" dirty="0" err="1" smtClean="0"/>
              <a:t>congestión</a:t>
            </a:r>
            <a:endParaRPr lang="en-US" sz="2800" dirty="0" smtClean="0"/>
          </a:p>
        </p:txBody>
      </p:sp>
      <p:sp>
        <p:nvSpPr>
          <p:cNvPr id="56323" name="Rectangle 3"/>
          <p:cNvSpPr>
            <a:spLocks noGrp="1" noChangeArrowheads="1"/>
          </p:cNvSpPr>
          <p:nvPr>
            <p:ph idx="1"/>
          </p:nvPr>
        </p:nvSpPr>
        <p:spPr>
          <a:xfrm>
            <a:off x="1" y="764704"/>
            <a:ext cx="5505449" cy="5776367"/>
          </a:xfrm>
        </p:spPr>
        <p:txBody>
          <a:bodyPr/>
          <a:lstStyle/>
          <a:p>
            <a:pPr>
              <a:lnSpc>
                <a:spcPct val="85000"/>
              </a:lnSpc>
            </a:pPr>
            <a:r>
              <a:rPr lang="es-MX" sz="2000" dirty="0"/>
              <a:t>En caso de que dos dispositivos transmitan simultáneamente, el CSMA/CD de la red intenta resolver el problema</a:t>
            </a:r>
            <a:r>
              <a:rPr lang="en-US" sz="2000" dirty="0" smtClean="0"/>
              <a:t>. </a:t>
            </a:r>
          </a:p>
          <a:p>
            <a:pPr lvl="1" indent="0">
              <a:lnSpc>
                <a:spcPct val="85000"/>
              </a:lnSpc>
            </a:pPr>
            <a:r>
              <a:rPr lang="es-MX" sz="1800" dirty="0">
                <a:solidFill>
                  <a:schemeClr val="accent2"/>
                </a:solidFill>
              </a:rPr>
              <a:t>Tan pronto como se detecta una colisión, los dispositivos transmisores envían una </a:t>
            </a:r>
            <a:r>
              <a:rPr lang="es-MX" sz="1800" dirty="0">
                <a:solidFill>
                  <a:srgbClr val="FF0000"/>
                </a:solidFill>
              </a:rPr>
              <a:t>señal de "congestión" de 32 bits</a:t>
            </a:r>
            <a:r>
              <a:rPr lang="es-MX" sz="1800" dirty="0">
                <a:solidFill>
                  <a:schemeClr val="accent2"/>
                </a:solidFill>
              </a:rPr>
              <a:t> que forzará la detección de la colisión</a:t>
            </a:r>
            <a:r>
              <a:rPr lang="en-US" sz="1800" dirty="0" smtClean="0">
                <a:solidFill>
                  <a:schemeClr val="accent2"/>
                </a:solidFill>
              </a:rPr>
              <a:t>. </a:t>
            </a:r>
          </a:p>
          <a:p>
            <a:pPr lvl="1" indent="0">
              <a:lnSpc>
                <a:spcPct val="85000"/>
              </a:lnSpc>
            </a:pPr>
            <a:r>
              <a:rPr lang="es-MX" sz="1800" dirty="0">
                <a:solidFill>
                  <a:schemeClr val="accent1"/>
                </a:solidFill>
              </a:rPr>
              <a:t>Es importante que la señal de congestión no se detecte como una trama válida; de lo contrario, no podría identificarse la colisión</a:t>
            </a:r>
            <a:r>
              <a:rPr lang="en-US" sz="1800" dirty="0" smtClean="0">
                <a:solidFill>
                  <a:schemeClr val="accent1"/>
                </a:solidFill>
              </a:rPr>
              <a:t>. </a:t>
            </a:r>
          </a:p>
          <a:p>
            <a:pPr lvl="1" indent="0">
              <a:lnSpc>
                <a:spcPct val="85000"/>
              </a:lnSpc>
            </a:pPr>
            <a:r>
              <a:rPr lang="es-MX" sz="1800" dirty="0">
                <a:solidFill>
                  <a:schemeClr val="accent1"/>
                </a:solidFill>
              </a:rPr>
              <a:t>El patrón de datos que se observa con mayor frecuencia para una señal de congestión es simplemente un patrón de 1, 0, 1, 0 que se repite, al igual que el Preámbulo</a:t>
            </a:r>
            <a:r>
              <a:rPr lang="en-US" sz="1800" dirty="0" smtClean="0">
                <a:solidFill>
                  <a:schemeClr val="accent1"/>
                </a:solidFill>
              </a:rPr>
              <a:t>. </a:t>
            </a:r>
          </a:p>
          <a:p>
            <a:pPr>
              <a:lnSpc>
                <a:spcPct val="85000"/>
              </a:lnSpc>
            </a:pPr>
            <a:r>
              <a:rPr lang="es-MX" sz="2000" dirty="0">
                <a:solidFill>
                  <a:schemeClr val="accent2"/>
                </a:solidFill>
              </a:rPr>
              <a:t>Los mensajes corruptos que se transmiten de forma parcial, generalmente se conocen como fragmentos de colisión o </a:t>
            </a:r>
            <a:r>
              <a:rPr lang="es-MX" sz="2000" dirty="0" err="1">
                <a:solidFill>
                  <a:schemeClr val="accent2"/>
                </a:solidFill>
              </a:rPr>
              <a:t>runts</a:t>
            </a:r>
            <a:r>
              <a:rPr lang="en-US" sz="2000" dirty="0" smtClean="0">
                <a:solidFill>
                  <a:schemeClr val="accent2"/>
                </a:solidFill>
              </a:rPr>
              <a:t>.</a:t>
            </a:r>
            <a:r>
              <a:rPr lang="en-US" sz="2000" dirty="0" smtClean="0"/>
              <a:t> </a:t>
            </a:r>
          </a:p>
          <a:p>
            <a:pPr lvl="1" indent="0">
              <a:lnSpc>
                <a:spcPct val="85000"/>
              </a:lnSpc>
            </a:pPr>
            <a:r>
              <a:rPr lang="es-MX" sz="1800" dirty="0"/>
              <a:t>Las colisiones normales tienen menos de 64 octetos de longitud y, por lo tanto, reprueban tanto la prueba de longitud mínima como la FCS, lo que facilita su identificación</a:t>
            </a:r>
            <a:r>
              <a:rPr lang="en-US" sz="1800" dirty="0" smtClean="0"/>
              <a:t>. </a:t>
            </a:r>
          </a:p>
        </p:txBody>
      </p:sp>
      <p:sp>
        <p:nvSpPr>
          <p:cNvPr id="1360901" name="AutoShape 5"/>
          <p:cNvSpPr>
            <a:spLocks noChangeArrowheads="1"/>
          </p:cNvSpPr>
          <p:nvPr/>
        </p:nvSpPr>
        <p:spPr bwMode="auto">
          <a:xfrm>
            <a:off x="4788024" y="5877272"/>
            <a:ext cx="400050" cy="323850"/>
          </a:xfrm>
          <a:prstGeom prst="star5">
            <a:avLst/>
          </a:prstGeom>
          <a:noFill/>
          <a:ln w="19050" algn="ctr">
            <a:solidFill>
              <a:srgbClr val="FF0000"/>
            </a:solidFill>
            <a:miter lim="800000"/>
            <a:headEnd/>
            <a:tailEnd/>
          </a:ln>
          <a:effectLst/>
        </p:spPr>
        <p:txBody>
          <a:bodyPr wrap="none" lIns="82296" tIns="36576" rIns="82296" bIns="36576" anchor="ctr">
            <a:spAutoFit/>
          </a:bodyPr>
          <a:lstStyle/>
          <a:p>
            <a:pPr>
              <a:defRPr/>
            </a:pP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450" y="1628800"/>
            <a:ext cx="3638550" cy="3673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732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1520" y="116632"/>
            <a:ext cx="7752159" cy="481558"/>
          </a:xfrm>
        </p:spPr>
        <p:txBody>
          <a:bodyPr/>
          <a:lstStyle/>
          <a:p>
            <a:pPr fontAlgn="auto">
              <a:spcAft>
                <a:spcPts val="0"/>
              </a:spcAft>
              <a:defRPr/>
            </a:pPr>
            <a:r>
              <a:rPr lang="en-US" dirty="0" err="1"/>
              <a:t>Temporización</a:t>
            </a:r>
            <a:r>
              <a:rPr lang="en-US" dirty="0"/>
              <a:t> de </a:t>
            </a:r>
            <a:r>
              <a:rPr lang="en-US" dirty="0" err="1"/>
              <a:t>postergación</a:t>
            </a:r>
            <a:endParaRPr lang="en-US" dirty="0" smtClean="0"/>
          </a:p>
        </p:txBody>
      </p:sp>
      <p:sp>
        <p:nvSpPr>
          <p:cNvPr id="57347" name="Rectangle 3"/>
          <p:cNvSpPr>
            <a:spLocks noGrp="1" noChangeArrowheads="1"/>
          </p:cNvSpPr>
          <p:nvPr>
            <p:ph idx="1"/>
          </p:nvPr>
        </p:nvSpPr>
        <p:spPr>
          <a:xfrm>
            <a:off x="0" y="764704"/>
            <a:ext cx="5429250" cy="6093296"/>
          </a:xfrm>
        </p:spPr>
        <p:txBody>
          <a:bodyPr>
            <a:normAutofit/>
          </a:bodyPr>
          <a:lstStyle/>
          <a:p>
            <a:r>
              <a:rPr lang="es-MX" sz="1800" dirty="0">
                <a:solidFill>
                  <a:schemeClr val="accent2"/>
                </a:solidFill>
              </a:rPr>
              <a:t>Una vez producida la colisión y que todos los dispositivos permitan que el cable quede inactivo (cada uno espera que se cumpla el espacio completo entre tramas), los dispositivos cuyas transmisiones sufrieron la colisión deben esperar un período adicional, y cada vez potencialmente mayor, antes de intentar la retransmisión de la trama que sufrió la colisión</a:t>
            </a:r>
            <a:r>
              <a:rPr lang="en-US" sz="1800" dirty="0" smtClean="0">
                <a:solidFill>
                  <a:schemeClr val="accent2"/>
                </a:solidFill>
              </a:rPr>
              <a:t>. </a:t>
            </a:r>
          </a:p>
          <a:p>
            <a:r>
              <a:rPr lang="es-MX" sz="1800" dirty="0">
                <a:solidFill>
                  <a:schemeClr val="accent1"/>
                </a:solidFill>
              </a:rPr>
              <a:t>Si la congestión en los medios provoca que la capa MAC no pueda enviar la trama después de 16 intentos, abandona el intento y genera un error en la capa de red</a:t>
            </a:r>
            <a:r>
              <a:rPr lang="en-US" sz="1800" dirty="0" smtClean="0">
                <a:solidFill>
                  <a:schemeClr val="accent1"/>
                </a:solidFill>
              </a:rPr>
              <a:t>.</a:t>
            </a:r>
            <a:r>
              <a:rPr lang="en-US" sz="1800" dirty="0" smtClean="0"/>
              <a:t> </a:t>
            </a:r>
          </a:p>
          <a:p>
            <a:r>
              <a:rPr lang="es-MX" sz="1800" dirty="0">
                <a:solidFill>
                  <a:schemeClr val="accent2"/>
                </a:solidFill>
              </a:rPr>
              <a:t>Los métodos que se describen en esta sección permitían a Ethernet proporcionar un servicio superior en una topología de medios compartidos basándose en el uso de </a:t>
            </a:r>
            <a:r>
              <a:rPr lang="es-MX" sz="1800" dirty="0" err="1">
                <a:solidFill>
                  <a:srgbClr val="FF0000"/>
                </a:solidFill>
              </a:rPr>
              <a:t>hubs</a:t>
            </a:r>
            <a:r>
              <a:rPr lang="en-US" sz="1800" dirty="0" smtClean="0">
                <a:solidFill>
                  <a:schemeClr val="accent2"/>
                </a:solidFill>
              </a:rPr>
              <a:t>. </a:t>
            </a:r>
          </a:p>
          <a:p>
            <a:pPr lvl="1" indent="0"/>
            <a:r>
              <a:rPr lang="es-MX" sz="1600" dirty="0" smtClean="0">
                <a:solidFill>
                  <a:schemeClr val="accent1"/>
                </a:solidFill>
              </a:rPr>
              <a:t>Mediante </a:t>
            </a:r>
            <a:r>
              <a:rPr lang="es-MX" sz="1600" dirty="0">
                <a:solidFill>
                  <a:schemeClr val="accent1"/>
                </a:solidFill>
              </a:rPr>
              <a:t>el uso de </a:t>
            </a:r>
            <a:r>
              <a:rPr lang="es-MX" sz="1600" dirty="0" err="1">
                <a:solidFill>
                  <a:srgbClr val="FF0000"/>
                </a:solidFill>
              </a:rPr>
              <a:t>switches</a:t>
            </a:r>
            <a:r>
              <a:rPr lang="es-MX" sz="1600" dirty="0">
                <a:solidFill>
                  <a:schemeClr val="accent1"/>
                </a:solidFill>
              </a:rPr>
              <a:t>, la necesidad de utilizar CSMA/CD comienza a disminuir o, en algunos casos, a desaparecer por completo</a:t>
            </a:r>
            <a:r>
              <a:rPr lang="en-US" sz="1600" dirty="0" smtClean="0">
                <a:solidFill>
                  <a:schemeClr val="accent1"/>
                </a:solidFill>
              </a:rPr>
              <a:t>.</a:t>
            </a:r>
          </a:p>
        </p:txBody>
      </p:sp>
      <p:sp>
        <p:nvSpPr>
          <p:cNvPr id="1362949" name="AutoShape 5"/>
          <p:cNvSpPr>
            <a:spLocks noChangeArrowheads="1"/>
          </p:cNvSpPr>
          <p:nvPr/>
        </p:nvSpPr>
        <p:spPr bwMode="auto">
          <a:xfrm>
            <a:off x="4427984" y="5877272"/>
            <a:ext cx="400050" cy="323850"/>
          </a:xfrm>
          <a:prstGeom prst="star5">
            <a:avLst/>
          </a:prstGeom>
          <a:noFill/>
          <a:ln w="19050" algn="ctr">
            <a:solidFill>
              <a:srgbClr val="FF0000"/>
            </a:solidFill>
            <a:miter lim="800000"/>
            <a:headEnd/>
            <a:tailEnd/>
          </a:ln>
          <a:effectLst/>
        </p:spPr>
        <p:txBody>
          <a:bodyPr wrap="none" lIns="82296" tIns="36576" rIns="82296" bIns="36576" anchor="ctr">
            <a:spAutoFit/>
          </a:bodyPr>
          <a:lstStyle/>
          <a:p>
            <a:pPr>
              <a:defRPr/>
            </a:pP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916832"/>
            <a:ext cx="3813246" cy="310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05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49796" y="116632"/>
            <a:ext cx="7032079" cy="481558"/>
          </a:xfrm>
        </p:spPr>
        <p:txBody>
          <a:bodyPr/>
          <a:lstStyle/>
          <a:p>
            <a:pPr fontAlgn="auto">
              <a:spcAft>
                <a:spcPts val="0"/>
              </a:spcAft>
              <a:defRPr/>
            </a:pPr>
            <a:r>
              <a:rPr lang="en-US" sz="2800" dirty="0" err="1" smtClean="0"/>
              <a:t>Descripción</a:t>
            </a:r>
            <a:r>
              <a:rPr lang="en-US" sz="2800" dirty="0" smtClean="0"/>
              <a:t> general de la </a:t>
            </a:r>
            <a:r>
              <a:rPr lang="en-US" sz="2800" dirty="0" err="1" smtClean="0"/>
              <a:t>capa</a:t>
            </a:r>
            <a:r>
              <a:rPr lang="en-US" sz="2800" dirty="0" smtClean="0"/>
              <a:t> </a:t>
            </a:r>
            <a:r>
              <a:rPr lang="en-US" sz="2800" dirty="0" err="1" smtClean="0"/>
              <a:t>Física</a:t>
            </a:r>
            <a:r>
              <a:rPr lang="en-US" sz="2800" dirty="0" smtClean="0"/>
              <a:t> de Ethernet.</a:t>
            </a:r>
          </a:p>
        </p:txBody>
      </p:sp>
      <p:sp>
        <p:nvSpPr>
          <p:cNvPr id="58371" name="Rectangle 3"/>
          <p:cNvSpPr>
            <a:spLocks noGrp="1" noChangeArrowheads="1"/>
          </p:cNvSpPr>
          <p:nvPr>
            <p:ph idx="1"/>
          </p:nvPr>
        </p:nvSpPr>
        <p:spPr>
          <a:xfrm>
            <a:off x="1" y="692696"/>
            <a:ext cx="5220071" cy="6165304"/>
          </a:xfrm>
        </p:spPr>
        <p:txBody>
          <a:bodyPr/>
          <a:lstStyle/>
          <a:p>
            <a:r>
              <a:rPr lang="en-US" sz="2000" dirty="0"/>
              <a:t>Las </a:t>
            </a:r>
            <a:r>
              <a:rPr lang="en-US" sz="2000" dirty="0" err="1"/>
              <a:t>diferencias</a:t>
            </a:r>
            <a:r>
              <a:rPr lang="en-US" sz="2000" dirty="0"/>
              <a:t> </a:t>
            </a:r>
            <a:r>
              <a:rPr lang="en-US" sz="2000" dirty="0" err="1"/>
              <a:t>que</a:t>
            </a:r>
            <a:r>
              <a:rPr lang="en-US" sz="2000" dirty="0"/>
              <a:t> </a:t>
            </a:r>
            <a:r>
              <a:rPr lang="en-US" sz="2000" dirty="0" err="1"/>
              <a:t>existen</a:t>
            </a:r>
            <a:r>
              <a:rPr lang="en-US" sz="2000" dirty="0"/>
              <a:t> entre Ethernet </a:t>
            </a:r>
            <a:r>
              <a:rPr lang="en-US" sz="2000" dirty="0" err="1"/>
              <a:t>estándar</a:t>
            </a:r>
            <a:r>
              <a:rPr lang="en-US" sz="2000" dirty="0"/>
              <a:t>, Fast Ethernet, Gigabit Ethernet y 10 Gigabit Ethernet </a:t>
            </a:r>
            <a:r>
              <a:rPr lang="en-US" sz="2000" dirty="0" err="1"/>
              <a:t>tienen</a:t>
            </a:r>
            <a:r>
              <a:rPr lang="en-US" sz="2000" dirty="0"/>
              <a:t> </a:t>
            </a:r>
            <a:r>
              <a:rPr lang="en-US" sz="2000" dirty="0" err="1"/>
              <a:t>lugar</a:t>
            </a:r>
            <a:r>
              <a:rPr lang="en-US" sz="2000" dirty="0"/>
              <a:t> en la </a:t>
            </a:r>
            <a:r>
              <a:rPr lang="en-US" sz="2000" dirty="0" err="1"/>
              <a:t>capa</a:t>
            </a:r>
            <a:r>
              <a:rPr lang="en-US" sz="2000" dirty="0"/>
              <a:t> </a:t>
            </a:r>
            <a:r>
              <a:rPr lang="en-US" sz="2000" dirty="0" err="1"/>
              <a:t>física</a:t>
            </a:r>
            <a:r>
              <a:rPr lang="en-US" sz="2000" dirty="0"/>
              <a:t>, </a:t>
            </a:r>
            <a:r>
              <a:rPr lang="en-US" sz="2000" dirty="0" err="1"/>
              <a:t>generalmente</a:t>
            </a:r>
            <a:r>
              <a:rPr lang="en-US" sz="2000" dirty="0"/>
              <a:t> </a:t>
            </a:r>
            <a:r>
              <a:rPr lang="en-US" sz="2000" dirty="0" err="1"/>
              <a:t>denominada</a:t>
            </a:r>
            <a:r>
              <a:rPr lang="en-US" sz="2000" dirty="0"/>
              <a:t> Ethernet PHY. </a:t>
            </a:r>
            <a:endParaRPr lang="en-US" sz="2000" dirty="0" smtClean="0"/>
          </a:p>
          <a:p>
            <a:r>
              <a:rPr lang="es-MX" sz="2000" dirty="0"/>
              <a:t>Ethernet se rige por los estándares IEEE 802.3. Actualmente, se definen cuatro velocidades de datos para el funcionamiento con cables de fibra óptica y de par trenzado </a:t>
            </a:r>
            <a:r>
              <a:rPr lang="en-US" sz="2000" dirty="0" smtClean="0"/>
              <a:t>: </a:t>
            </a:r>
          </a:p>
          <a:p>
            <a:pPr lvl="1" indent="0"/>
            <a:r>
              <a:rPr lang="en-US" sz="1800" dirty="0" smtClean="0">
                <a:solidFill>
                  <a:schemeClr val="accent2"/>
                </a:solidFill>
              </a:rPr>
              <a:t>10 Mbps - 10Base-T Ethernet </a:t>
            </a:r>
          </a:p>
          <a:p>
            <a:pPr lvl="1" indent="0"/>
            <a:r>
              <a:rPr lang="en-US" sz="1800" dirty="0" smtClean="0">
                <a:solidFill>
                  <a:schemeClr val="accent2"/>
                </a:solidFill>
              </a:rPr>
              <a:t>100 Mbps - Fast Ethernet </a:t>
            </a:r>
          </a:p>
          <a:p>
            <a:pPr lvl="1" indent="0"/>
            <a:r>
              <a:rPr lang="en-US" sz="1800" dirty="0" smtClean="0">
                <a:solidFill>
                  <a:schemeClr val="accent2"/>
                </a:solidFill>
              </a:rPr>
              <a:t>1000 Mbps - Gigabit Ethernet </a:t>
            </a:r>
          </a:p>
          <a:p>
            <a:pPr lvl="1" indent="0"/>
            <a:r>
              <a:rPr lang="en-US" sz="1800" dirty="0" smtClean="0">
                <a:solidFill>
                  <a:schemeClr val="accent2"/>
                </a:solidFill>
              </a:rPr>
              <a:t>10 </a:t>
            </a:r>
            <a:r>
              <a:rPr lang="en-US" sz="1800" dirty="0" err="1" smtClean="0">
                <a:solidFill>
                  <a:schemeClr val="accent2"/>
                </a:solidFill>
              </a:rPr>
              <a:t>Gbps</a:t>
            </a:r>
            <a:r>
              <a:rPr lang="en-US" sz="1800" dirty="0" smtClean="0">
                <a:solidFill>
                  <a:schemeClr val="accent2"/>
                </a:solidFill>
              </a:rPr>
              <a:t> - 10 Gigabit Ethernet </a:t>
            </a:r>
          </a:p>
          <a:p>
            <a:r>
              <a:rPr lang="es-MX" sz="2000" dirty="0" smtClean="0"/>
              <a:t>Existe </a:t>
            </a:r>
            <a:r>
              <a:rPr lang="es-MX" sz="2000" dirty="0"/>
              <a:t>una gran cantidad de implementaciones de Ethernet diferentes para estas diversas velocidades de transmisión de datos, aquí sólo se presentarán las más comunes</a:t>
            </a:r>
            <a:r>
              <a:rPr lang="en-US" sz="2000" dirty="0" smtClean="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772816"/>
            <a:ext cx="4065306" cy="3683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7878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1520" y="86041"/>
            <a:ext cx="3287663" cy="481558"/>
          </a:xfrm>
        </p:spPr>
        <p:txBody>
          <a:bodyPr/>
          <a:lstStyle/>
          <a:p>
            <a:pPr fontAlgn="auto">
              <a:spcAft>
                <a:spcPts val="0"/>
              </a:spcAft>
              <a:defRPr/>
            </a:pPr>
            <a:r>
              <a:rPr lang="en-US" sz="2800" dirty="0"/>
              <a:t>Ethernet </a:t>
            </a:r>
            <a:r>
              <a:rPr lang="en-US" sz="2800" dirty="0" smtClean="0"/>
              <a:t> de 10 </a:t>
            </a:r>
            <a:r>
              <a:rPr lang="en-US" sz="2800" dirty="0"/>
              <a:t>Mbps</a:t>
            </a:r>
            <a:endParaRPr lang="en-US" sz="2800" dirty="0" smtClean="0"/>
          </a:p>
        </p:txBody>
      </p:sp>
      <p:sp>
        <p:nvSpPr>
          <p:cNvPr id="59395" name="Rectangle 3"/>
          <p:cNvSpPr>
            <a:spLocks noGrp="1" noChangeArrowheads="1"/>
          </p:cNvSpPr>
          <p:nvPr>
            <p:ph idx="1"/>
          </p:nvPr>
        </p:nvSpPr>
        <p:spPr>
          <a:xfrm>
            <a:off x="246064" y="620688"/>
            <a:ext cx="4918528" cy="6192688"/>
          </a:xfrm>
        </p:spPr>
        <p:txBody>
          <a:bodyPr/>
          <a:lstStyle/>
          <a:p>
            <a:pPr>
              <a:lnSpc>
                <a:spcPct val="75000"/>
              </a:lnSpc>
            </a:pPr>
            <a:r>
              <a:rPr lang="es-MX" sz="1600" dirty="0"/>
              <a:t>Las principales implementaciones de 10 Mbps de Ethernet incluyen </a:t>
            </a:r>
            <a:r>
              <a:rPr lang="en-US" sz="1600" dirty="0" smtClean="0"/>
              <a:t>:</a:t>
            </a:r>
          </a:p>
          <a:p>
            <a:pPr lvl="1" indent="0">
              <a:lnSpc>
                <a:spcPct val="75000"/>
              </a:lnSpc>
            </a:pPr>
            <a:r>
              <a:rPr lang="es-MX" sz="1400" dirty="0">
                <a:solidFill>
                  <a:schemeClr val="accent2"/>
                </a:solidFill>
              </a:rPr>
              <a:t>10BASE5 con cable coaxial </a:t>
            </a:r>
            <a:r>
              <a:rPr lang="es-MX" sz="1400" dirty="0" err="1">
                <a:solidFill>
                  <a:schemeClr val="accent2"/>
                </a:solidFill>
              </a:rPr>
              <a:t>Thicknet</a:t>
            </a:r>
            <a:endParaRPr lang="es-MX" sz="1400" dirty="0">
              <a:solidFill>
                <a:schemeClr val="accent2"/>
              </a:solidFill>
            </a:endParaRPr>
          </a:p>
          <a:p>
            <a:pPr lvl="1" indent="0">
              <a:lnSpc>
                <a:spcPct val="75000"/>
              </a:lnSpc>
            </a:pPr>
            <a:r>
              <a:rPr lang="es-MX" sz="1400" dirty="0">
                <a:solidFill>
                  <a:schemeClr val="accent2"/>
                </a:solidFill>
              </a:rPr>
              <a:t>10BASE2 con cable coaxial </a:t>
            </a:r>
            <a:r>
              <a:rPr lang="es-MX" sz="1400" dirty="0" err="1">
                <a:solidFill>
                  <a:schemeClr val="accent2"/>
                </a:solidFill>
              </a:rPr>
              <a:t>Thinnet</a:t>
            </a:r>
            <a:endParaRPr lang="es-MX" sz="1400" dirty="0">
              <a:solidFill>
                <a:schemeClr val="accent2"/>
              </a:solidFill>
            </a:endParaRPr>
          </a:p>
          <a:p>
            <a:pPr lvl="1" indent="0">
              <a:lnSpc>
                <a:spcPct val="75000"/>
              </a:lnSpc>
            </a:pPr>
            <a:r>
              <a:rPr lang="es-MX" sz="1400" dirty="0">
                <a:solidFill>
                  <a:schemeClr val="accent2"/>
                </a:solidFill>
              </a:rPr>
              <a:t>10BASE-T con cable de par trenzado no blindado Cat3/Cat5</a:t>
            </a:r>
            <a:r>
              <a:rPr lang="en-US" sz="1400" dirty="0" smtClean="0">
                <a:solidFill>
                  <a:schemeClr val="accent2"/>
                </a:solidFill>
              </a:rPr>
              <a:t>)</a:t>
            </a:r>
          </a:p>
          <a:p>
            <a:pPr>
              <a:lnSpc>
                <a:spcPct val="75000"/>
              </a:lnSpc>
            </a:pPr>
            <a:endParaRPr lang="en-US" sz="1600" dirty="0" smtClean="0"/>
          </a:p>
          <a:p>
            <a:pPr>
              <a:lnSpc>
                <a:spcPct val="75000"/>
              </a:lnSpc>
            </a:pPr>
            <a:r>
              <a:rPr lang="en-US" sz="1600" dirty="0" smtClean="0"/>
              <a:t>10 Mbps Ethernet - 10BASE-T </a:t>
            </a:r>
          </a:p>
          <a:p>
            <a:pPr lvl="1" indent="0">
              <a:lnSpc>
                <a:spcPct val="75000"/>
              </a:lnSpc>
            </a:pPr>
            <a:r>
              <a:rPr lang="es-MX" sz="1600" dirty="0">
                <a:solidFill>
                  <a:srgbClr val="008000"/>
                </a:solidFill>
              </a:rPr>
              <a:t>Las primeras implementaciones de la 10BASE-T utilizaban cableado Cat3. </a:t>
            </a:r>
            <a:endParaRPr lang="es-MX" sz="1600" dirty="0" smtClean="0">
              <a:solidFill>
                <a:srgbClr val="008000"/>
              </a:solidFill>
            </a:endParaRPr>
          </a:p>
          <a:p>
            <a:pPr lvl="1" indent="0">
              <a:lnSpc>
                <a:spcPct val="75000"/>
              </a:lnSpc>
            </a:pPr>
            <a:r>
              <a:rPr lang="es-MX" sz="1600" dirty="0">
                <a:solidFill>
                  <a:srgbClr val="008000"/>
                </a:solidFill>
              </a:rPr>
              <a:t>10BASE-T utiliza dos pares de cables de cuatro pares y finaliza en cada extremo con un conector RJ-45 de 8 </a:t>
            </a:r>
            <a:r>
              <a:rPr lang="es-MX" sz="1600" dirty="0" err="1">
                <a:solidFill>
                  <a:srgbClr val="008000"/>
                </a:solidFill>
              </a:rPr>
              <a:t>pins</a:t>
            </a:r>
            <a:r>
              <a:rPr lang="en-US" sz="1600" dirty="0" smtClean="0">
                <a:solidFill>
                  <a:srgbClr val="008000"/>
                </a:solidFill>
              </a:rPr>
              <a:t>. </a:t>
            </a:r>
          </a:p>
          <a:p>
            <a:pPr lvl="1" indent="0">
              <a:lnSpc>
                <a:spcPct val="75000"/>
              </a:lnSpc>
            </a:pPr>
            <a:endParaRPr lang="en-US" sz="1600" dirty="0" smtClean="0">
              <a:solidFill>
                <a:srgbClr val="008000"/>
              </a:solidFill>
            </a:endParaRPr>
          </a:p>
          <a:p>
            <a:pPr lvl="2">
              <a:lnSpc>
                <a:spcPct val="75000"/>
              </a:lnSpc>
            </a:pPr>
            <a:r>
              <a:rPr lang="es-MX" sz="1400" dirty="0" smtClean="0">
                <a:solidFill>
                  <a:schemeClr val="accent1"/>
                </a:solidFill>
              </a:rPr>
              <a:t>Utiliza </a:t>
            </a:r>
            <a:r>
              <a:rPr lang="es-MX" sz="1400" dirty="0">
                <a:solidFill>
                  <a:schemeClr val="accent1"/>
                </a:solidFill>
              </a:rPr>
              <a:t>la codificación Manchester para dos cables de par trenzado no blindado</a:t>
            </a:r>
            <a:r>
              <a:rPr lang="en-US" sz="1400" dirty="0" smtClean="0">
                <a:solidFill>
                  <a:schemeClr val="accent1"/>
                </a:solidFill>
              </a:rPr>
              <a:t>. </a:t>
            </a:r>
          </a:p>
          <a:p>
            <a:pPr lvl="2">
              <a:lnSpc>
                <a:spcPct val="75000"/>
              </a:lnSpc>
            </a:pPr>
            <a:r>
              <a:rPr lang="es-MX" sz="1400" dirty="0">
                <a:solidFill>
                  <a:schemeClr val="accent1"/>
                </a:solidFill>
              </a:rPr>
              <a:t>El par conectado a los </a:t>
            </a:r>
            <a:r>
              <a:rPr lang="es-MX" sz="1400" dirty="0" err="1">
                <a:solidFill>
                  <a:schemeClr val="accent1"/>
                </a:solidFill>
              </a:rPr>
              <a:t>pins</a:t>
            </a:r>
            <a:r>
              <a:rPr lang="es-MX" sz="1400" dirty="0">
                <a:solidFill>
                  <a:schemeClr val="accent1"/>
                </a:solidFill>
              </a:rPr>
              <a:t> 1 y 2 se utiliza para transmitir y el par conectado a los </a:t>
            </a:r>
            <a:r>
              <a:rPr lang="es-MX" sz="1400" dirty="0" err="1">
                <a:solidFill>
                  <a:schemeClr val="accent1"/>
                </a:solidFill>
              </a:rPr>
              <a:t>pins</a:t>
            </a:r>
            <a:r>
              <a:rPr lang="es-MX" sz="1400" dirty="0">
                <a:solidFill>
                  <a:schemeClr val="accent1"/>
                </a:solidFill>
              </a:rPr>
              <a:t> 3 y 6 se utiliza para recibir</a:t>
            </a:r>
            <a:r>
              <a:rPr lang="en-US" sz="1400" dirty="0" smtClean="0">
                <a:solidFill>
                  <a:schemeClr val="accent1"/>
                </a:solidFill>
              </a:rPr>
              <a:t>. </a:t>
            </a:r>
          </a:p>
          <a:p>
            <a:pPr lvl="2">
              <a:lnSpc>
                <a:spcPct val="75000"/>
              </a:lnSpc>
            </a:pPr>
            <a:endParaRPr lang="en-US" sz="1400" dirty="0" smtClean="0">
              <a:solidFill>
                <a:schemeClr val="accent1"/>
              </a:solidFill>
            </a:endParaRPr>
          </a:p>
          <a:p>
            <a:pPr lvl="1" indent="0">
              <a:lnSpc>
                <a:spcPct val="75000"/>
              </a:lnSpc>
            </a:pPr>
            <a:r>
              <a:rPr lang="es-MX" sz="1600" dirty="0">
                <a:solidFill>
                  <a:srgbClr val="008000"/>
                </a:solidFill>
              </a:rPr>
              <a:t>Sin embargo, el cableado Cat5 o superior es el que se utiliza generalmente en la actualidad</a:t>
            </a:r>
            <a:r>
              <a:rPr lang="en-US" sz="1600" dirty="0" smtClean="0">
                <a:solidFill>
                  <a:srgbClr val="008000"/>
                </a:solidFill>
              </a:rPr>
              <a:t>. </a:t>
            </a:r>
          </a:p>
          <a:p>
            <a:pPr lvl="1" indent="0">
              <a:lnSpc>
                <a:spcPct val="75000"/>
              </a:lnSpc>
            </a:pPr>
            <a:r>
              <a:rPr lang="en-US" sz="1600" dirty="0" err="1" smtClean="0">
                <a:solidFill>
                  <a:srgbClr val="008000"/>
                </a:solidFill>
              </a:rPr>
              <a:t>Usa</a:t>
            </a:r>
            <a:r>
              <a:rPr lang="en-US" sz="1600" dirty="0" smtClean="0">
                <a:solidFill>
                  <a:srgbClr val="008000"/>
                </a:solidFill>
              </a:rPr>
              <a:t> </a:t>
            </a:r>
            <a:r>
              <a:rPr lang="en-US" sz="1600" dirty="0" err="1" smtClean="0">
                <a:solidFill>
                  <a:srgbClr val="008000"/>
                </a:solidFill>
              </a:rPr>
              <a:t>topología</a:t>
            </a:r>
            <a:r>
              <a:rPr lang="en-US" sz="1600" dirty="0" smtClean="0">
                <a:solidFill>
                  <a:srgbClr val="008000"/>
                </a:solidFill>
              </a:rPr>
              <a:t> </a:t>
            </a:r>
            <a:r>
              <a:rPr lang="en-US" sz="1600" dirty="0" err="1" smtClean="0">
                <a:solidFill>
                  <a:srgbClr val="008000"/>
                </a:solidFill>
              </a:rPr>
              <a:t>física</a:t>
            </a:r>
            <a:r>
              <a:rPr lang="en-US" sz="1600" dirty="0" smtClean="0">
                <a:solidFill>
                  <a:srgbClr val="008000"/>
                </a:solidFill>
              </a:rPr>
              <a:t> de </a:t>
            </a:r>
            <a:r>
              <a:rPr lang="en-US" sz="1600" dirty="0" err="1" smtClean="0">
                <a:solidFill>
                  <a:srgbClr val="008000"/>
                </a:solidFill>
              </a:rPr>
              <a:t>estrella</a:t>
            </a:r>
            <a:r>
              <a:rPr lang="en-US" sz="1600" dirty="0" smtClean="0">
                <a:solidFill>
                  <a:srgbClr val="008000"/>
                </a:solidFill>
              </a:rPr>
              <a:t>. </a:t>
            </a:r>
          </a:p>
          <a:p>
            <a:pPr lvl="1" indent="0">
              <a:lnSpc>
                <a:spcPct val="75000"/>
              </a:lnSpc>
            </a:pPr>
            <a:r>
              <a:rPr lang="es-MX" sz="1600" dirty="0">
                <a:solidFill>
                  <a:srgbClr val="008000"/>
                </a:solidFill>
              </a:rPr>
              <a:t>Los enlaces de Ethernet 10BASE-T pueden tener hasta 100 metros de longitud antes de que requieran un </a:t>
            </a:r>
            <a:r>
              <a:rPr lang="es-MX" sz="1600" dirty="0" err="1">
                <a:solidFill>
                  <a:srgbClr val="008000"/>
                </a:solidFill>
              </a:rPr>
              <a:t>hub</a:t>
            </a:r>
            <a:r>
              <a:rPr lang="es-MX" sz="1600" dirty="0">
                <a:solidFill>
                  <a:srgbClr val="008000"/>
                </a:solidFill>
              </a:rPr>
              <a:t> o repetidor</a:t>
            </a:r>
            <a:r>
              <a:rPr lang="en-US" sz="1600" dirty="0" smtClean="0">
                <a:solidFill>
                  <a:srgbClr val="008000"/>
                </a:solidFill>
              </a:rPr>
              <a:t>.</a:t>
            </a:r>
          </a:p>
          <a:p>
            <a:pPr lvl="1" indent="0">
              <a:lnSpc>
                <a:spcPct val="75000"/>
              </a:lnSpc>
            </a:pPr>
            <a:r>
              <a:rPr lang="es-MX" sz="1600" dirty="0">
                <a:solidFill>
                  <a:srgbClr val="008000"/>
                </a:solidFill>
              </a:rPr>
              <a:t>Los enlaces de 10BASE-T conectados a un </a:t>
            </a:r>
            <a:r>
              <a:rPr lang="es-MX" sz="1600" dirty="0" err="1">
                <a:solidFill>
                  <a:srgbClr val="008000"/>
                </a:solidFill>
              </a:rPr>
              <a:t>switch</a:t>
            </a:r>
            <a:r>
              <a:rPr lang="es-MX" sz="1600" dirty="0">
                <a:solidFill>
                  <a:srgbClr val="008000"/>
                </a:solidFill>
              </a:rPr>
              <a:t> pueden admitir el funcionamiento tanto </a:t>
            </a:r>
            <a:r>
              <a:rPr lang="es-MX" sz="1600" dirty="0" err="1">
                <a:solidFill>
                  <a:srgbClr val="008000"/>
                </a:solidFill>
              </a:rPr>
              <a:t>half-duplex</a:t>
            </a:r>
            <a:r>
              <a:rPr lang="es-MX" sz="1600" dirty="0">
                <a:solidFill>
                  <a:srgbClr val="008000"/>
                </a:solidFill>
              </a:rPr>
              <a:t> como full-</a:t>
            </a:r>
            <a:r>
              <a:rPr lang="es-MX" sz="1600" dirty="0" err="1">
                <a:solidFill>
                  <a:srgbClr val="008000"/>
                </a:solidFill>
              </a:rPr>
              <a:t>duplex</a:t>
            </a:r>
            <a:r>
              <a:rPr lang="en-US" sz="1600" dirty="0" smtClean="0">
                <a:solidFill>
                  <a:srgbClr val="008000"/>
                </a:solidFill>
              </a:rPr>
              <a:t>.</a:t>
            </a:r>
            <a:r>
              <a:rPr lang="en-US" sz="1600" dirty="0" smtClean="0"/>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591" y="260648"/>
            <a:ext cx="3962574" cy="366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2703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23528" y="25354"/>
            <a:ext cx="3791719" cy="553566"/>
          </a:xfrm>
        </p:spPr>
        <p:txBody>
          <a:bodyPr/>
          <a:lstStyle/>
          <a:p>
            <a:pPr fontAlgn="auto">
              <a:spcAft>
                <a:spcPts val="0"/>
              </a:spcAft>
              <a:defRPr/>
            </a:pPr>
            <a:r>
              <a:rPr lang="en-US" sz="2800" dirty="0" smtClean="0"/>
              <a:t>100 Mbps Fast Ethernet</a:t>
            </a:r>
          </a:p>
        </p:txBody>
      </p:sp>
      <p:sp>
        <p:nvSpPr>
          <p:cNvPr id="60419" name="Rectangle 3"/>
          <p:cNvSpPr>
            <a:spLocks noGrp="1" noChangeArrowheads="1"/>
          </p:cNvSpPr>
          <p:nvPr>
            <p:ph idx="1"/>
          </p:nvPr>
        </p:nvSpPr>
        <p:spPr>
          <a:xfrm>
            <a:off x="1" y="548680"/>
            <a:ext cx="5436095" cy="6309320"/>
          </a:xfrm>
        </p:spPr>
        <p:txBody>
          <a:bodyPr>
            <a:normAutofit/>
          </a:bodyPr>
          <a:lstStyle/>
          <a:p>
            <a:pPr>
              <a:lnSpc>
                <a:spcPct val="85000"/>
              </a:lnSpc>
            </a:pPr>
            <a:r>
              <a:rPr lang="en-US" sz="1800" dirty="0" smtClean="0">
                <a:solidFill>
                  <a:schemeClr val="accent2"/>
                </a:solidFill>
              </a:rPr>
              <a:t>100 Mbps - Fast Ethernet </a:t>
            </a:r>
          </a:p>
          <a:p>
            <a:pPr lvl="1" indent="0">
              <a:lnSpc>
                <a:spcPct val="85000"/>
              </a:lnSpc>
            </a:pPr>
            <a:r>
              <a:rPr lang="es-MX" sz="1600" dirty="0"/>
              <a:t>Ethernet de 100 </a:t>
            </a:r>
            <a:r>
              <a:rPr lang="es-MX" sz="1600" dirty="0" err="1"/>
              <a:t>mbps</a:t>
            </a:r>
            <a:r>
              <a:rPr lang="es-MX" sz="1600" dirty="0"/>
              <a:t>, que también se denomina </a:t>
            </a:r>
            <a:r>
              <a:rPr lang="es-MX" sz="1600" dirty="0" err="1"/>
              <a:t>Fast</a:t>
            </a:r>
            <a:r>
              <a:rPr lang="es-MX" sz="1600" dirty="0"/>
              <a:t> Ethernet, puede implementarse utilizando medios de fibra o de cable de cobre de par trenzado</a:t>
            </a:r>
            <a:r>
              <a:rPr lang="en-US" sz="1600" dirty="0" smtClean="0"/>
              <a:t>. </a:t>
            </a:r>
          </a:p>
          <a:p>
            <a:pPr>
              <a:lnSpc>
                <a:spcPct val="85000"/>
              </a:lnSpc>
            </a:pPr>
            <a:r>
              <a:rPr lang="es-MX" sz="1800" dirty="0"/>
              <a:t>Las implementaciones más conocidas de la Ethernet de 100 </a:t>
            </a:r>
            <a:r>
              <a:rPr lang="es-MX" sz="1800" dirty="0" err="1"/>
              <a:t>mbps</a:t>
            </a:r>
            <a:r>
              <a:rPr lang="es-MX" sz="1800" dirty="0"/>
              <a:t> son </a:t>
            </a:r>
            <a:r>
              <a:rPr lang="en-US" sz="1800" dirty="0" smtClean="0"/>
              <a:t>:</a:t>
            </a:r>
          </a:p>
          <a:p>
            <a:pPr lvl="1" indent="0">
              <a:lnSpc>
                <a:spcPct val="85000"/>
              </a:lnSpc>
            </a:pPr>
            <a:r>
              <a:rPr lang="it-IT" sz="1600" dirty="0">
                <a:solidFill>
                  <a:schemeClr val="accent2"/>
                </a:solidFill>
              </a:rPr>
              <a:t>100BASE-TX con UTP Cat5 o </a:t>
            </a:r>
            <a:r>
              <a:rPr lang="it-IT" sz="1600" dirty="0" smtClean="0">
                <a:solidFill>
                  <a:schemeClr val="accent2"/>
                </a:solidFill>
              </a:rPr>
              <a:t>posterior</a:t>
            </a:r>
            <a:endParaRPr lang="en-US" sz="1600" dirty="0" smtClean="0">
              <a:solidFill>
                <a:schemeClr val="accent2"/>
              </a:solidFill>
            </a:endParaRPr>
          </a:p>
          <a:p>
            <a:pPr lvl="2">
              <a:lnSpc>
                <a:spcPct val="85000"/>
              </a:lnSpc>
            </a:pPr>
            <a:r>
              <a:rPr lang="es-MX" sz="1400" dirty="0">
                <a:solidFill>
                  <a:schemeClr val="accent1"/>
                </a:solidFill>
              </a:rPr>
              <a:t>100BASE-TX fue diseñada para admitir la transmisión a través de dos hilos de fibra óptica o de dos pares de cable de cobre UTP de Categoría 5.</a:t>
            </a:r>
            <a:r>
              <a:rPr lang="en-US" sz="1400" dirty="0" smtClean="0">
                <a:solidFill>
                  <a:schemeClr val="accent1"/>
                </a:solidFill>
              </a:rPr>
              <a:t>. </a:t>
            </a:r>
          </a:p>
          <a:p>
            <a:pPr lvl="2">
              <a:lnSpc>
                <a:spcPct val="85000"/>
              </a:lnSpc>
            </a:pPr>
            <a:r>
              <a:rPr lang="es-MX" sz="1400" dirty="0">
                <a:solidFill>
                  <a:schemeClr val="accent1"/>
                </a:solidFill>
              </a:rPr>
              <a:t>La implementación 100BASE-TX utiliza los mismos dos pares y salidas de pares de UTP que la 10BASE-T</a:t>
            </a:r>
            <a:r>
              <a:rPr lang="en-US" sz="1400" dirty="0" smtClean="0">
                <a:solidFill>
                  <a:schemeClr val="accent1"/>
                </a:solidFill>
              </a:rPr>
              <a:t>. </a:t>
            </a:r>
          </a:p>
          <a:p>
            <a:pPr lvl="2">
              <a:lnSpc>
                <a:spcPct val="85000"/>
              </a:lnSpc>
            </a:pPr>
            <a:r>
              <a:rPr lang="es-MX" sz="1400" dirty="0" smtClean="0">
                <a:solidFill>
                  <a:schemeClr val="accent1"/>
                </a:solidFill>
              </a:rPr>
              <a:t>100BASE-TX </a:t>
            </a:r>
            <a:r>
              <a:rPr lang="es-MX" sz="1400" dirty="0">
                <a:solidFill>
                  <a:schemeClr val="accent1"/>
                </a:solidFill>
              </a:rPr>
              <a:t>requiere UTP de Categoría 5 o superior. La codificación 4B/5B se utiliza para Ethernet 100BASE-TX</a:t>
            </a:r>
            <a:r>
              <a:rPr lang="es-MX" sz="1400" dirty="0" smtClean="0">
                <a:solidFill>
                  <a:schemeClr val="accent1"/>
                </a:solidFill>
              </a:rPr>
              <a:t>.</a:t>
            </a:r>
            <a:endParaRPr lang="en-US" sz="1400" dirty="0" smtClean="0">
              <a:solidFill>
                <a:schemeClr val="accent1"/>
              </a:solidFill>
            </a:endParaRPr>
          </a:p>
          <a:p>
            <a:pPr lvl="2">
              <a:lnSpc>
                <a:spcPct val="85000"/>
              </a:lnSpc>
            </a:pPr>
            <a:r>
              <a:rPr lang="es-MX" sz="1400" dirty="0" smtClean="0">
                <a:solidFill>
                  <a:schemeClr val="accent1"/>
                </a:solidFill>
              </a:rPr>
              <a:t>Con </a:t>
            </a:r>
            <a:r>
              <a:rPr lang="es-MX" sz="1400" dirty="0">
                <a:solidFill>
                  <a:schemeClr val="accent1"/>
                </a:solidFill>
              </a:rPr>
              <a:t>la 10BASE-TX, la 100BASE-TX se conecta como estrella física</a:t>
            </a:r>
            <a:r>
              <a:rPr lang="en-US" sz="1400" dirty="0" smtClean="0"/>
              <a:t>.</a:t>
            </a:r>
            <a:r>
              <a:rPr lang="en-US" sz="1600" dirty="0" smtClean="0"/>
              <a:t> </a:t>
            </a:r>
          </a:p>
          <a:p>
            <a:pPr lvl="1" indent="0">
              <a:lnSpc>
                <a:spcPct val="85000"/>
              </a:lnSpc>
            </a:pPr>
            <a:r>
              <a:rPr lang="es-MX" sz="1600" dirty="0">
                <a:solidFill>
                  <a:schemeClr val="accent2"/>
                </a:solidFill>
              </a:rPr>
              <a:t>100BASE-FX con cable de fibra </a:t>
            </a:r>
            <a:r>
              <a:rPr lang="es-MX" sz="1600" dirty="0" smtClean="0">
                <a:solidFill>
                  <a:schemeClr val="accent2"/>
                </a:solidFill>
              </a:rPr>
              <a:t>óptica</a:t>
            </a:r>
            <a:endParaRPr lang="en-US" sz="1600" dirty="0" smtClean="0">
              <a:solidFill>
                <a:schemeClr val="accent2"/>
              </a:solidFill>
            </a:endParaRPr>
          </a:p>
          <a:p>
            <a:pPr lvl="2">
              <a:lnSpc>
                <a:spcPct val="85000"/>
              </a:lnSpc>
            </a:pPr>
            <a:r>
              <a:rPr lang="es-MX" sz="1400" dirty="0">
                <a:solidFill>
                  <a:schemeClr val="accent1"/>
                </a:solidFill>
              </a:rPr>
              <a:t>El estándar 100BASE-FX utiliza el mismo procedimiento de señalización que la 100BASE-TX, pero lo hace en medios de fibra óptica en vez de cobre UTP</a:t>
            </a:r>
            <a:r>
              <a:rPr lang="en-US" sz="1400" dirty="0" smtClean="0">
                <a:solidFill>
                  <a:schemeClr val="accent1"/>
                </a:solidFill>
              </a:rPr>
              <a:t>. </a:t>
            </a:r>
          </a:p>
          <a:p>
            <a:pPr lvl="2">
              <a:lnSpc>
                <a:spcPct val="85000"/>
              </a:lnSpc>
            </a:pPr>
            <a:r>
              <a:rPr lang="es-MX" sz="1400" dirty="0">
                <a:solidFill>
                  <a:schemeClr val="accent1"/>
                </a:solidFill>
              </a:rPr>
              <a:t>Si bien los procedimientos de codificación, decodificación y recuperación de reloj son los mismos para ambos medios, la transmisión de señales es diferente: pulsos eléctricos en cobre y pulsos de luz en fibra óptica</a:t>
            </a:r>
            <a:r>
              <a:rPr lang="en-US" sz="1400" dirty="0" smtClean="0">
                <a:solidFill>
                  <a:schemeClr val="accent1"/>
                </a:solidFill>
              </a:rPr>
              <a:t>. </a:t>
            </a:r>
          </a:p>
          <a:p>
            <a:pPr lvl="2">
              <a:lnSpc>
                <a:spcPct val="85000"/>
              </a:lnSpc>
            </a:pPr>
            <a:r>
              <a:rPr lang="en-US" sz="1400" dirty="0">
                <a:solidFill>
                  <a:schemeClr val="accent1"/>
                </a:solidFill>
              </a:rPr>
              <a:t>100BASE-FX </a:t>
            </a:r>
            <a:r>
              <a:rPr lang="en-US" sz="1400" dirty="0" err="1">
                <a:solidFill>
                  <a:schemeClr val="accent1"/>
                </a:solidFill>
              </a:rPr>
              <a:t>utiliza</a:t>
            </a:r>
            <a:r>
              <a:rPr lang="en-US" sz="1400" dirty="0">
                <a:solidFill>
                  <a:schemeClr val="accent1"/>
                </a:solidFill>
              </a:rPr>
              <a:t> </a:t>
            </a:r>
            <a:r>
              <a:rPr lang="en-US" sz="1400" dirty="0" err="1">
                <a:solidFill>
                  <a:schemeClr val="accent1"/>
                </a:solidFill>
              </a:rPr>
              <a:t>conectores</a:t>
            </a:r>
            <a:r>
              <a:rPr lang="en-US" sz="1400" dirty="0">
                <a:solidFill>
                  <a:schemeClr val="accent1"/>
                </a:solidFill>
              </a:rPr>
              <a:t> de </a:t>
            </a:r>
            <a:r>
              <a:rPr lang="en-US" sz="1400" dirty="0" err="1">
                <a:solidFill>
                  <a:schemeClr val="accent1"/>
                </a:solidFill>
              </a:rPr>
              <a:t>interfaz</a:t>
            </a:r>
            <a:r>
              <a:rPr lang="en-US" sz="1400" dirty="0">
                <a:solidFill>
                  <a:schemeClr val="accent1"/>
                </a:solidFill>
              </a:rPr>
              <a:t> de </a:t>
            </a:r>
            <a:r>
              <a:rPr lang="en-US" sz="1400" dirty="0" err="1">
                <a:solidFill>
                  <a:schemeClr val="accent1"/>
                </a:solidFill>
              </a:rPr>
              <a:t>fibra</a:t>
            </a:r>
            <a:r>
              <a:rPr lang="en-US" sz="1400" dirty="0">
                <a:solidFill>
                  <a:schemeClr val="accent1"/>
                </a:solidFill>
              </a:rPr>
              <a:t> de </a:t>
            </a:r>
            <a:r>
              <a:rPr lang="en-US" sz="1400" dirty="0" err="1">
                <a:solidFill>
                  <a:schemeClr val="accent1"/>
                </a:solidFill>
              </a:rPr>
              <a:t>bajo</a:t>
            </a:r>
            <a:r>
              <a:rPr lang="en-US" sz="1400" dirty="0">
                <a:solidFill>
                  <a:schemeClr val="accent1"/>
                </a:solidFill>
              </a:rPr>
              <a:t> </a:t>
            </a:r>
            <a:r>
              <a:rPr lang="en-US" sz="1400" dirty="0" err="1">
                <a:solidFill>
                  <a:schemeClr val="accent1"/>
                </a:solidFill>
              </a:rPr>
              <a:t>costo</a:t>
            </a:r>
            <a:r>
              <a:rPr lang="en-US" sz="1400" dirty="0">
                <a:solidFill>
                  <a:schemeClr val="accent1"/>
                </a:solidFill>
              </a:rPr>
              <a:t> (</a:t>
            </a:r>
            <a:r>
              <a:rPr lang="en-US" sz="1400" dirty="0" err="1">
                <a:solidFill>
                  <a:schemeClr val="accent1"/>
                </a:solidFill>
              </a:rPr>
              <a:t>generalmente</a:t>
            </a:r>
            <a:r>
              <a:rPr lang="en-US" sz="1400" dirty="0">
                <a:solidFill>
                  <a:schemeClr val="accent1"/>
                </a:solidFill>
              </a:rPr>
              <a:t> </a:t>
            </a:r>
            <a:r>
              <a:rPr lang="en-US" sz="1400" dirty="0" err="1">
                <a:solidFill>
                  <a:schemeClr val="accent1"/>
                </a:solidFill>
              </a:rPr>
              <a:t>llamados</a:t>
            </a:r>
            <a:r>
              <a:rPr lang="en-US" sz="1400" dirty="0">
                <a:solidFill>
                  <a:schemeClr val="accent1"/>
                </a:solidFill>
              </a:rPr>
              <a:t> </a:t>
            </a:r>
            <a:r>
              <a:rPr lang="en-US" sz="1400" dirty="0" err="1">
                <a:solidFill>
                  <a:schemeClr val="accent1"/>
                </a:solidFill>
              </a:rPr>
              <a:t>conectores</a:t>
            </a:r>
            <a:r>
              <a:rPr lang="en-US" sz="1400" dirty="0">
                <a:solidFill>
                  <a:schemeClr val="accent1"/>
                </a:solidFill>
              </a:rPr>
              <a:t> SC duplex</a:t>
            </a:r>
            <a:r>
              <a:rPr lang="en-US" sz="1400" dirty="0" smtClean="0">
                <a:solidFill>
                  <a:schemeClr val="accent1"/>
                </a:solidFill>
              </a:rPr>
              <a:t>). </a:t>
            </a:r>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216164"/>
            <a:ext cx="3264701" cy="272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9" y="1876425"/>
            <a:ext cx="2864570" cy="27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651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1520" y="18519"/>
            <a:ext cx="5735935" cy="838200"/>
          </a:xfrm>
        </p:spPr>
        <p:txBody>
          <a:bodyPr/>
          <a:lstStyle/>
          <a:p>
            <a:pPr fontAlgn="auto">
              <a:spcAft>
                <a:spcPts val="0"/>
              </a:spcAft>
              <a:defRPr/>
            </a:pPr>
            <a:r>
              <a:rPr lang="en-US" altLang="ja-JP" sz="2800" dirty="0" smtClean="0">
                <a:ea typeface="ＭＳ Ｐゴシック" pitchFamily="34" charset="-128"/>
              </a:rPr>
              <a:t>Ethernet – </a:t>
            </a:r>
            <a:r>
              <a:rPr lang="en-US" altLang="ja-JP" sz="2800" dirty="0" err="1" smtClean="0">
                <a:ea typeface="ＭＳ Ｐゴシック" pitchFamily="34" charset="-128"/>
              </a:rPr>
              <a:t>Estandar</a:t>
            </a:r>
            <a:r>
              <a:rPr lang="en-US" altLang="ja-JP" sz="2800" dirty="0" smtClean="0">
                <a:ea typeface="ＭＳ Ｐゴシック" pitchFamily="34" charset="-128"/>
              </a:rPr>
              <a:t> e </a:t>
            </a:r>
            <a:r>
              <a:rPr lang="en-US" altLang="ja-JP" sz="2800" dirty="0" err="1" smtClean="0">
                <a:ea typeface="ＭＳ Ｐゴシック" pitchFamily="34" charset="-128"/>
              </a:rPr>
              <a:t>implementación</a:t>
            </a:r>
            <a:r>
              <a:rPr lang="en-US" altLang="ja-JP" sz="2800" dirty="0" smtClean="0">
                <a:ea typeface="ＭＳ Ｐゴシック" pitchFamily="34" charset="-128"/>
              </a:rPr>
              <a:t>.</a:t>
            </a:r>
            <a:endParaRPr lang="en-US" sz="2800" dirty="0" smtClean="0"/>
          </a:p>
        </p:txBody>
      </p:sp>
      <p:sp>
        <p:nvSpPr>
          <p:cNvPr id="18435" name="Rectangle 3"/>
          <p:cNvSpPr>
            <a:spLocks noGrp="1" noChangeArrowheads="1"/>
          </p:cNvSpPr>
          <p:nvPr>
            <p:ph idx="1"/>
          </p:nvPr>
        </p:nvSpPr>
        <p:spPr>
          <a:xfrm>
            <a:off x="246063" y="764704"/>
            <a:ext cx="5406057" cy="5760639"/>
          </a:xfrm>
        </p:spPr>
        <p:txBody>
          <a:bodyPr/>
          <a:lstStyle/>
          <a:p>
            <a:r>
              <a:rPr lang="es-MX" sz="1800" dirty="0" smtClean="0">
                <a:solidFill>
                  <a:schemeClr val="accent2"/>
                </a:solidFill>
              </a:rPr>
              <a:t>Ethernet opera en las dos capas inferiores del modelo OSI: la capa de enlace de datos y la capa física</a:t>
            </a:r>
            <a:r>
              <a:rPr lang="en-US" sz="1800" dirty="0" smtClean="0">
                <a:solidFill>
                  <a:schemeClr val="accent2"/>
                </a:solidFill>
              </a:rPr>
              <a:t>.</a:t>
            </a:r>
          </a:p>
          <a:p>
            <a:r>
              <a:rPr lang="es-MX" sz="1800" dirty="0" smtClean="0">
                <a:solidFill>
                  <a:schemeClr val="accent1"/>
                </a:solidFill>
              </a:rPr>
              <a:t>Robert </a:t>
            </a:r>
            <a:r>
              <a:rPr lang="es-MX" sz="1800" dirty="0" err="1" smtClean="0">
                <a:solidFill>
                  <a:schemeClr val="accent1"/>
                </a:solidFill>
              </a:rPr>
              <a:t>Metcalfe</a:t>
            </a:r>
            <a:r>
              <a:rPr lang="es-MX" sz="1800" dirty="0" smtClean="0">
                <a:solidFill>
                  <a:schemeClr val="accent1"/>
                </a:solidFill>
              </a:rPr>
              <a:t> y sus compañeros de Xerox la diseñaron hace más de treinta años</a:t>
            </a:r>
            <a:r>
              <a:rPr lang="en-US" sz="1800" dirty="0" smtClean="0">
                <a:solidFill>
                  <a:schemeClr val="accent1"/>
                </a:solidFill>
              </a:rPr>
              <a:t>. </a:t>
            </a:r>
          </a:p>
          <a:p>
            <a:pPr lvl="1" indent="0"/>
            <a:r>
              <a:rPr lang="es-MX" sz="1600" dirty="0" smtClean="0"/>
              <a:t>El primer estándar de Ethernet fue publicado por un consorcio formado por Digital </a:t>
            </a:r>
            <a:r>
              <a:rPr lang="es-MX" sz="1600" dirty="0" err="1" smtClean="0"/>
              <a:t>Equipment</a:t>
            </a:r>
            <a:r>
              <a:rPr lang="es-MX" sz="1600" dirty="0" smtClean="0"/>
              <a:t> </a:t>
            </a:r>
            <a:r>
              <a:rPr lang="es-MX" sz="1600" dirty="0" err="1" smtClean="0"/>
              <a:t>Corporation</a:t>
            </a:r>
            <a:r>
              <a:rPr lang="es-MX" sz="1600" dirty="0" smtClean="0"/>
              <a:t>, Intel y Xerox (DIX)</a:t>
            </a:r>
            <a:r>
              <a:rPr lang="en-US" sz="1600" dirty="0" smtClean="0"/>
              <a:t>. </a:t>
            </a:r>
          </a:p>
          <a:p>
            <a:r>
              <a:rPr lang="es-MX" sz="1800" dirty="0" smtClean="0">
                <a:solidFill>
                  <a:schemeClr val="accent1"/>
                </a:solidFill>
              </a:rPr>
              <a:t>En 1985, el comité de estándares para Redes Metropolitanas y Locales del Instituto de Ingenieros Eléctricos y Electrónicos (IEEE) publicó los estándares para las LAN</a:t>
            </a:r>
            <a:r>
              <a:rPr lang="en-US" sz="1800" dirty="0" smtClean="0">
                <a:solidFill>
                  <a:schemeClr val="accent1"/>
                </a:solidFill>
              </a:rPr>
              <a:t>. </a:t>
            </a:r>
          </a:p>
          <a:p>
            <a:pPr lvl="1" indent="0"/>
            <a:r>
              <a:rPr lang="es-MX" sz="1600" dirty="0" smtClean="0"/>
              <a:t>Estos estándares comienzan con el número 802</a:t>
            </a:r>
            <a:r>
              <a:rPr lang="en-US" sz="1600" dirty="0" smtClean="0"/>
              <a:t>. </a:t>
            </a:r>
          </a:p>
          <a:p>
            <a:pPr lvl="1" indent="0"/>
            <a:r>
              <a:rPr lang="es-MX" sz="1600" dirty="0" smtClean="0"/>
              <a:t>El estándar para Ethernet es el 802.3</a:t>
            </a:r>
            <a:r>
              <a:rPr lang="en-US" sz="1600" dirty="0" smtClean="0"/>
              <a:t>. </a:t>
            </a:r>
          </a:p>
          <a:p>
            <a:pPr lvl="1" indent="0"/>
            <a:r>
              <a:rPr lang="es-MX" sz="1600" dirty="0" smtClean="0"/>
              <a:t>El IEEE quería asegurar que sus estándares fueran compatibles con los del modelo OSI de la Organización Internacional para la Estandarización (ISO)</a:t>
            </a:r>
            <a:r>
              <a:rPr lang="en-US" sz="1600" dirty="0" smtClean="0"/>
              <a:t>. </a:t>
            </a:r>
          </a:p>
          <a:p>
            <a:pPr lvl="1" indent="0"/>
            <a:r>
              <a:rPr lang="es-MX" sz="1600" dirty="0" smtClean="0"/>
              <a:t>Los estándares IEEE 802.3 debían cubrir las necesidades de la Capa 1 y de las porciones inferiores de la Capa 2 del modelo OSI</a:t>
            </a:r>
            <a:r>
              <a:rPr lang="en-US" sz="1600" dirty="0" smtClean="0"/>
              <a:t>. </a:t>
            </a:r>
          </a:p>
        </p:txBody>
      </p:sp>
      <p:pic>
        <p:nvPicPr>
          <p:cNvPr id="1843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556792"/>
            <a:ext cx="3207147"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4089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sz="2800" dirty="0"/>
              <a:t>Ethernet </a:t>
            </a:r>
            <a:r>
              <a:rPr lang="en-US" sz="2800" dirty="0" smtClean="0"/>
              <a:t> de 1000 Mbps : 1000BASE-T Ethernet</a:t>
            </a:r>
          </a:p>
        </p:txBody>
      </p:sp>
      <p:sp>
        <p:nvSpPr>
          <p:cNvPr id="61443" name="Rectangle 3"/>
          <p:cNvSpPr>
            <a:spLocks noGrp="1" noChangeArrowheads="1"/>
          </p:cNvSpPr>
          <p:nvPr>
            <p:ph idx="1"/>
          </p:nvPr>
        </p:nvSpPr>
        <p:spPr>
          <a:xfrm>
            <a:off x="246063" y="1340768"/>
            <a:ext cx="3965897" cy="4608512"/>
          </a:xfrm>
        </p:spPr>
        <p:txBody>
          <a:bodyPr/>
          <a:lstStyle/>
          <a:p>
            <a:r>
              <a:rPr lang="en-US" sz="1800" dirty="0" smtClean="0">
                <a:solidFill>
                  <a:schemeClr val="accent1"/>
                </a:solidFill>
              </a:rPr>
              <a:t>1000BASE-T </a:t>
            </a:r>
            <a:r>
              <a:rPr lang="es-MX" sz="1800" dirty="0">
                <a:solidFill>
                  <a:schemeClr val="accent1"/>
                </a:solidFill>
              </a:rPr>
              <a:t>proporciona una transmisión full-</a:t>
            </a:r>
            <a:r>
              <a:rPr lang="es-MX" sz="1800" dirty="0" err="1">
                <a:solidFill>
                  <a:schemeClr val="accent1"/>
                </a:solidFill>
              </a:rPr>
              <a:t>duplex</a:t>
            </a:r>
            <a:r>
              <a:rPr lang="es-MX" sz="1800" dirty="0">
                <a:solidFill>
                  <a:schemeClr val="accent1"/>
                </a:solidFill>
              </a:rPr>
              <a:t> utilizando los cuatro pares de cable UTP Categoría 5 o superior</a:t>
            </a:r>
            <a:r>
              <a:rPr lang="en-US" sz="1800" dirty="0" smtClean="0">
                <a:solidFill>
                  <a:schemeClr val="accent1"/>
                </a:solidFill>
              </a:rPr>
              <a:t>.</a:t>
            </a:r>
            <a:r>
              <a:rPr lang="en-US" sz="1800" dirty="0" smtClean="0"/>
              <a:t> </a:t>
            </a:r>
          </a:p>
          <a:p>
            <a:pPr lvl="1" indent="0"/>
            <a:r>
              <a:rPr lang="en-US" sz="1600" dirty="0" smtClean="0">
                <a:solidFill>
                  <a:schemeClr val="accent2"/>
                </a:solidFill>
              </a:rPr>
              <a:t>Gigabit Ethernet </a:t>
            </a:r>
            <a:r>
              <a:rPr lang="es-MX" sz="1600" dirty="0">
                <a:solidFill>
                  <a:schemeClr val="accent2"/>
                </a:solidFill>
              </a:rPr>
              <a:t>por cables de cobre permite un aumento de 100 Mbps por par de cable a 125 Mbps por par de cable o 500 Mbps para los cuatro pares. </a:t>
            </a:r>
            <a:endParaRPr lang="es-MX" sz="1600" dirty="0" smtClean="0">
              <a:solidFill>
                <a:schemeClr val="accent2"/>
              </a:solidFill>
            </a:endParaRPr>
          </a:p>
          <a:p>
            <a:pPr lvl="1" indent="0"/>
            <a:r>
              <a:rPr lang="es-MX" sz="1600" dirty="0" smtClean="0">
                <a:solidFill>
                  <a:schemeClr val="accent2"/>
                </a:solidFill>
              </a:rPr>
              <a:t>Cada </a:t>
            </a:r>
            <a:r>
              <a:rPr lang="es-MX" sz="1600" dirty="0">
                <a:solidFill>
                  <a:schemeClr val="accent2"/>
                </a:solidFill>
              </a:rPr>
              <a:t>par de cable origina señales en full-</a:t>
            </a:r>
            <a:r>
              <a:rPr lang="es-MX" sz="1600" dirty="0" err="1">
                <a:solidFill>
                  <a:schemeClr val="accent2"/>
                </a:solidFill>
              </a:rPr>
              <a:t>duplex</a:t>
            </a:r>
            <a:r>
              <a:rPr lang="es-MX" sz="1600" dirty="0">
                <a:solidFill>
                  <a:schemeClr val="accent2"/>
                </a:solidFill>
              </a:rPr>
              <a:t>, lo que duplica los 500 Mbps a 1000 Mbps</a:t>
            </a:r>
            <a:r>
              <a:rPr lang="en-US" sz="1600" dirty="0" smtClean="0">
                <a:solidFill>
                  <a:schemeClr val="accent2"/>
                </a:solidFill>
              </a:rPr>
              <a:t>. </a:t>
            </a:r>
          </a:p>
          <a:p>
            <a:pPr lvl="1" indent="0"/>
            <a:r>
              <a:rPr lang="en-US" sz="1600" dirty="0" smtClean="0">
                <a:solidFill>
                  <a:srgbClr val="008000"/>
                </a:solidFill>
              </a:rPr>
              <a:t>1000BASE-T </a:t>
            </a:r>
            <a:r>
              <a:rPr lang="es-MX" sz="1600" dirty="0">
                <a:solidFill>
                  <a:srgbClr val="008000"/>
                </a:solidFill>
              </a:rPr>
              <a:t>utiliza codificación de línea 4D-PAM5 para obtener un rendimiento de datos de 1 </a:t>
            </a:r>
            <a:r>
              <a:rPr lang="es-MX" sz="1600" dirty="0" err="1">
                <a:solidFill>
                  <a:srgbClr val="008000"/>
                </a:solidFill>
              </a:rPr>
              <a:t>Gbps</a:t>
            </a:r>
            <a:r>
              <a:rPr lang="en-US" sz="1600" dirty="0" smtClean="0">
                <a:solidFill>
                  <a:srgbClr val="008000"/>
                </a:solidFill>
              </a:rPr>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768" y="1269788"/>
            <a:ext cx="4663232"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5567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76225" y="211138"/>
            <a:ext cx="6672039" cy="481558"/>
          </a:xfrm>
        </p:spPr>
        <p:txBody>
          <a:bodyPr/>
          <a:lstStyle/>
          <a:p>
            <a:pPr fontAlgn="auto">
              <a:spcAft>
                <a:spcPts val="0"/>
              </a:spcAft>
              <a:defRPr/>
            </a:pPr>
            <a:r>
              <a:rPr lang="en-US" sz="2400" dirty="0" smtClean="0"/>
              <a:t>1000 Mbps Ethernet: 1000BASE-SX </a:t>
            </a:r>
            <a:r>
              <a:rPr lang="en-US" sz="2400" dirty="0"/>
              <a:t> </a:t>
            </a:r>
            <a:r>
              <a:rPr lang="en-US" sz="2400" dirty="0" smtClean="0"/>
              <a:t>y1000BASE-LX </a:t>
            </a:r>
          </a:p>
        </p:txBody>
      </p:sp>
      <p:sp>
        <p:nvSpPr>
          <p:cNvPr id="62467" name="Rectangle 3"/>
          <p:cNvSpPr>
            <a:spLocks noGrp="1" noChangeArrowheads="1"/>
          </p:cNvSpPr>
          <p:nvPr>
            <p:ph idx="1"/>
          </p:nvPr>
        </p:nvSpPr>
        <p:spPr>
          <a:xfrm>
            <a:off x="246063" y="692696"/>
            <a:ext cx="5262041" cy="5776367"/>
          </a:xfrm>
        </p:spPr>
        <p:txBody>
          <a:bodyPr/>
          <a:lstStyle/>
          <a:p>
            <a:r>
              <a:rPr lang="es-MX" sz="2000" dirty="0"/>
              <a:t>Las versiones de fibra óptica de la Gigabit Ethernet (1000BASE-SX y 1000BASE-LX) ofrecen las siguientes ventajas en comparación con el UTP </a:t>
            </a:r>
            <a:r>
              <a:rPr lang="en-US" sz="2000" dirty="0" smtClean="0"/>
              <a:t>: </a:t>
            </a:r>
          </a:p>
          <a:p>
            <a:pPr lvl="1" indent="0"/>
            <a:r>
              <a:rPr lang="es-MX" sz="1800" dirty="0">
                <a:solidFill>
                  <a:schemeClr val="accent2"/>
                </a:solidFill>
              </a:rPr>
              <a:t>inmunidad al </a:t>
            </a:r>
            <a:r>
              <a:rPr lang="es-MX" sz="1800" dirty="0" smtClean="0">
                <a:solidFill>
                  <a:schemeClr val="accent2"/>
                </a:solidFill>
              </a:rPr>
              <a:t>ruido</a:t>
            </a:r>
          </a:p>
          <a:p>
            <a:pPr lvl="1" indent="0"/>
            <a:r>
              <a:rPr lang="es-MX" sz="1800" dirty="0" smtClean="0">
                <a:solidFill>
                  <a:schemeClr val="accent2"/>
                </a:solidFill>
              </a:rPr>
              <a:t>tamaño </a:t>
            </a:r>
            <a:r>
              <a:rPr lang="es-MX" sz="1800" dirty="0">
                <a:solidFill>
                  <a:schemeClr val="accent2"/>
                </a:solidFill>
              </a:rPr>
              <a:t>físico </a:t>
            </a:r>
            <a:r>
              <a:rPr lang="es-MX" sz="1800" dirty="0" smtClean="0">
                <a:solidFill>
                  <a:schemeClr val="accent2"/>
                </a:solidFill>
              </a:rPr>
              <a:t>pequeño</a:t>
            </a:r>
          </a:p>
          <a:p>
            <a:pPr lvl="1" indent="0"/>
            <a:r>
              <a:rPr lang="es-MX" sz="1800" dirty="0" smtClean="0">
                <a:solidFill>
                  <a:schemeClr val="accent2"/>
                </a:solidFill>
              </a:rPr>
              <a:t>distancias </a:t>
            </a:r>
            <a:r>
              <a:rPr lang="es-MX" sz="1800" dirty="0">
                <a:solidFill>
                  <a:schemeClr val="accent2"/>
                </a:solidFill>
              </a:rPr>
              <a:t>y ancho de banda aumentados y sin repeticiones</a:t>
            </a:r>
            <a:r>
              <a:rPr lang="en-US" sz="1800" dirty="0" smtClean="0">
                <a:solidFill>
                  <a:schemeClr val="accent2"/>
                </a:solidFill>
              </a:rPr>
              <a:t>. </a:t>
            </a:r>
          </a:p>
          <a:p>
            <a:r>
              <a:rPr lang="es-MX" sz="2000" dirty="0"/>
              <a:t>Todas las versiones de 1000BASE-SX y 1000BASE-LX </a:t>
            </a:r>
            <a:endParaRPr lang="es-MX" sz="2000" dirty="0" smtClean="0"/>
          </a:p>
          <a:p>
            <a:r>
              <a:rPr lang="es-MX" sz="1800" dirty="0" smtClean="0"/>
              <a:t>Admiten </a:t>
            </a:r>
            <a:r>
              <a:rPr lang="es-MX" sz="1800" dirty="0"/>
              <a:t>la transmisión binaria full-</a:t>
            </a:r>
            <a:r>
              <a:rPr lang="es-MX" sz="1800" dirty="0" err="1"/>
              <a:t>duplex</a:t>
            </a:r>
            <a:r>
              <a:rPr lang="es-MX" sz="1800" dirty="0"/>
              <a:t> a 1250 </a:t>
            </a:r>
            <a:r>
              <a:rPr lang="es-MX" sz="1800" dirty="0" err="1"/>
              <a:t>mbps</a:t>
            </a:r>
            <a:r>
              <a:rPr lang="es-MX" sz="1800" dirty="0"/>
              <a:t> en dos hebras de fibra óptica</a:t>
            </a:r>
            <a:r>
              <a:rPr lang="en-US" sz="1800" dirty="0" smtClean="0"/>
              <a:t>. </a:t>
            </a:r>
          </a:p>
          <a:p>
            <a:pPr lvl="1" indent="0"/>
            <a:r>
              <a:rPr lang="es-MX" sz="1800" dirty="0"/>
              <a:t>La codificación de la transmisión se basa en el esquema de codificación 8B/10B</a:t>
            </a:r>
            <a:r>
              <a:rPr lang="en-US" sz="1800" dirty="0" smtClean="0"/>
              <a:t>. </a:t>
            </a:r>
          </a:p>
          <a:p>
            <a:pPr lvl="1" indent="0"/>
            <a:r>
              <a:rPr lang="es-MX" sz="1800" dirty="0">
                <a:solidFill>
                  <a:srgbClr val="008000"/>
                </a:solidFill>
              </a:rPr>
              <a:t>Las principales diferencias entre las versiones de fibra de 1000BASE-SX y 1000BASE-LX son los medios de enlace, los conectores y la longitud de onda de la señal óptica</a:t>
            </a:r>
            <a:r>
              <a:rPr lang="en-US" sz="1800" dirty="0" smtClean="0">
                <a:solidFill>
                  <a:srgbClr val="008000"/>
                </a:solidFill>
              </a:rPr>
              <a:t>.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916832"/>
            <a:ext cx="372960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2304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sz="2800" dirty="0" smtClean="0"/>
              <a:t>Ethernet – </a:t>
            </a:r>
            <a:r>
              <a:rPr lang="en-US" sz="2800" dirty="0" err="1" smtClean="0"/>
              <a:t>Opciones</a:t>
            </a:r>
            <a:r>
              <a:rPr lang="en-US" sz="2800" dirty="0" smtClean="0"/>
              <a:t> </a:t>
            </a:r>
            <a:r>
              <a:rPr lang="en-US" sz="2800" dirty="0" err="1" smtClean="0"/>
              <a:t>Futuras</a:t>
            </a:r>
            <a:endParaRPr lang="en-US" sz="2800" dirty="0" smtClean="0"/>
          </a:p>
        </p:txBody>
      </p:sp>
      <p:sp>
        <p:nvSpPr>
          <p:cNvPr id="63491" name="Rectangle 3"/>
          <p:cNvSpPr>
            <a:spLocks noGrp="1" noChangeArrowheads="1"/>
          </p:cNvSpPr>
          <p:nvPr>
            <p:ph idx="1"/>
          </p:nvPr>
        </p:nvSpPr>
        <p:spPr>
          <a:xfrm>
            <a:off x="246063" y="1106488"/>
            <a:ext cx="5957887" cy="5362575"/>
          </a:xfrm>
        </p:spPr>
        <p:txBody>
          <a:bodyPr/>
          <a:lstStyle/>
          <a:p>
            <a:r>
              <a:rPr lang="en-US" sz="1600" dirty="0" smtClean="0"/>
              <a:t>El </a:t>
            </a:r>
            <a:r>
              <a:rPr lang="es-MX" sz="1600" dirty="0"/>
              <a:t>IEEE 802.3ae para incluir la transmisión en full-</a:t>
            </a:r>
            <a:r>
              <a:rPr lang="es-MX" sz="1600" dirty="0" err="1"/>
              <a:t>duplex</a:t>
            </a:r>
            <a:r>
              <a:rPr lang="es-MX" sz="1600" dirty="0"/>
              <a:t> de 10 </a:t>
            </a:r>
            <a:r>
              <a:rPr lang="es-MX" sz="1600" dirty="0" err="1"/>
              <a:t>Gbps</a:t>
            </a:r>
            <a:r>
              <a:rPr lang="es-MX" sz="1600" dirty="0"/>
              <a:t> en cable de fibra óptica</a:t>
            </a:r>
            <a:r>
              <a:rPr lang="en-US" sz="1600" dirty="0" smtClean="0"/>
              <a:t>. </a:t>
            </a:r>
          </a:p>
          <a:p>
            <a:pPr lvl="1" indent="0"/>
            <a:r>
              <a:rPr lang="es-MX" sz="1400" dirty="0"/>
              <a:t>La Ethernet de 10 Gigabits (10GbE) está evolucionando para poder utilizarse no sólo en las LAN sino también en las WAN y las MAN</a:t>
            </a:r>
            <a:r>
              <a:rPr lang="en-US" sz="1400" dirty="0" smtClean="0"/>
              <a:t>.</a:t>
            </a:r>
          </a:p>
          <a:p>
            <a:r>
              <a:rPr lang="es-MX" sz="1600" dirty="0"/>
              <a:t>10Gbps se puede comparar con otras variedades de Ethernet de este modo </a:t>
            </a:r>
            <a:r>
              <a:rPr lang="en-US" sz="1600" dirty="0" smtClean="0"/>
              <a:t>:</a:t>
            </a:r>
          </a:p>
          <a:p>
            <a:pPr lvl="1" indent="0"/>
            <a:r>
              <a:rPr lang="es-MX" sz="1400" dirty="0">
                <a:solidFill>
                  <a:schemeClr val="accent2"/>
                </a:solidFill>
              </a:rPr>
              <a:t>El formato de trama es el mismo, permitiendo así la interoperabilidad entre todos los tipos de tecnologías antiguas, </a:t>
            </a:r>
            <a:r>
              <a:rPr lang="es-MX" sz="1400" dirty="0" err="1">
                <a:solidFill>
                  <a:schemeClr val="accent2"/>
                </a:solidFill>
              </a:rPr>
              <a:t>Fast</a:t>
            </a:r>
            <a:r>
              <a:rPr lang="es-MX" sz="1400" dirty="0">
                <a:solidFill>
                  <a:schemeClr val="accent2"/>
                </a:solidFill>
              </a:rPr>
              <a:t>, Gigabit y 10 Gigabit Ethernet, sin la necesidad de </a:t>
            </a:r>
            <a:r>
              <a:rPr lang="es-MX" sz="1400" dirty="0" err="1">
                <a:solidFill>
                  <a:schemeClr val="accent2"/>
                </a:solidFill>
              </a:rPr>
              <a:t>retramado</a:t>
            </a:r>
            <a:r>
              <a:rPr lang="es-MX" sz="1400" dirty="0">
                <a:solidFill>
                  <a:schemeClr val="accent2"/>
                </a:solidFill>
              </a:rPr>
              <a:t> o conversiones de protocolo. </a:t>
            </a:r>
          </a:p>
          <a:p>
            <a:pPr lvl="1" indent="0"/>
            <a:r>
              <a:rPr lang="es-MX" sz="1400" dirty="0">
                <a:solidFill>
                  <a:schemeClr val="accent2"/>
                </a:solidFill>
              </a:rPr>
              <a:t>El tiempo de bit ahora es de 0,1 nanosegundos. Todas las demás variables de tiempo caen en su correspondiente lugar en la escala. </a:t>
            </a:r>
          </a:p>
          <a:p>
            <a:pPr lvl="1" indent="0"/>
            <a:r>
              <a:rPr lang="es-MX" sz="1400" dirty="0">
                <a:solidFill>
                  <a:schemeClr val="accent2"/>
                </a:solidFill>
              </a:rPr>
              <a:t>Ya que sólo se utilizan conexiones de fibra óptica full-</a:t>
            </a:r>
            <a:r>
              <a:rPr lang="es-MX" sz="1400" dirty="0" err="1">
                <a:solidFill>
                  <a:schemeClr val="accent2"/>
                </a:solidFill>
              </a:rPr>
              <a:t>duplex</a:t>
            </a:r>
            <a:r>
              <a:rPr lang="es-MX" sz="1400" dirty="0">
                <a:solidFill>
                  <a:schemeClr val="accent2"/>
                </a:solidFill>
              </a:rPr>
              <a:t>, no hay ningún tipo de contención de medios ni se necesita el CSMA/CD. </a:t>
            </a:r>
          </a:p>
          <a:p>
            <a:pPr lvl="1" indent="0"/>
            <a:r>
              <a:rPr lang="es-MX" sz="1400" dirty="0">
                <a:solidFill>
                  <a:schemeClr val="accent2"/>
                </a:solidFill>
              </a:rPr>
              <a:t>Se preserva la mayoría de las subcapas de IEEE 802.3 dentro de las Capas OSI 1 y 2, con algunos pocos agregados para incorporar enlaces de fibra de 40 km y la interoperabilidad con otras tecnologías en fibra</a:t>
            </a:r>
            <a:r>
              <a:rPr lang="en-US" sz="1400" dirty="0" smtClean="0">
                <a:solidFill>
                  <a:schemeClr val="accent2"/>
                </a:solidFill>
              </a:rPr>
              <a:t>. </a:t>
            </a:r>
          </a:p>
          <a:p>
            <a:r>
              <a:rPr lang="en-US" sz="1600" dirty="0" err="1"/>
              <a:t>Futuras</a:t>
            </a:r>
            <a:r>
              <a:rPr lang="en-US" sz="1600" dirty="0"/>
              <a:t> </a:t>
            </a:r>
            <a:r>
              <a:rPr lang="en-US" sz="1600" dirty="0" err="1"/>
              <a:t>velocidades</a:t>
            </a:r>
            <a:r>
              <a:rPr lang="en-US" sz="1600" dirty="0"/>
              <a:t> de </a:t>
            </a:r>
            <a:r>
              <a:rPr lang="en-US" sz="1600" dirty="0" smtClean="0"/>
              <a:t>Ethernet</a:t>
            </a:r>
          </a:p>
          <a:p>
            <a:r>
              <a:rPr lang="es-MX" sz="1400" dirty="0"/>
              <a:t>IEEE y la Alianza de Ethernet de 10 Gigabits trabajan actualmente en estándares para 40, 100 e inclusive 160 </a:t>
            </a:r>
            <a:r>
              <a:rPr lang="es-MX" sz="1400" dirty="0" err="1"/>
              <a:t>Gbps</a:t>
            </a:r>
            <a:r>
              <a:rPr lang="en-US" sz="1400" dirty="0" smtClean="0"/>
              <a:t>. </a:t>
            </a:r>
          </a:p>
        </p:txBody>
      </p:sp>
      <p:pic>
        <p:nvPicPr>
          <p:cNvPr id="63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5" y="1876425"/>
            <a:ext cx="29051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80501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sz="2800" dirty="0" smtClean="0"/>
              <a:t>Ethernet Antigua – </a:t>
            </a:r>
            <a:r>
              <a:rPr lang="en-US" sz="2800" dirty="0" err="1" smtClean="0"/>
              <a:t>Utilización</a:t>
            </a:r>
            <a:r>
              <a:rPr lang="en-US" sz="2800" dirty="0" smtClean="0"/>
              <a:t> de Hubs</a:t>
            </a:r>
          </a:p>
        </p:txBody>
      </p:sp>
      <p:sp>
        <p:nvSpPr>
          <p:cNvPr id="64515" name="Rectangle 3"/>
          <p:cNvSpPr>
            <a:spLocks noGrp="1" noChangeArrowheads="1"/>
          </p:cNvSpPr>
          <p:nvPr>
            <p:ph idx="1"/>
          </p:nvPr>
        </p:nvSpPr>
        <p:spPr>
          <a:xfrm>
            <a:off x="246063" y="1106488"/>
            <a:ext cx="5767387" cy="5362575"/>
          </a:xfrm>
        </p:spPr>
        <p:txBody>
          <a:bodyPr/>
          <a:lstStyle/>
          <a:p>
            <a:r>
              <a:rPr lang="es-MX" sz="1400" dirty="0"/>
              <a:t>La Ethernet clásica utiliza </a:t>
            </a:r>
            <a:r>
              <a:rPr lang="es-MX" sz="1400" dirty="0" err="1"/>
              <a:t>hubs</a:t>
            </a:r>
            <a:r>
              <a:rPr lang="es-MX" sz="1400" dirty="0"/>
              <a:t> para interconectar los nodos del segmento de LAN</a:t>
            </a:r>
            <a:r>
              <a:rPr lang="en-US" sz="1400" dirty="0" smtClean="0"/>
              <a:t>. </a:t>
            </a:r>
          </a:p>
          <a:p>
            <a:pPr lvl="1" indent="0"/>
            <a:r>
              <a:rPr lang="es-MX" sz="1200" dirty="0">
                <a:solidFill>
                  <a:schemeClr val="accent2"/>
                </a:solidFill>
              </a:rPr>
              <a:t>Los </a:t>
            </a:r>
            <a:r>
              <a:rPr lang="es-MX" sz="1200" dirty="0" err="1">
                <a:solidFill>
                  <a:schemeClr val="accent2"/>
                </a:solidFill>
              </a:rPr>
              <a:t>hubs</a:t>
            </a:r>
            <a:r>
              <a:rPr lang="es-MX" sz="1200" dirty="0">
                <a:solidFill>
                  <a:schemeClr val="accent2"/>
                </a:solidFill>
              </a:rPr>
              <a:t> no realizan ningún tipo de filtro de tráfico</a:t>
            </a:r>
            <a:r>
              <a:rPr lang="en-US" sz="1200" dirty="0" smtClean="0">
                <a:solidFill>
                  <a:schemeClr val="accent2"/>
                </a:solidFill>
              </a:rPr>
              <a:t>. </a:t>
            </a:r>
          </a:p>
          <a:p>
            <a:pPr lvl="1" indent="0"/>
            <a:r>
              <a:rPr lang="es-MX" sz="1200" dirty="0" err="1">
                <a:solidFill>
                  <a:schemeClr val="accent2"/>
                </a:solidFill>
              </a:rPr>
              <a:t>hub</a:t>
            </a:r>
            <a:r>
              <a:rPr lang="es-MX" sz="1200" dirty="0">
                <a:solidFill>
                  <a:schemeClr val="accent2"/>
                </a:solidFill>
              </a:rPr>
              <a:t> reenvía todos los bits a todos los dispositivos conectados al </a:t>
            </a:r>
            <a:r>
              <a:rPr lang="es-MX" sz="1200" dirty="0" err="1">
                <a:solidFill>
                  <a:schemeClr val="accent2"/>
                </a:solidFill>
              </a:rPr>
              <a:t>hub</a:t>
            </a:r>
            <a:r>
              <a:rPr lang="en-US" sz="1200" dirty="0" smtClean="0">
                <a:solidFill>
                  <a:schemeClr val="accent2"/>
                </a:solidFill>
              </a:rPr>
              <a:t>. </a:t>
            </a:r>
          </a:p>
          <a:p>
            <a:pPr lvl="1" indent="0"/>
            <a:r>
              <a:rPr lang="es-MX" sz="1200" dirty="0" smtClean="0">
                <a:solidFill>
                  <a:schemeClr val="accent2"/>
                </a:solidFill>
              </a:rPr>
              <a:t>Esto obliga </a:t>
            </a:r>
            <a:r>
              <a:rPr lang="es-MX" sz="1200" dirty="0">
                <a:solidFill>
                  <a:schemeClr val="accent2"/>
                </a:solidFill>
              </a:rPr>
              <a:t>a todos los dispositivos de la LAN a compartir el ancho de banda de los medios</a:t>
            </a:r>
            <a:r>
              <a:rPr lang="en-US" sz="1200" dirty="0" smtClean="0"/>
              <a:t>.</a:t>
            </a:r>
          </a:p>
          <a:p>
            <a:pPr lvl="1" indent="0"/>
            <a:r>
              <a:rPr lang="es-MX" sz="1200" dirty="0" smtClean="0">
                <a:solidFill>
                  <a:schemeClr val="accent2"/>
                </a:solidFill>
              </a:rPr>
              <a:t>Esto origina </a:t>
            </a:r>
            <a:r>
              <a:rPr lang="es-MX" sz="1200" dirty="0">
                <a:solidFill>
                  <a:schemeClr val="accent2"/>
                </a:solidFill>
              </a:rPr>
              <a:t>a menudo grandes niveles de colisiones en la LAN</a:t>
            </a:r>
            <a:r>
              <a:rPr lang="en-US" sz="1200" dirty="0" smtClean="0">
                <a:solidFill>
                  <a:schemeClr val="accent2"/>
                </a:solidFill>
              </a:rPr>
              <a:t>. </a:t>
            </a:r>
          </a:p>
          <a:p>
            <a:pPr lvl="1" indent="0"/>
            <a:r>
              <a:rPr lang="es-MX" sz="1200" dirty="0" smtClean="0">
                <a:solidFill>
                  <a:schemeClr val="accent2"/>
                </a:solidFill>
              </a:rPr>
              <a:t>Este </a:t>
            </a:r>
            <a:r>
              <a:rPr lang="es-MX" sz="1200" dirty="0">
                <a:solidFill>
                  <a:schemeClr val="accent2"/>
                </a:solidFill>
              </a:rPr>
              <a:t>tipo de LAN Ethernet tiene un uso limitado en las redes actuales</a:t>
            </a:r>
            <a:r>
              <a:rPr lang="en-US" sz="1200" dirty="0" smtClean="0">
                <a:solidFill>
                  <a:schemeClr val="accent2"/>
                </a:solidFill>
              </a:rPr>
              <a:t>.</a:t>
            </a:r>
          </a:p>
          <a:p>
            <a:r>
              <a:rPr lang="es-MX" sz="1400"/>
              <a:t>El hecho de que los dispositivos compartan medios crea problemas importantes a medida que la red crece</a:t>
            </a:r>
            <a:r>
              <a:rPr lang="en-US" sz="1400" smtClean="0"/>
              <a:t>.</a:t>
            </a:r>
            <a:endParaRPr lang="en-US" sz="1400" dirty="0" smtClean="0"/>
          </a:p>
          <a:p>
            <a:pPr lvl="1" indent="0"/>
            <a:r>
              <a:rPr lang="en-US" sz="1200" dirty="0" err="1" smtClean="0">
                <a:solidFill>
                  <a:schemeClr val="accent1"/>
                </a:solidFill>
              </a:rPr>
              <a:t>Escalabilidad</a:t>
            </a:r>
            <a:endParaRPr lang="en-US" sz="1200" dirty="0" smtClean="0">
              <a:solidFill>
                <a:schemeClr val="accent1"/>
              </a:solidFill>
            </a:endParaRPr>
          </a:p>
          <a:p>
            <a:pPr lvl="2"/>
            <a:r>
              <a:rPr lang="es-MX" sz="1100" dirty="0"/>
              <a:t>Con cada dispositivo que se agrega al medio compartido, el ancho de banda promedio disponible para cada dispositivo disminuye</a:t>
            </a:r>
            <a:r>
              <a:rPr lang="es-MX" sz="1100" dirty="0" smtClean="0"/>
              <a:t>.</a:t>
            </a:r>
            <a:r>
              <a:rPr lang="en-US" sz="1100" dirty="0" smtClean="0"/>
              <a:t> </a:t>
            </a:r>
          </a:p>
          <a:p>
            <a:pPr lvl="1" indent="0"/>
            <a:r>
              <a:rPr lang="en-US" sz="1200" dirty="0" err="1" smtClean="0">
                <a:solidFill>
                  <a:schemeClr val="accent1"/>
                </a:solidFill>
              </a:rPr>
              <a:t>Latencia</a:t>
            </a:r>
            <a:endParaRPr lang="en-US" sz="1200" dirty="0" smtClean="0">
              <a:solidFill>
                <a:schemeClr val="accent1"/>
              </a:solidFill>
            </a:endParaRPr>
          </a:p>
          <a:p>
            <a:pPr lvl="2"/>
            <a:r>
              <a:rPr lang="es-MX" sz="1100" dirty="0"/>
              <a:t>El aumento de la longitud de los medios o de la cantidad de </a:t>
            </a:r>
            <a:r>
              <a:rPr lang="es-MX" sz="1100" dirty="0" err="1"/>
              <a:t>hubs</a:t>
            </a:r>
            <a:r>
              <a:rPr lang="es-MX" sz="1100" dirty="0"/>
              <a:t> y repetidores conectados a un segmento origina una mayor latencia</a:t>
            </a:r>
            <a:r>
              <a:rPr lang="en-US" sz="1100" dirty="0" smtClean="0"/>
              <a:t>. </a:t>
            </a:r>
          </a:p>
          <a:p>
            <a:pPr lvl="2"/>
            <a:r>
              <a:rPr lang="es-MX" sz="1100" dirty="0"/>
              <a:t>A mayor latencia, mayor probabilidad de que los nodos no reciban las señales iniciales, lo que aumenta las colisiones presentes en la red</a:t>
            </a:r>
            <a:r>
              <a:rPr lang="es-MX" sz="1100" dirty="0" smtClean="0"/>
              <a:t>.</a:t>
            </a:r>
            <a:endParaRPr lang="en-US" sz="1100" dirty="0" smtClean="0"/>
          </a:p>
          <a:p>
            <a:pPr lvl="1" indent="0"/>
            <a:r>
              <a:rPr lang="en-US" sz="1200" dirty="0" err="1" smtClean="0">
                <a:solidFill>
                  <a:schemeClr val="accent1"/>
                </a:solidFill>
              </a:rPr>
              <a:t>Falla</a:t>
            </a:r>
            <a:r>
              <a:rPr lang="en-US" sz="1200" dirty="0" smtClean="0">
                <a:solidFill>
                  <a:schemeClr val="accent1"/>
                </a:solidFill>
              </a:rPr>
              <a:t> de red</a:t>
            </a:r>
          </a:p>
          <a:p>
            <a:pPr lvl="2"/>
            <a:r>
              <a:rPr lang="es-MX" sz="1100" dirty="0"/>
              <a:t>Si cualquier dispositivo conectado al </a:t>
            </a:r>
            <a:r>
              <a:rPr lang="es-MX" sz="1100" dirty="0" err="1"/>
              <a:t>hub</a:t>
            </a:r>
            <a:r>
              <a:rPr lang="es-MX" sz="1100" dirty="0"/>
              <a:t> genera tráfico perjudicial, puede verse impedida la comunicación de todos los dispositivos del medio</a:t>
            </a:r>
            <a:r>
              <a:rPr lang="en-US" sz="1100" dirty="0" smtClean="0"/>
              <a:t>. </a:t>
            </a:r>
          </a:p>
          <a:p>
            <a:pPr lvl="1" indent="0"/>
            <a:r>
              <a:rPr lang="en-US" sz="1200" dirty="0" err="1" smtClean="0">
                <a:solidFill>
                  <a:schemeClr val="accent1"/>
                </a:solidFill>
              </a:rPr>
              <a:t>Colisiones</a:t>
            </a:r>
            <a:endParaRPr lang="en-US" sz="1200" dirty="0" smtClean="0">
              <a:solidFill>
                <a:schemeClr val="accent1"/>
              </a:solidFill>
            </a:endParaRPr>
          </a:p>
          <a:p>
            <a:pPr lvl="2"/>
            <a:r>
              <a:rPr lang="es-MX" sz="1100" dirty="0"/>
              <a:t>Una red con una gran cantidad de nodos en el mismo segmento tiene un dominio de colisiones mayor y, generalmente, más tráfico</a:t>
            </a:r>
            <a:r>
              <a:rPr lang="en-US" sz="1100" dirty="0" smtClean="0"/>
              <a:t>. </a:t>
            </a:r>
          </a:p>
        </p:txBody>
      </p:sp>
      <p:pic>
        <p:nvPicPr>
          <p:cNvPr id="6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604838"/>
            <a:ext cx="26574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950" y="2566988"/>
            <a:ext cx="28956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575" y="4819650"/>
            <a:ext cx="28765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92829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sz="2800" dirty="0" smtClean="0"/>
              <a:t>Ethernet – </a:t>
            </a:r>
            <a:r>
              <a:rPr lang="en-US" sz="2800" dirty="0" err="1" smtClean="0"/>
              <a:t>Utilización</a:t>
            </a:r>
            <a:r>
              <a:rPr lang="en-US" sz="2800" dirty="0" smtClean="0"/>
              <a:t> de Switches</a:t>
            </a:r>
          </a:p>
        </p:txBody>
      </p:sp>
      <p:sp>
        <p:nvSpPr>
          <p:cNvPr id="65539" name="Rectangle 3"/>
          <p:cNvSpPr>
            <a:spLocks noGrp="1" noChangeArrowheads="1"/>
          </p:cNvSpPr>
          <p:nvPr>
            <p:ph idx="1"/>
          </p:nvPr>
        </p:nvSpPr>
        <p:spPr>
          <a:xfrm>
            <a:off x="246063" y="1106488"/>
            <a:ext cx="6015037" cy="5362575"/>
          </a:xfrm>
        </p:spPr>
        <p:txBody>
          <a:bodyPr>
            <a:normAutofit lnSpcReduction="10000"/>
          </a:bodyPr>
          <a:lstStyle/>
          <a:p>
            <a:r>
              <a:rPr lang="es-MX" sz="2000" dirty="0">
                <a:solidFill>
                  <a:schemeClr val="accent2"/>
                </a:solidFill>
              </a:rPr>
              <a:t>En los últimos años, los </a:t>
            </a:r>
            <a:r>
              <a:rPr lang="es-MX" sz="2000" dirty="0" err="1">
                <a:solidFill>
                  <a:schemeClr val="accent2"/>
                </a:solidFill>
              </a:rPr>
              <a:t>switches</a:t>
            </a:r>
            <a:r>
              <a:rPr lang="es-MX" sz="2000" dirty="0">
                <a:solidFill>
                  <a:schemeClr val="accent2"/>
                </a:solidFill>
              </a:rPr>
              <a:t> se convirtieron rápidamente en una parte fundamental de la mayoría de las redes</a:t>
            </a:r>
            <a:r>
              <a:rPr lang="en-US" sz="2000" dirty="0" smtClean="0">
                <a:solidFill>
                  <a:schemeClr val="accent2"/>
                </a:solidFill>
              </a:rPr>
              <a:t>.</a:t>
            </a:r>
            <a:r>
              <a:rPr lang="en-US" sz="2000" dirty="0" smtClean="0"/>
              <a:t> </a:t>
            </a:r>
          </a:p>
          <a:p>
            <a:pPr lvl="1" indent="0"/>
            <a:r>
              <a:rPr lang="es-MX" sz="1800" dirty="0">
                <a:solidFill>
                  <a:schemeClr val="accent1"/>
                </a:solidFill>
              </a:rPr>
              <a:t>Los </a:t>
            </a:r>
            <a:r>
              <a:rPr lang="es-MX" sz="1800" dirty="0" err="1">
                <a:solidFill>
                  <a:schemeClr val="accent1"/>
                </a:solidFill>
              </a:rPr>
              <a:t>switches</a:t>
            </a:r>
            <a:r>
              <a:rPr lang="es-MX" sz="1800" dirty="0">
                <a:solidFill>
                  <a:schemeClr val="accent1"/>
                </a:solidFill>
              </a:rPr>
              <a:t> permiten la segmentación de la LAN en distintos dominios de colisiones</a:t>
            </a:r>
            <a:r>
              <a:rPr lang="en-US" sz="1800" dirty="0" smtClean="0">
                <a:solidFill>
                  <a:schemeClr val="accent1"/>
                </a:solidFill>
              </a:rPr>
              <a:t>. </a:t>
            </a:r>
          </a:p>
          <a:p>
            <a:pPr lvl="1" indent="0"/>
            <a:r>
              <a:rPr lang="es-MX" sz="1800" dirty="0">
                <a:solidFill>
                  <a:schemeClr val="accent1"/>
                </a:solidFill>
              </a:rPr>
              <a:t>Cada puerto de un </a:t>
            </a:r>
            <a:r>
              <a:rPr lang="es-MX" sz="1800" dirty="0" err="1">
                <a:solidFill>
                  <a:schemeClr val="accent1"/>
                </a:solidFill>
              </a:rPr>
              <a:t>switch</a:t>
            </a:r>
            <a:r>
              <a:rPr lang="es-MX" sz="1800" dirty="0">
                <a:solidFill>
                  <a:schemeClr val="accent1"/>
                </a:solidFill>
              </a:rPr>
              <a:t> representa un dominio de colisiones distinto y brinda un ancho de banda completo al nodo o a los nodos conectados a dicho puerto</a:t>
            </a:r>
            <a:r>
              <a:rPr lang="en-US" sz="1800" dirty="0" smtClean="0">
                <a:solidFill>
                  <a:schemeClr val="accent1"/>
                </a:solidFill>
              </a:rPr>
              <a:t>. </a:t>
            </a:r>
          </a:p>
          <a:p>
            <a:pPr lvl="1" indent="0"/>
            <a:r>
              <a:rPr lang="es-MX" sz="1800" dirty="0">
                <a:solidFill>
                  <a:schemeClr val="accent1"/>
                </a:solidFill>
              </a:rPr>
              <a:t>Con una menor cantidad de nodos en cada dominio de colisiones, se produce un aumento en el ancho de banda promedio disponible para cada nodo y se reducen las colisiones</a:t>
            </a:r>
            <a:r>
              <a:rPr lang="en-US" sz="1800" dirty="0" smtClean="0">
                <a:solidFill>
                  <a:schemeClr val="accent1"/>
                </a:solidFill>
              </a:rPr>
              <a:t>.</a:t>
            </a:r>
          </a:p>
          <a:p>
            <a:r>
              <a:rPr lang="es-MX" sz="2000" dirty="0">
                <a:solidFill>
                  <a:srgbClr val="008000"/>
                </a:solidFill>
              </a:rPr>
              <a:t>En una LAN en la que se conecta un </a:t>
            </a:r>
            <a:r>
              <a:rPr lang="es-MX" sz="2000" dirty="0" err="1">
                <a:solidFill>
                  <a:srgbClr val="008000"/>
                </a:solidFill>
              </a:rPr>
              <a:t>hub</a:t>
            </a:r>
            <a:r>
              <a:rPr lang="es-MX" sz="2000" dirty="0">
                <a:solidFill>
                  <a:srgbClr val="008000"/>
                </a:solidFill>
              </a:rPr>
              <a:t> a un puerto de un </a:t>
            </a:r>
            <a:r>
              <a:rPr lang="es-MX" sz="2000" dirty="0" err="1">
                <a:solidFill>
                  <a:srgbClr val="008000"/>
                </a:solidFill>
              </a:rPr>
              <a:t>switch</a:t>
            </a:r>
            <a:r>
              <a:rPr lang="es-MX" sz="2000" dirty="0">
                <a:solidFill>
                  <a:srgbClr val="008000"/>
                </a:solidFill>
              </a:rPr>
              <a:t>, todavía existe un ancho de banda compartido, lo que puede producir colisiones dentro del entorno compartido del </a:t>
            </a:r>
            <a:r>
              <a:rPr lang="es-MX" sz="2000" dirty="0" err="1">
                <a:solidFill>
                  <a:srgbClr val="008000"/>
                </a:solidFill>
              </a:rPr>
              <a:t>hub</a:t>
            </a:r>
            <a:r>
              <a:rPr lang="en-US" sz="2000" dirty="0" smtClean="0">
                <a:solidFill>
                  <a:srgbClr val="008000"/>
                </a:solidFill>
              </a:rPr>
              <a:t>.</a:t>
            </a:r>
            <a:r>
              <a:rPr lang="en-US" sz="2000" dirty="0" smtClean="0"/>
              <a:t> </a:t>
            </a:r>
          </a:p>
          <a:p>
            <a:pPr lvl="1" indent="0"/>
            <a:r>
              <a:rPr lang="es-MX" sz="1800" dirty="0"/>
              <a:t>Sin embargo, el </a:t>
            </a:r>
            <a:r>
              <a:rPr lang="es-MX" sz="1800" dirty="0" err="1"/>
              <a:t>switch</a:t>
            </a:r>
            <a:r>
              <a:rPr lang="es-MX" sz="1800" dirty="0"/>
              <a:t> aislará el segmento y limitará las colisiones para el tráfico entre los puertos del </a:t>
            </a:r>
            <a:r>
              <a:rPr lang="es-MX" sz="1800" dirty="0" err="1"/>
              <a:t>hub</a:t>
            </a:r>
            <a:r>
              <a:rPr lang="en-US" sz="1800" dirty="0" smtClean="0"/>
              <a:t>. </a:t>
            </a:r>
          </a:p>
        </p:txBody>
      </p:sp>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13" y="1952625"/>
            <a:ext cx="27146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7662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sz="2800" dirty="0" smtClean="0"/>
              <a:t>Ethernet – </a:t>
            </a:r>
            <a:r>
              <a:rPr lang="en-US" sz="2800" dirty="0" err="1" smtClean="0"/>
              <a:t>Utilización</a:t>
            </a:r>
            <a:r>
              <a:rPr lang="en-US" sz="2800" dirty="0" smtClean="0"/>
              <a:t> de Switches</a:t>
            </a:r>
          </a:p>
        </p:txBody>
      </p:sp>
      <p:sp>
        <p:nvSpPr>
          <p:cNvPr id="66563" name="Rectangle 3"/>
          <p:cNvSpPr>
            <a:spLocks noGrp="1" noChangeArrowheads="1"/>
          </p:cNvSpPr>
          <p:nvPr>
            <p:ph idx="1"/>
          </p:nvPr>
        </p:nvSpPr>
        <p:spPr>
          <a:xfrm>
            <a:off x="246063" y="1106488"/>
            <a:ext cx="5900737" cy="5362575"/>
          </a:xfrm>
        </p:spPr>
        <p:txBody>
          <a:bodyPr/>
          <a:lstStyle/>
          <a:p>
            <a:r>
              <a:rPr lang="es-MX" sz="1800" dirty="0">
                <a:solidFill>
                  <a:schemeClr val="tx2"/>
                </a:solidFill>
              </a:rPr>
              <a:t>En una LAN en la que todos los nodos están conectados directamente al </a:t>
            </a:r>
            <a:r>
              <a:rPr lang="es-MX" sz="1800" dirty="0" err="1">
                <a:solidFill>
                  <a:schemeClr val="tx2"/>
                </a:solidFill>
              </a:rPr>
              <a:t>switch</a:t>
            </a:r>
            <a:r>
              <a:rPr lang="es-MX" sz="1800" dirty="0">
                <a:solidFill>
                  <a:schemeClr val="tx2"/>
                </a:solidFill>
              </a:rPr>
              <a:t>, el rendimiento de la red aumenta notablemente</a:t>
            </a:r>
            <a:r>
              <a:rPr lang="en-US" sz="1800" dirty="0" smtClean="0">
                <a:solidFill>
                  <a:schemeClr val="tx2"/>
                </a:solidFill>
              </a:rPr>
              <a:t>. </a:t>
            </a:r>
            <a:r>
              <a:rPr lang="es-MX" sz="1800" dirty="0">
                <a:solidFill>
                  <a:schemeClr val="tx2"/>
                </a:solidFill>
              </a:rPr>
              <a:t>Estas topologías físicas en estrella son esencialmente enlaces punto a punto</a:t>
            </a:r>
            <a:r>
              <a:rPr lang="en-US" sz="1800" dirty="0" smtClean="0">
                <a:solidFill>
                  <a:schemeClr val="tx2"/>
                </a:solidFill>
              </a:rPr>
              <a:t>.</a:t>
            </a:r>
          </a:p>
          <a:p>
            <a:pPr lvl="1" indent="0"/>
            <a:r>
              <a:rPr lang="en-US" sz="1600" dirty="0" err="1">
                <a:solidFill>
                  <a:schemeClr val="accent2"/>
                </a:solidFill>
              </a:rPr>
              <a:t>Ancho</a:t>
            </a:r>
            <a:r>
              <a:rPr lang="en-US" sz="1600" dirty="0">
                <a:solidFill>
                  <a:schemeClr val="accent2"/>
                </a:solidFill>
              </a:rPr>
              <a:t> de </a:t>
            </a:r>
            <a:r>
              <a:rPr lang="en-US" sz="1600" dirty="0" err="1">
                <a:solidFill>
                  <a:schemeClr val="accent2"/>
                </a:solidFill>
              </a:rPr>
              <a:t>banda</a:t>
            </a:r>
            <a:r>
              <a:rPr lang="en-US" sz="1600" dirty="0">
                <a:solidFill>
                  <a:schemeClr val="accent2"/>
                </a:solidFill>
              </a:rPr>
              <a:t> </a:t>
            </a:r>
            <a:r>
              <a:rPr lang="en-US" sz="1600" dirty="0" err="1">
                <a:solidFill>
                  <a:schemeClr val="accent2"/>
                </a:solidFill>
              </a:rPr>
              <a:t>dedicado</a:t>
            </a:r>
            <a:r>
              <a:rPr lang="en-US" sz="1600" dirty="0">
                <a:solidFill>
                  <a:schemeClr val="accent2"/>
                </a:solidFill>
              </a:rPr>
              <a:t> a </a:t>
            </a:r>
            <a:r>
              <a:rPr lang="en-US" sz="1600" dirty="0" err="1">
                <a:solidFill>
                  <a:schemeClr val="accent2"/>
                </a:solidFill>
              </a:rPr>
              <a:t>cada</a:t>
            </a:r>
            <a:r>
              <a:rPr lang="en-US" sz="1600" dirty="0">
                <a:solidFill>
                  <a:schemeClr val="accent2"/>
                </a:solidFill>
              </a:rPr>
              <a:t> </a:t>
            </a:r>
            <a:r>
              <a:rPr lang="en-US" sz="1600" dirty="0" err="1">
                <a:solidFill>
                  <a:schemeClr val="accent2"/>
                </a:solidFill>
              </a:rPr>
              <a:t>puerto</a:t>
            </a:r>
            <a:r>
              <a:rPr lang="en-US" sz="1600" dirty="0">
                <a:solidFill>
                  <a:schemeClr val="accent2"/>
                </a:solidFill>
              </a:rPr>
              <a:t> </a:t>
            </a:r>
            <a:endParaRPr lang="en-US" sz="1600" dirty="0" smtClean="0">
              <a:solidFill>
                <a:schemeClr val="accent2"/>
              </a:solidFill>
            </a:endParaRPr>
          </a:p>
          <a:p>
            <a:pPr lvl="1" indent="0">
              <a:buNone/>
            </a:pPr>
            <a:r>
              <a:rPr lang="es-MX" sz="1400" dirty="0"/>
              <a:t>Con los </a:t>
            </a:r>
            <a:r>
              <a:rPr lang="es-MX" sz="1400" dirty="0" err="1"/>
              <a:t>switches</a:t>
            </a:r>
            <a:r>
              <a:rPr lang="es-MX" sz="1400" dirty="0"/>
              <a:t>, cada dispositivo tiene una conexión punto a punto dedicada entre el dispositivo y el </a:t>
            </a:r>
            <a:r>
              <a:rPr lang="es-MX" sz="1400" dirty="0" err="1"/>
              <a:t>switch</a:t>
            </a:r>
            <a:r>
              <a:rPr lang="es-MX" sz="1400" dirty="0"/>
              <a:t>, sin contención de medios</a:t>
            </a:r>
            <a:r>
              <a:rPr lang="en-US" sz="1400" dirty="0" smtClean="0"/>
              <a:t>. </a:t>
            </a:r>
          </a:p>
          <a:p>
            <a:pPr lvl="1" indent="0"/>
            <a:r>
              <a:rPr lang="en-US" sz="1600" dirty="0" err="1">
                <a:solidFill>
                  <a:schemeClr val="accent2"/>
                </a:solidFill>
              </a:rPr>
              <a:t>Entorno</a:t>
            </a:r>
            <a:r>
              <a:rPr lang="en-US" sz="1600" dirty="0">
                <a:solidFill>
                  <a:schemeClr val="accent2"/>
                </a:solidFill>
              </a:rPr>
              <a:t> </a:t>
            </a:r>
            <a:r>
              <a:rPr lang="en-US" sz="1600" dirty="0" err="1">
                <a:solidFill>
                  <a:schemeClr val="accent2"/>
                </a:solidFill>
              </a:rPr>
              <a:t>libre</a:t>
            </a:r>
            <a:r>
              <a:rPr lang="en-US" sz="1600" dirty="0">
                <a:solidFill>
                  <a:schemeClr val="accent2"/>
                </a:solidFill>
              </a:rPr>
              <a:t> de </a:t>
            </a:r>
            <a:r>
              <a:rPr lang="en-US" sz="1600" dirty="0" err="1">
                <a:solidFill>
                  <a:schemeClr val="accent2"/>
                </a:solidFill>
              </a:rPr>
              <a:t>colisiones</a:t>
            </a:r>
            <a:r>
              <a:rPr lang="en-US" sz="1600" dirty="0">
                <a:solidFill>
                  <a:schemeClr val="accent2"/>
                </a:solidFill>
              </a:rPr>
              <a:t> </a:t>
            </a:r>
            <a:endParaRPr lang="en-US" sz="1600" dirty="0" smtClean="0">
              <a:solidFill>
                <a:schemeClr val="accent2"/>
              </a:solidFill>
            </a:endParaRPr>
          </a:p>
          <a:p>
            <a:pPr lvl="1" indent="0">
              <a:buNone/>
            </a:pPr>
            <a:r>
              <a:rPr lang="es-MX" sz="1400" dirty="0"/>
              <a:t>Una conexión punto a punto dedicada a un </a:t>
            </a:r>
            <a:r>
              <a:rPr lang="es-MX" sz="1400" dirty="0" err="1"/>
              <a:t>switch</a:t>
            </a:r>
            <a:r>
              <a:rPr lang="es-MX" sz="1400" dirty="0"/>
              <a:t> también evita contenciones de medios entre dispositivos, lo que permite que un nodo funcione con pocas colisiones o ninguna colisión</a:t>
            </a:r>
            <a:r>
              <a:rPr lang="en-US" sz="1400" dirty="0" smtClean="0"/>
              <a:t>. </a:t>
            </a:r>
          </a:p>
          <a:p>
            <a:pPr lvl="3" indent="0"/>
            <a:r>
              <a:rPr lang="es-MX" sz="1200" dirty="0"/>
              <a:t>En una red Ethernet clásica de tamaño moderado que utiliza </a:t>
            </a:r>
            <a:r>
              <a:rPr lang="es-MX" sz="1200" dirty="0" err="1"/>
              <a:t>hubs</a:t>
            </a:r>
            <a:r>
              <a:rPr lang="es-MX" sz="1200" dirty="0"/>
              <a:t>, aproximadamente entre el 40% y el 50% del ancho de banda se consume en la recuperación por colisiones</a:t>
            </a:r>
            <a:r>
              <a:rPr lang="en-US" sz="1200" dirty="0" smtClean="0"/>
              <a:t>. </a:t>
            </a:r>
          </a:p>
          <a:p>
            <a:pPr lvl="1" indent="0"/>
            <a:r>
              <a:rPr lang="en-US" sz="1600" dirty="0" err="1">
                <a:solidFill>
                  <a:schemeClr val="accent2"/>
                </a:solidFill>
              </a:rPr>
              <a:t>Operación</a:t>
            </a:r>
            <a:r>
              <a:rPr lang="en-US" sz="1600" dirty="0">
                <a:solidFill>
                  <a:schemeClr val="accent2"/>
                </a:solidFill>
              </a:rPr>
              <a:t> full-duplex </a:t>
            </a:r>
            <a:endParaRPr lang="en-US" sz="1600" dirty="0" smtClean="0">
              <a:solidFill>
                <a:schemeClr val="accent2"/>
              </a:solidFill>
            </a:endParaRPr>
          </a:p>
          <a:p>
            <a:pPr lvl="1" indent="0">
              <a:buNone/>
            </a:pPr>
            <a:r>
              <a:rPr lang="es-MX" sz="1400" dirty="0"/>
              <a:t>Con la característica full-</a:t>
            </a:r>
            <a:r>
              <a:rPr lang="es-MX" sz="1400" dirty="0" err="1"/>
              <a:t>duplex</a:t>
            </a:r>
            <a:r>
              <a:rPr lang="es-MX" sz="1400" dirty="0"/>
              <a:t> habilitada en una red Ethernet con </a:t>
            </a:r>
            <a:r>
              <a:rPr lang="es-MX" sz="1400" dirty="0" err="1"/>
              <a:t>switches</a:t>
            </a:r>
            <a:r>
              <a:rPr lang="es-MX" sz="1400" dirty="0"/>
              <a:t>, los dispositivos conectados directamente a los puertos del </a:t>
            </a:r>
            <a:r>
              <a:rPr lang="es-MX" sz="1400" dirty="0" err="1"/>
              <a:t>switch</a:t>
            </a:r>
            <a:r>
              <a:rPr lang="es-MX" sz="1400" dirty="0"/>
              <a:t> pueden transmitir y recibir simultáneamente con el ancho de banda completo de los medios</a:t>
            </a:r>
            <a:r>
              <a:rPr lang="en-US" sz="1400" dirty="0" smtClean="0"/>
              <a:t>. </a:t>
            </a:r>
          </a:p>
        </p:txBody>
      </p:sp>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90550"/>
            <a:ext cx="27908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675" y="2519363"/>
            <a:ext cx="29622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25" y="4452938"/>
            <a:ext cx="27432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202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76225" y="211138"/>
            <a:ext cx="5159871" cy="838200"/>
          </a:xfrm>
        </p:spPr>
        <p:txBody>
          <a:bodyPr/>
          <a:lstStyle/>
          <a:p>
            <a:pPr fontAlgn="auto">
              <a:spcAft>
                <a:spcPts val="0"/>
              </a:spcAft>
              <a:defRPr/>
            </a:pPr>
            <a:r>
              <a:rPr lang="en-US" sz="2800" dirty="0" smtClean="0"/>
              <a:t>Ethernet – </a:t>
            </a:r>
            <a:r>
              <a:rPr lang="en-US" sz="2800" dirty="0" err="1" smtClean="0"/>
              <a:t>Utilización</a:t>
            </a:r>
            <a:r>
              <a:rPr lang="en-US" sz="2800" dirty="0" smtClean="0"/>
              <a:t> de Switches</a:t>
            </a:r>
          </a:p>
        </p:txBody>
      </p:sp>
      <p:sp>
        <p:nvSpPr>
          <p:cNvPr id="67587" name="Rectangle 3"/>
          <p:cNvSpPr>
            <a:spLocks noGrp="1" noChangeArrowheads="1"/>
          </p:cNvSpPr>
          <p:nvPr>
            <p:ph idx="1"/>
          </p:nvPr>
        </p:nvSpPr>
        <p:spPr>
          <a:xfrm>
            <a:off x="246062" y="1106488"/>
            <a:ext cx="6774209" cy="5362575"/>
          </a:xfrm>
        </p:spPr>
        <p:txBody>
          <a:bodyPr>
            <a:normAutofit/>
          </a:bodyPr>
          <a:lstStyle/>
          <a:p>
            <a:r>
              <a:rPr lang="es-MX" sz="1800" dirty="0"/>
              <a:t>Existen tres razones por las que los </a:t>
            </a:r>
            <a:r>
              <a:rPr lang="es-MX" sz="1800" dirty="0" err="1"/>
              <a:t>hubs</a:t>
            </a:r>
            <a:r>
              <a:rPr lang="es-MX" sz="1800" dirty="0"/>
              <a:t> siguen utilizándose:</a:t>
            </a:r>
          </a:p>
          <a:p>
            <a:pPr lvl="1"/>
            <a:r>
              <a:rPr lang="es-MX" sz="1600" dirty="0"/>
              <a:t>Disponibilidad: los </a:t>
            </a:r>
            <a:r>
              <a:rPr lang="es-MX" sz="1600" dirty="0" err="1"/>
              <a:t>switches</a:t>
            </a:r>
            <a:r>
              <a:rPr lang="es-MX" sz="1600" dirty="0"/>
              <a:t> de LAN no se desarrollaron hasta comienzos de la década de 1990 y no estuvieron disponibles hasta mediados de dicha década. Las primeras redes Ethernet utilizaban </a:t>
            </a:r>
            <a:r>
              <a:rPr lang="es-MX" sz="1600" dirty="0" err="1"/>
              <a:t>hubs</a:t>
            </a:r>
            <a:r>
              <a:rPr lang="es-MX" sz="1600" dirty="0"/>
              <a:t> de UTP y muchas de ellas continúan funcionando en la actualidad.</a:t>
            </a:r>
          </a:p>
          <a:p>
            <a:pPr lvl="1"/>
            <a:r>
              <a:rPr lang="es-MX" sz="1600" dirty="0"/>
              <a:t>Económicas. En un principio, los </a:t>
            </a:r>
            <a:r>
              <a:rPr lang="es-MX" sz="1600" dirty="0" err="1"/>
              <a:t>switches</a:t>
            </a:r>
            <a:r>
              <a:rPr lang="es-MX" sz="1600" dirty="0"/>
              <a:t> resultaban bastante costosos. A medida que el precio de los </a:t>
            </a:r>
            <a:r>
              <a:rPr lang="es-MX" sz="1600" dirty="0" err="1"/>
              <a:t>switches</a:t>
            </a:r>
            <a:r>
              <a:rPr lang="es-MX" sz="1600" dirty="0"/>
              <a:t> se redujo, la utilización de </a:t>
            </a:r>
            <a:r>
              <a:rPr lang="es-MX" sz="1600" dirty="0" err="1"/>
              <a:t>hubs</a:t>
            </a:r>
            <a:r>
              <a:rPr lang="es-MX" sz="1600" dirty="0"/>
              <a:t> disminuyó y el costo es cada vez menos un factor al momento de tomar decisiones de implementación. </a:t>
            </a:r>
          </a:p>
          <a:p>
            <a:pPr lvl="1"/>
            <a:r>
              <a:rPr lang="es-MX" sz="1600" dirty="0"/>
              <a:t>Requisitos: las primeras redes LAN eran redes simples diseñadas para intercambiar archivos y compartir impresoras. Para muchas ubicaciones, las primeras redes evolucionaron hasta convertirse en las redes convergentes de la actualidad, lo que originó una necesidad imperante de un mayor ancho de banda disponible para los usuarios individuales. No obstante, en algunos casos será suficiente con un </a:t>
            </a:r>
            <a:r>
              <a:rPr lang="es-MX" sz="1600" dirty="0" err="1"/>
              <a:t>hub</a:t>
            </a:r>
            <a:r>
              <a:rPr lang="es-MX" sz="1600" dirty="0"/>
              <a:t> de medios compartidos y estos productos permanecen en el mercado.</a:t>
            </a:r>
            <a:r>
              <a:rPr lang="en-US" sz="1400" dirty="0" smtClean="0"/>
              <a:t>.</a:t>
            </a:r>
          </a:p>
        </p:txBody>
      </p:sp>
    </p:spTree>
    <p:extLst>
      <p:ext uri="{BB962C8B-B14F-4D97-AF65-F5344CB8AC3E}">
        <p14:creationId xmlns:p14="http://schemas.microsoft.com/office/powerpoint/2010/main" val="31654922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sz="2800" dirty="0" smtClean="0"/>
              <a:t>Switches – </a:t>
            </a:r>
            <a:r>
              <a:rPr lang="en-US" sz="2800" dirty="0" err="1" smtClean="0"/>
              <a:t>Reenvío</a:t>
            </a:r>
            <a:r>
              <a:rPr lang="en-US" sz="2800" dirty="0" smtClean="0"/>
              <a:t> </a:t>
            </a:r>
            <a:r>
              <a:rPr lang="en-US" sz="2800" dirty="0" err="1" smtClean="0"/>
              <a:t>Selectivo</a:t>
            </a:r>
            <a:endParaRPr lang="en-US" sz="2800" dirty="0" smtClean="0"/>
          </a:p>
        </p:txBody>
      </p:sp>
      <p:sp>
        <p:nvSpPr>
          <p:cNvPr id="68611" name="Rectangle 3"/>
          <p:cNvSpPr>
            <a:spLocks noGrp="1" noChangeArrowheads="1"/>
          </p:cNvSpPr>
          <p:nvPr>
            <p:ph idx="1"/>
          </p:nvPr>
        </p:nvSpPr>
        <p:spPr>
          <a:xfrm>
            <a:off x="246063" y="1106488"/>
            <a:ext cx="5348287" cy="5362575"/>
          </a:xfrm>
        </p:spPr>
        <p:txBody>
          <a:bodyPr/>
          <a:lstStyle/>
          <a:p>
            <a:r>
              <a:rPr lang="es-MX" sz="1800" dirty="0" smtClean="0">
                <a:solidFill>
                  <a:srgbClr val="FF0000"/>
                </a:solidFill>
              </a:rPr>
              <a:t>El </a:t>
            </a:r>
            <a:r>
              <a:rPr lang="es-MX" sz="1800" dirty="0">
                <a:solidFill>
                  <a:srgbClr val="FF0000"/>
                </a:solidFill>
              </a:rPr>
              <a:t>reenvío se basa en </a:t>
            </a:r>
            <a:r>
              <a:rPr lang="es-MX" sz="1800" dirty="0" smtClean="0">
                <a:solidFill>
                  <a:srgbClr val="FF0000"/>
                </a:solidFill>
              </a:rPr>
              <a:t>la dirección </a:t>
            </a:r>
            <a:r>
              <a:rPr lang="es-MX" sz="1800" dirty="0">
                <a:solidFill>
                  <a:srgbClr val="FF0000"/>
                </a:solidFill>
              </a:rPr>
              <a:t>MAC de destino</a:t>
            </a:r>
            <a:endParaRPr lang="en-US" sz="1800" dirty="0" smtClean="0">
              <a:solidFill>
                <a:srgbClr val="FF0000"/>
              </a:solidFill>
            </a:endParaRPr>
          </a:p>
          <a:p>
            <a:pPr lvl="1" indent="0"/>
            <a:r>
              <a:rPr lang="es-MX" sz="1600" dirty="0">
                <a:solidFill>
                  <a:schemeClr val="accent2"/>
                </a:solidFill>
              </a:rPr>
              <a:t>El </a:t>
            </a:r>
            <a:r>
              <a:rPr lang="es-MX" sz="1600" dirty="0" err="1">
                <a:solidFill>
                  <a:schemeClr val="accent2"/>
                </a:solidFill>
              </a:rPr>
              <a:t>switch</a:t>
            </a:r>
            <a:r>
              <a:rPr lang="es-MX" sz="1600" dirty="0">
                <a:solidFill>
                  <a:schemeClr val="accent2"/>
                </a:solidFill>
              </a:rPr>
              <a:t> mantiene una tabla, denominada tabla MAC que hace coincidir una dirección MAC de destino con el puerto utilizado para conectarse a un nodo</a:t>
            </a:r>
            <a:r>
              <a:rPr lang="en-US" sz="1600" dirty="0" smtClean="0">
                <a:solidFill>
                  <a:schemeClr val="accent2"/>
                </a:solidFill>
              </a:rPr>
              <a:t>. </a:t>
            </a:r>
          </a:p>
          <a:p>
            <a:pPr lvl="1" indent="0"/>
            <a:r>
              <a:rPr lang="es-MX" sz="1600" dirty="0">
                <a:solidFill>
                  <a:schemeClr val="accent2"/>
                </a:solidFill>
              </a:rPr>
              <a:t>Para cada trama entrante, la dirección MAC de destino en el encabezado de la trama se compara con la lista de direcciones de la tabla MAC</a:t>
            </a:r>
            <a:r>
              <a:rPr lang="es-MX" sz="1600" dirty="0" smtClean="0">
                <a:solidFill>
                  <a:schemeClr val="accent2"/>
                </a:solidFill>
              </a:rPr>
              <a:t>.</a:t>
            </a:r>
            <a:r>
              <a:rPr lang="en-US" sz="1600" dirty="0" smtClean="0">
                <a:solidFill>
                  <a:schemeClr val="accent2"/>
                </a:solidFill>
              </a:rPr>
              <a:t> </a:t>
            </a:r>
          </a:p>
          <a:p>
            <a:pPr lvl="1" indent="0"/>
            <a:r>
              <a:rPr lang="es-MX" sz="1600" dirty="0">
                <a:solidFill>
                  <a:schemeClr val="accent2"/>
                </a:solidFill>
              </a:rPr>
              <a:t>Si se produce una coincidencia, el número de puerto de la tabla que se asoció con la dirección MAC se utiliza como puerto de salida para la trama</a:t>
            </a:r>
            <a:r>
              <a:rPr lang="en-US" sz="1600" dirty="0" smtClean="0">
                <a:solidFill>
                  <a:schemeClr val="accent2"/>
                </a:solidFill>
              </a:rPr>
              <a:t>.</a:t>
            </a:r>
          </a:p>
          <a:p>
            <a:r>
              <a:rPr lang="es-MX" sz="1800" dirty="0"/>
              <a:t>La </a:t>
            </a:r>
            <a:r>
              <a:rPr lang="es-MX" sz="1800" dirty="0">
                <a:solidFill>
                  <a:srgbClr val="FF0000"/>
                </a:solidFill>
              </a:rPr>
              <a:t>tabla MAC </a:t>
            </a:r>
            <a:r>
              <a:rPr lang="es-MX" sz="1800" dirty="0"/>
              <a:t>puede denominarse de diferentes maneras</a:t>
            </a:r>
            <a:r>
              <a:rPr lang="en-US" sz="1800" dirty="0" smtClean="0"/>
              <a:t>. </a:t>
            </a:r>
          </a:p>
          <a:p>
            <a:pPr lvl="1" indent="0"/>
            <a:r>
              <a:rPr lang="es-MX" sz="1600" dirty="0"/>
              <a:t>Generalmente, se le llama </a:t>
            </a:r>
            <a:r>
              <a:rPr lang="es-MX" sz="1600" dirty="0">
                <a:solidFill>
                  <a:srgbClr val="FF0000"/>
                </a:solidFill>
              </a:rPr>
              <a:t>tabla de </a:t>
            </a:r>
            <a:r>
              <a:rPr lang="es-MX" sz="1600" dirty="0" err="1">
                <a:solidFill>
                  <a:srgbClr val="FF0000"/>
                </a:solidFill>
              </a:rPr>
              <a:t>switch</a:t>
            </a:r>
            <a:r>
              <a:rPr lang="en-US" sz="1600" dirty="0" smtClean="0"/>
              <a:t>. </a:t>
            </a:r>
          </a:p>
          <a:p>
            <a:pPr lvl="1" indent="0"/>
            <a:r>
              <a:rPr lang="es-MX" sz="1600" dirty="0"/>
              <a:t>Debido a que la conmutación deriva de una tecnología más antigua denominada </a:t>
            </a:r>
            <a:r>
              <a:rPr lang="es-MX" sz="1600" dirty="0" err="1"/>
              <a:t>bridging</a:t>
            </a:r>
            <a:r>
              <a:rPr lang="es-MX" sz="1600" dirty="0"/>
              <a:t> transparente, la tabla suele denominarse </a:t>
            </a:r>
            <a:r>
              <a:rPr lang="es-MX" sz="1600" dirty="0">
                <a:solidFill>
                  <a:srgbClr val="FF0000"/>
                </a:solidFill>
              </a:rPr>
              <a:t>tabla del puente</a:t>
            </a:r>
            <a:r>
              <a:rPr lang="en-US" sz="1600" dirty="0" smtClean="0">
                <a:solidFill>
                  <a:schemeClr val="accent1"/>
                </a:solidFill>
              </a:rPr>
              <a:t>. </a:t>
            </a:r>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0" y="1090613"/>
            <a:ext cx="338137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3" y="4086225"/>
            <a:ext cx="34290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76183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107505" y="188640"/>
            <a:ext cx="5328592" cy="6226671"/>
          </a:xfrm>
        </p:spPr>
        <p:txBody>
          <a:bodyPr>
            <a:normAutofit lnSpcReduction="10000"/>
          </a:bodyPr>
          <a:lstStyle/>
          <a:p>
            <a:r>
              <a:rPr lang="es-MX" sz="2000" dirty="0" smtClean="0">
                <a:solidFill>
                  <a:schemeClr val="accent1"/>
                </a:solidFill>
              </a:rPr>
              <a:t>Cualquier </a:t>
            </a:r>
            <a:r>
              <a:rPr lang="es-MX" sz="2000" dirty="0">
                <a:solidFill>
                  <a:schemeClr val="accent1"/>
                </a:solidFill>
              </a:rPr>
              <a:t>nodo que funcione en modo full-</a:t>
            </a:r>
            <a:r>
              <a:rPr lang="es-MX" sz="2000" dirty="0" err="1">
                <a:solidFill>
                  <a:schemeClr val="accent1"/>
                </a:solidFill>
              </a:rPr>
              <a:t>duplex</a:t>
            </a:r>
            <a:r>
              <a:rPr lang="es-MX" sz="2000" dirty="0">
                <a:solidFill>
                  <a:schemeClr val="accent1"/>
                </a:solidFill>
              </a:rPr>
              <a:t> puede transmitir en cualquier momento que tenga una trama, independientemente de la disponibilidad del nodo receptor</a:t>
            </a:r>
            <a:r>
              <a:rPr lang="en-US" sz="2000" dirty="0" smtClean="0">
                <a:solidFill>
                  <a:schemeClr val="accent1"/>
                </a:solidFill>
              </a:rPr>
              <a:t>. </a:t>
            </a:r>
            <a:endParaRPr lang="en-US" sz="2000" dirty="0" smtClean="0">
              <a:solidFill>
                <a:schemeClr val="accent1"/>
              </a:solidFill>
            </a:endParaRPr>
          </a:p>
          <a:p>
            <a:pPr lvl="1" indent="0"/>
            <a:r>
              <a:rPr lang="es-MX" sz="1800" dirty="0">
                <a:solidFill>
                  <a:schemeClr val="accent2"/>
                </a:solidFill>
              </a:rPr>
              <a:t>Esto sucede porque un </a:t>
            </a:r>
            <a:r>
              <a:rPr lang="es-MX" sz="1800" dirty="0" err="1">
                <a:solidFill>
                  <a:schemeClr val="accent2"/>
                </a:solidFill>
              </a:rPr>
              <a:t>switch</a:t>
            </a:r>
            <a:r>
              <a:rPr lang="es-MX" sz="1800" dirty="0">
                <a:solidFill>
                  <a:schemeClr val="accent2"/>
                </a:solidFill>
              </a:rPr>
              <a:t> LAN almacena una trama entrante en la memoria búfer y después la envía al puerto correspondiente cuando dicho puerto está inactivo</a:t>
            </a:r>
            <a:r>
              <a:rPr lang="en-US" sz="1800" dirty="0" smtClean="0">
                <a:solidFill>
                  <a:schemeClr val="accent2"/>
                </a:solidFill>
              </a:rPr>
              <a:t>. </a:t>
            </a:r>
            <a:endParaRPr lang="en-US" sz="1800" dirty="0" smtClean="0">
              <a:solidFill>
                <a:schemeClr val="accent2"/>
              </a:solidFill>
            </a:endParaRPr>
          </a:p>
          <a:p>
            <a:pPr lvl="1" indent="0"/>
            <a:r>
              <a:rPr lang="es-MX" sz="1800" dirty="0">
                <a:solidFill>
                  <a:schemeClr val="accent2"/>
                </a:solidFill>
              </a:rPr>
              <a:t>Este proceso se denomina almacenar y reenviar.</a:t>
            </a:r>
            <a:r>
              <a:rPr lang="en-US" sz="1800" dirty="0" smtClean="0"/>
              <a:t>.</a:t>
            </a:r>
            <a:endParaRPr lang="en-US" sz="1800" dirty="0" smtClean="0"/>
          </a:p>
          <a:p>
            <a:r>
              <a:rPr lang="es-MX" sz="2000" dirty="0">
                <a:solidFill>
                  <a:srgbClr val="FF0000"/>
                </a:solidFill>
              </a:rPr>
              <a:t>Con la conmutación de almacenar y reenviar, el </a:t>
            </a:r>
            <a:r>
              <a:rPr lang="es-MX" sz="2000" dirty="0" err="1">
                <a:solidFill>
                  <a:srgbClr val="FF0000"/>
                </a:solidFill>
              </a:rPr>
              <a:t>switch</a:t>
            </a:r>
            <a:r>
              <a:rPr lang="es-MX" sz="2000" dirty="0">
                <a:solidFill>
                  <a:srgbClr val="FF0000"/>
                </a:solidFill>
              </a:rPr>
              <a:t> recibe toda la trama, verifica la FCS para detectar errores y reenvía la trama al puerto correspondiente para el nodo de destino</a:t>
            </a:r>
            <a:r>
              <a:rPr lang="en-US" sz="2000" dirty="0" smtClean="0">
                <a:solidFill>
                  <a:srgbClr val="FF0000"/>
                </a:solidFill>
              </a:rPr>
              <a:t>. </a:t>
            </a:r>
            <a:endParaRPr lang="en-US" sz="2000" dirty="0" smtClean="0">
              <a:solidFill>
                <a:srgbClr val="FF0000"/>
              </a:solidFill>
            </a:endParaRPr>
          </a:p>
          <a:p>
            <a:pPr lvl="1" indent="0"/>
            <a:r>
              <a:rPr lang="es-MX" sz="1800" dirty="0"/>
              <a:t>Debido a que los nodos no tienen que esperar hasta que los medios estén inactivos, los nodos pueden enviar y recibir a la velocidad completa del medio, sin pérdidas debidas a colisiones o a las sobrecargas que se relacionan con la administración de </a:t>
            </a:r>
            <a:r>
              <a:rPr lang="es-MX" sz="1800" dirty="0" smtClean="0"/>
              <a:t>colisiones</a:t>
            </a:r>
            <a:r>
              <a:rPr lang="en-US" sz="1800" dirty="0" smtClean="0"/>
              <a:t>.</a:t>
            </a:r>
            <a:endParaRPr lang="en-US" sz="1800" dirty="0" smtClean="0"/>
          </a:p>
        </p:txBody>
      </p:sp>
      <p:pic>
        <p:nvPicPr>
          <p:cNvPr id="6963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573016"/>
            <a:ext cx="3707904" cy="299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88640"/>
            <a:ext cx="3707904"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400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1520" y="28444"/>
            <a:ext cx="3359671" cy="553566"/>
          </a:xfrm>
        </p:spPr>
        <p:txBody>
          <a:bodyPr/>
          <a:lstStyle/>
          <a:p>
            <a:pPr fontAlgn="auto">
              <a:spcAft>
                <a:spcPts val="0"/>
              </a:spcAft>
              <a:defRPr/>
            </a:pPr>
            <a:r>
              <a:rPr lang="en-US" sz="2800" dirty="0" err="1"/>
              <a:t>Operación</a:t>
            </a:r>
            <a:r>
              <a:rPr lang="en-US" sz="2800" dirty="0"/>
              <a:t> del </a:t>
            </a:r>
            <a:r>
              <a:rPr lang="en-US" sz="2800" dirty="0" smtClean="0"/>
              <a:t>switch</a:t>
            </a:r>
            <a:endParaRPr lang="en-US" sz="2800" dirty="0" smtClean="0"/>
          </a:p>
        </p:txBody>
      </p:sp>
      <p:sp>
        <p:nvSpPr>
          <p:cNvPr id="70659" name="Rectangle 3"/>
          <p:cNvSpPr>
            <a:spLocks noGrp="1" noChangeArrowheads="1"/>
          </p:cNvSpPr>
          <p:nvPr>
            <p:ph idx="1"/>
          </p:nvPr>
        </p:nvSpPr>
        <p:spPr>
          <a:xfrm>
            <a:off x="107505" y="692696"/>
            <a:ext cx="5905946" cy="5776367"/>
          </a:xfrm>
        </p:spPr>
        <p:txBody>
          <a:bodyPr>
            <a:normAutofit lnSpcReduction="10000"/>
          </a:bodyPr>
          <a:lstStyle/>
          <a:p>
            <a:r>
              <a:rPr lang="es-MX" sz="1800" dirty="0" smtClean="0"/>
              <a:t>Los </a:t>
            </a:r>
            <a:r>
              <a:rPr lang="es-MX" sz="1800" dirty="0" err="1"/>
              <a:t>switches</a:t>
            </a:r>
            <a:r>
              <a:rPr lang="es-MX" sz="1800" dirty="0"/>
              <a:t> LAN Ethernet realizan cinco operaciones básicas</a:t>
            </a:r>
            <a:r>
              <a:rPr lang="en-US" sz="1800" dirty="0" smtClean="0"/>
              <a:t>: </a:t>
            </a:r>
            <a:endParaRPr lang="en-US" sz="1800" dirty="0" smtClean="0">
              <a:solidFill>
                <a:schemeClr val="accent2"/>
              </a:solidFill>
            </a:endParaRPr>
          </a:p>
          <a:p>
            <a:pPr>
              <a:buFont typeface="Wingdings" pitchFamily="2" charset="2"/>
              <a:buNone/>
            </a:pPr>
            <a:r>
              <a:rPr lang="en-US" sz="1800" dirty="0" smtClean="0">
                <a:solidFill>
                  <a:schemeClr val="accent2"/>
                </a:solidFill>
              </a:rPr>
              <a:t>1. </a:t>
            </a:r>
            <a:r>
              <a:rPr lang="en-US" sz="1800" dirty="0" err="1" smtClean="0">
                <a:solidFill>
                  <a:schemeClr val="accent2"/>
                </a:solidFill>
              </a:rPr>
              <a:t>Aprendizaje</a:t>
            </a:r>
            <a:endParaRPr lang="en-US" sz="1800" dirty="0" smtClean="0">
              <a:solidFill>
                <a:schemeClr val="accent2"/>
              </a:solidFill>
            </a:endParaRPr>
          </a:p>
          <a:p>
            <a:pPr lvl="1" indent="0"/>
            <a:r>
              <a:rPr lang="es-MX" sz="1600" dirty="0">
                <a:solidFill>
                  <a:schemeClr val="tx2"/>
                </a:solidFill>
              </a:rPr>
              <a:t>La tabla MAC debe completarse con las direcciones MAC y sus puertos correspondientes</a:t>
            </a:r>
            <a:r>
              <a:rPr lang="en-US" sz="1600" dirty="0" smtClean="0">
                <a:solidFill>
                  <a:schemeClr val="tx2"/>
                </a:solidFill>
              </a:rPr>
              <a:t>. </a:t>
            </a:r>
          </a:p>
          <a:p>
            <a:pPr lvl="1" indent="0"/>
            <a:r>
              <a:rPr lang="es-MX" sz="1600" dirty="0">
                <a:solidFill>
                  <a:schemeClr val="tx2"/>
                </a:solidFill>
              </a:rPr>
              <a:t>El proceso de aprendizaje permite que estos mapeos se adquieran dinámicamente durante el funcionamiento normal</a:t>
            </a:r>
            <a:r>
              <a:rPr lang="en-US" sz="1600" dirty="0" smtClean="0">
                <a:solidFill>
                  <a:schemeClr val="tx2"/>
                </a:solidFill>
              </a:rPr>
              <a:t>. </a:t>
            </a:r>
            <a:endParaRPr lang="en-US" sz="1600" dirty="0" smtClean="0">
              <a:solidFill>
                <a:schemeClr val="tx2"/>
              </a:solidFill>
            </a:endParaRPr>
          </a:p>
          <a:p>
            <a:pPr lvl="1" indent="0"/>
            <a:r>
              <a:rPr lang="es-MX" sz="1600" dirty="0">
                <a:solidFill>
                  <a:schemeClr val="tx2"/>
                </a:solidFill>
              </a:rPr>
              <a:t>A medida que cada trama ingresa al </a:t>
            </a:r>
            <a:r>
              <a:rPr lang="es-MX" sz="1600" dirty="0" err="1">
                <a:solidFill>
                  <a:schemeClr val="tx2"/>
                </a:solidFill>
              </a:rPr>
              <a:t>switch</a:t>
            </a:r>
            <a:r>
              <a:rPr lang="es-MX" sz="1600" dirty="0">
                <a:solidFill>
                  <a:schemeClr val="tx2"/>
                </a:solidFill>
              </a:rPr>
              <a:t>, el </a:t>
            </a:r>
            <a:r>
              <a:rPr lang="es-MX" sz="1600" dirty="0" err="1">
                <a:solidFill>
                  <a:schemeClr val="tx2"/>
                </a:solidFill>
              </a:rPr>
              <a:t>switch</a:t>
            </a:r>
            <a:r>
              <a:rPr lang="es-MX" sz="1600" dirty="0">
                <a:solidFill>
                  <a:schemeClr val="tx2"/>
                </a:solidFill>
              </a:rPr>
              <a:t> analiza la dirección MAC de origen</a:t>
            </a:r>
            <a:r>
              <a:rPr lang="en-US" sz="1600" dirty="0" smtClean="0">
                <a:solidFill>
                  <a:schemeClr val="tx2"/>
                </a:solidFill>
              </a:rPr>
              <a:t>. </a:t>
            </a:r>
            <a:endParaRPr lang="en-US" sz="1600" dirty="0" smtClean="0">
              <a:solidFill>
                <a:schemeClr val="tx2"/>
              </a:solidFill>
            </a:endParaRPr>
          </a:p>
          <a:p>
            <a:pPr lvl="2"/>
            <a:r>
              <a:rPr lang="es-MX" sz="1400" dirty="0">
                <a:solidFill>
                  <a:srgbClr val="FF0000"/>
                </a:solidFill>
              </a:rPr>
              <a:t>Si no existe ninguna entrada, el </a:t>
            </a:r>
            <a:r>
              <a:rPr lang="es-MX" sz="1400" dirty="0" err="1">
                <a:solidFill>
                  <a:srgbClr val="FF0000"/>
                </a:solidFill>
              </a:rPr>
              <a:t>switch</a:t>
            </a:r>
            <a:r>
              <a:rPr lang="es-MX" sz="1400" dirty="0">
                <a:solidFill>
                  <a:srgbClr val="FF0000"/>
                </a:solidFill>
              </a:rPr>
              <a:t> crea una nueva entrada en la tabla MAC utilizando la dirección MAC de origen y asocia la dirección con el puerto en el que llegó la entrada</a:t>
            </a:r>
            <a:r>
              <a:rPr lang="en-US" sz="1400" dirty="0" smtClean="0">
                <a:solidFill>
                  <a:srgbClr val="FF0000"/>
                </a:solidFill>
              </a:rPr>
              <a:t>. </a:t>
            </a:r>
            <a:endParaRPr lang="en-US" sz="1400" dirty="0" smtClean="0">
              <a:solidFill>
                <a:srgbClr val="FF0000"/>
              </a:solidFill>
            </a:endParaRPr>
          </a:p>
          <a:p>
            <a:pPr lvl="1" indent="0"/>
            <a:r>
              <a:rPr lang="es-MX" sz="1600" dirty="0">
                <a:solidFill>
                  <a:schemeClr val="tx2"/>
                </a:solidFill>
              </a:rPr>
              <a:t>Ahora, el </a:t>
            </a:r>
            <a:r>
              <a:rPr lang="es-MX" sz="1600" dirty="0" err="1">
                <a:solidFill>
                  <a:schemeClr val="tx2"/>
                </a:solidFill>
              </a:rPr>
              <a:t>switch</a:t>
            </a:r>
            <a:r>
              <a:rPr lang="es-MX" sz="1600" dirty="0">
                <a:solidFill>
                  <a:schemeClr val="tx2"/>
                </a:solidFill>
              </a:rPr>
              <a:t> puede utilizar esta asignación para reenviar tramas a este nodo</a:t>
            </a:r>
            <a:r>
              <a:rPr lang="en-US" sz="1600" dirty="0" smtClean="0">
                <a:solidFill>
                  <a:schemeClr val="tx2"/>
                </a:solidFill>
              </a:rPr>
              <a:t>.</a:t>
            </a:r>
            <a:endParaRPr lang="en-US" sz="1600" dirty="0" smtClean="0">
              <a:solidFill>
                <a:schemeClr val="tx2"/>
              </a:solidFill>
            </a:endParaRPr>
          </a:p>
          <a:p>
            <a:pPr>
              <a:buFont typeface="Wingdings" pitchFamily="2" charset="2"/>
              <a:buNone/>
            </a:pPr>
            <a:r>
              <a:rPr lang="en-US" sz="1800" dirty="0" smtClean="0">
                <a:solidFill>
                  <a:schemeClr val="accent2"/>
                </a:solidFill>
              </a:rPr>
              <a:t>2. </a:t>
            </a:r>
            <a:r>
              <a:rPr lang="en-US" sz="1800" dirty="0" err="1" smtClean="0">
                <a:solidFill>
                  <a:schemeClr val="accent2"/>
                </a:solidFill>
              </a:rPr>
              <a:t>Actualización</a:t>
            </a:r>
            <a:endParaRPr lang="en-US" sz="1800" dirty="0" smtClean="0">
              <a:solidFill>
                <a:schemeClr val="accent2"/>
              </a:solidFill>
            </a:endParaRPr>
          </a:p>
          <a:p>
            <a:pPr lvl="1" indent="0"/>
            <a:r>
              <a:rPr lang="es-MX" sz="1600" dirty="0">
                <a:solidFill>
                  <a:schemeClr val="accent1"/>
                </a:solidFill>
              </a:rPr>
              <a:t>Las entradas de la tabla MAC que se adquirieron mediante el proceso de Aprendizaje reciben una marca horaria</a:t>
            </a:r>
            <a:r>
              <a:rPr lang="en-US" sz="1600" dirty="0" smtClean="0">
                <a:solidFill>
                  <a:schemeClr val="accent1"/>
                </a:solidFill>
              </a:rPr>
              <a:t>. </a:t>
            </a:r>
            <a:endParaRPr lang="en-US" sz="1600" dirty="0" smtClean="0">
              <a:solidFill>
                <a:schemeClr val="accent1"/>
              </a:solidFill>
            </a:endParaRPr>
          </a:p>
          <a:p>
            <a:pPr lvl="1" indent="0"/>
            <a:r>
              <a:rPr lang="es-MX" sz="1600" dirty="0">
                <a:solidFill>
                  <a:schemeClr val="accent1"/>
                </a:solidFill>
              </a:rPr>
              <a:t>Después de que se crea una entrada en la tabla MAC</a:t>
            </a:r>
            <a:r>
              <a:rPr lang="en-US" sz="1600" dirty="0">
                <a:solidFill>
                  <a:schemeClr val="accent1"/>
                </a:solidFill>
              </a:rPr>
              <a:t>, un </a:t>
            </a:r>
            <a:r>
              <a:rPr lang="en-US" sz="1600" dirty="0" err="1">
                <a:solidFill>
                  <a:schemeClr val="accent1"/>
                </a:solidFill>
              </a:rPr>
              <a:t>proceso</a:t>
            </a:r>
            <a:r>
              <a:rPr lang="en-US" sz="1600" dirty="0">
                <a:solidFill>
                  <a:schemeClr val="accent1"/>
                </a:solidFill>
              </a:rPr>
              <a:t> </a:t>
            </a:r>
            <a:r>
              <a:rPr lang="en-US" sz="1600" dirty="0" err="1">
                <a:solidFill>
                  <a:schemeClr val="accent1"/>
                </a:solidFill>
              </a:rPr>
              <a:t>comienza</a:t>
            </a:r>
            <a:r>
              <a:rPr lang="en-US" sz="1600" dirty="0">
                <a:solidFill>
                  <a:schemeClr val="accent1"/>
                </a:solidFill>
              </a:rPr>
              <a:t> </a:t>
            </a:r>
            <a:r>
              <a:rPr lang="en-US" sz="1600" dirty="0" err="1">
                <a:solidFill>
                  <a:schemeClr val="accent1"/>
                </a:solidFill>
              </a:rPr>
              <a:t>una</a:t>
            </a:r>
            <a:r>
              <a:rPr lang="en-US" sz="1600" dirty="0">
                <a:solidFill>
                  <a:schemeClr val="accent1"/>
                </a:solidFill>
              </a:rPr>
              <a:t> </a:t>
            </a:r>
            <a:r>
              <a:rPr lang="en-US" sz="1600" dirty="0" err="1">
                <a:solidFill>
                  <a:schemeClr val="accent1"/>
                </a:solidFill>
              </a:rPr>
              <a:t>cuenta</a:t>
            </a:r>
            <a:r>
              <a:rPr lang="en-US" sz="1600" dirty="0">
                <a:solidFill>
                  <a:schemeClr val="accent1"/>
                </a:solidFill>
              </a:rPr>
              <a:t> </a:t>
            </a:r>
            <a:r>
              <a:rPr lang="en-US" sz="1600" dirty="0" err="1">
                <a:solidFill>
                  <a:schemeClr val="accent1"/>
                </a:solidFill>
              </a:rPr>
              <a:t>regresiva</a:t>
            </a:r>
            <a:r>
              <a:rPr lang="en-US" sz="1600" dirty="0">
                <a:solidFill>
                  <a:schemeClr val="accent1"/>
                </a:solidFill>
              </a:rPr>
              <a:t>. </a:t>
            </a:r>
            <a:endParaRPr lang="en-US" sz="1600" dirty="0" smtClean="0">
              <a:solidFill>
                <a:schemeClr val="accent1"/>
              </a:solidFill>
            </a:endParaRPr>
          </a:p>
          <a:p>
            <a:pPr lvl="1" indent="0"/>
            <a:r>
              <a:rPr lang="es-MX" sz="1600" dirty="0">
                <a:solidFill>
                  <a:schemeClr val="accent1"/>
                </a:solidFill>
              </a:rPr>
              <a:t>Una vez que el valor alcanza 0, la entrada de la tabla se actualizará la próxima vez que el </a:t>
            </a:r>
            <a:r>
              <a:rPr lang="es-MX" sz="1600" dirty="0" err="1">
                <a:solidFill>
                  <a:schemeClr val="accent1"/>
                </a:solidFill>
              </a:rPr>
              <a:t>switch</a:t>
            </a:r>
            <a:r>
              <a:rPr lang="es-MX" sz="1600" dirty="0">
                <a:solidFill>
                  <a:schemeClr val="accent1"/>
                </a:solidFill>
              </a:rPr>
              <a:t> reciba una trama de ese nodo en el mismo puerto</a:t>
            </a:r>
            <a:r>
              <a:rPr lang="en-US" sz="1600" dirty="0" smtClean="0">
                <a:solidFill>
                  <a:schemeClr val="accent1"/>
                </a:solidFill>
              </a:rPr>
              <a:t>.</a:t>
            </a:r>
            <a:r>
              <a:rPr lang="en-US" sz="1600" dirty="0" smtClean="0"/>
              <a:t> </a:t>
            </a:r>
            <a:endParaRPr lang="en-US" sz="1600" dirty="0" smtClean="0"/>
          </a:p>
        </p:txBody>
      </p:sp>
      <p:pic>
        <p:nvPicPr>
          <p:cNvPr id="706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838" y="571500"/>
            <a:ext cx="2990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638" y="3286125"/>
            <a:ext cx="31051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635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528" y="0"/>
            <a:ext cx="5064050" cy="838200"/>
          </a:xfrm>
        </p:spPr>
        <p:txBody>
          <a:bodyPr/>
          <a:lstStyle/>
          <a:p>
            <a:pPr fontAlgn="auto">
              <a:spcAft>
                <a:spcPts val="0"/>
              </a:spcAft>
              <a:defRPr/>
            </a:pPr>
            <a:r>
              <a:rPr lang="en-US" altLang="ja-JP" sz="2800" dirty="0" smtClean="0">
                <a:ea typeface="ＭＳ Ｐゴシック" pitchFamily="34" charset="-128"/>
              </a:rPr>
              <a:t>Ethernet – </a:t>
            </a:r>
            <a:r>
              <a:rPr lang="en-US" altLang="ja-JP" sz="2800" dirty="0" err="1" smtClean="0">
                <a:ea typeface="ＭＳ Ｐゴシック" pitchFamily="34" charset="-128"/>
              </a:rPr>
              <a:t>Capa</a:t>
            </a:r>
            <a:r>
              <a:rPr lang="en-US" altLang="ja-JP" sz="2800" dirty="0" smtClean="0">
                <a:ea typeface="ＭＳ Ｐゴシック" pitchFamily="34" charset="-128"/>
              </a:rPr>
              <a:t> 1 y </a:t>
            </a:r>
            <a:r>
              <a:rPr lang="en-US" altLang="ja-JP" sz="2800" dirty="0" err="1" smtClean="0">
                <a:ea typeface="ＭＳ Ｐゴシック" pitchFamily="34" charset="-128"/>
              </a:rPr>
              <a:t>Capa</a:t>
            </a:r>
            <a:r>
              <a:rPr lang="en-US" altLang="ja-JP" sz="2800" dirty="0" smtClean="0">
                <a:ea typeface="ＭＳ Ｐゴシック" pitchFamily="34" charset="-128"/>
              </a:rPr>
              <a:t> 2</a:t>
            </a:r>
            <a:endParaRPr lang="en-US" sz="2800" dirty="0" smtClean="0"/>
          </a:p>
        </p:txBody>
      </p:sp>
      <p:sp>
        <p:nvSpPr>
          <p:cNvPr id="19459" name="Rectangle 3"/>
          <p:cNvSpPr>
            <a:spLocks noGrp="1" noChangeArrowheads="1"/>
          </p:cNvSpPr>
          <p:nvPr>
            <p:ph idx="1"/>
          </p:nvPr>
        </p:nvSpPr>
        <p:spPr>
          <a:xfrm>
            <a:off x="1" y="836712"/>
            <a:ext cx="5076056" cy="5513288"/>
          </a:xfrm>
        </p:spPr>
        <p:txBody>
          <a:bodyPr>
            <a:normAutofit lnSpcReduction="10000"/>
          </a:bodyPr>
          <a:lstStyle/>
          <a:p>
            <a:r>
              <a:rPr lang="en-US" sz="2000" dirty="0" smtClean="0">
                <a:solidFill>
                  <a:schemeClr val="accent1"/>
                </a:solidFill>
              </a:rPr>
              <a:t>Ethernet opera a </a:t>
            </a:r>
            <a:r>
              <a:rPr lang="en-US" sz="2000" dirty="0" err="1" smtClean="0">
                <a:solidFill>
                  <a:schemeClr val="accent1"/>
                </a:solidFill>
              </a:rPr>
              <a:t>través</a:t>
            </a:r>
            <a:r>
              <a:rPr lang="en-US" sz="2000" dirty="0" smtClean="0">
                <a:solidFill>
                  <a:schemeClr val="accent1"/>
                </a:solidFill>
              </a:rPr>
              <a:t> de dos </a:t>
            </a:r>
            <a:r>
              <a:rPr lang="en-US" sz="2000" dirty="0" err="1" smtClean="0">
                <a:solidFill>
                  <a:schemeClr val="accent1"/>
                </a:solidFill>
              </a:rPr>
              <a:t>capas</a:t>
            </a:r>
            <a:r>
              <a:rPr lang="en-US" sz="2000" dirty="0" smtClean="0">
                <a:solidFill>
                  <a:schemeClr val="accent1"/>
                </a:solidFill>
              </a:rPr>
              <a:t> del </a:t>
            </a:r>
            <a:r>
              <a:rPr lang="en-US" sz="2000" dirty="0" err="1" smtClean="0">
                <a:solidFill>
                  <a:schemeClr val="accent1"/>
                </a:solidFill>
              </a:rPr>
              <a:t>modelo</a:t>
            </a:r>
            <a:r>
              <a:rPr lang="en-US" sz="2000" dirty="0" smtClean="0">
                <a:solidFill>
                  <a:schemeClr val="accent1"/>
                </a:solidFill>
              </a:rPr>
              <a:t> OSI. </a:t>
            </a:r>
          </a:p>
          <a:p>
            <a:pPr lvl="1" indent="0"/>
            <a:r>
              <a:rPr lang="en-US" sz="1800" dirty="0" smtClean="0">
                <a:solidFill>
                  <a:schemeClr val="accent2"/>
                </a:solidFill>
              </a:rPr>
              <a:t> </a:t>
            </a:r>
            <a:r>
              <a:rPr lang="en-US" sz="1800" b="1" dirty="0" smtClean="0">
                <a:solidFill>
                  <a:schemeClr val="accent2"/>
                </a:solidFill>
              </a:rPr>
              <a:t>La </a:t>
            </a:r>
            <a:r>
              <a:rPr lang="en-US" sz="1800" b="1" dirty="0" err="1" smtClean="0">
                <a:solidFill>
                  <a:schemeClr val="accent2"/>
                </a:solidFill>
              </a:rPr>
              <a:t>Capa</a:t>
            </a:r>
            <a:r>
              <a:rPr lang="en-US" sz="1800" b="1" dirty="0" smtClean="0">
                <a:solidFill>
                  <a:schemeClr val="accent2"/>
                </a:solidFill>
              </a:rPr>
              <a:t> </a:t>
            </a:r>
            <a:r>
              <a:rPr lang="en-US" sz="1800" b="1" dirty="0" err="1" smtClean="0">
                <a:solidFill>
                  <a:schemeClr val="accent2"/>
                </a:solidFill>
              </a:rPr>
              <a:t>Física</a:t>
            </a:r>
            <a:r>
              <a:rPr lang="en-US" sz="1800" b="1" dirty="0" smtClean="0">
                <a:solidFill>
                  <a:schemeClr val="accent2"/>
                </a:solidFill>
              </a:rPr>
              <a:t>.</a:t>
            </a:r>
          </a:p>
          <a:p>
            <a:pPr lvl="2"/>
            <a:r>
              <a:rPr lang="es-MX" sz="1600" dirty="0" smtClean="0"/>
              <a:t>Ethernet en la Capa 1 implica señales, </a:t>
            </a:r>
            <a:r>
              <a:rPr lang="es-MX" sz="1600" dirty="0" err="1" smtClean="0"/>
              <a:t>streams</a:t>
            </a:r>
            <a:r>
              <a:rPr lang="es-MX" sz="1600" dirty="0" smtClean="0"/>
              <a:t> de bits que se transportan en los medios, componentes físicos que transmiten las señales a los medios y distintas topologías</a:t>
            </a:r>
            <a:r>
              <a:rPr lang="en-US" sz="1600" dirty="0" smtClean="0"/>
              <a:t>. </a:t>
            </a:r>
          </a:p>
          <a:p>
            <a:r>
              <a:rPr lang="es-MX" sz="1600" b="1" dirty="0" smtClean="0"/>
              <a:t>Ethernet se implementa en la mitad inferior de la capa de enlace de datos, que se conoce como subcapa de Control de acceso al Medio (MAC)</a:t>
            </a:r>
            <a:r>
              <a:rPr lang="en-US" sz="1600" b="1" dirty="0" smtClean="0">
                <a:solidFill>
                  <a:schemeClr val="accent2"/>
                </a:solidFill>
              </a:rPr>
              <a:t>, </a:t>
            </a:r>
          </a:p>
          <a:p>
            <a:pPr lvl="2"/>
            <a:r>
              <a:rPr lang="en-US" sz="1600" dirty="0" smtClean="0"/>
              <a:t>Ethernet en la </a:t>
            </a:r>
            <a:r>
              <a:rPr lang="en-US" sz="1600" dirty="0" err="1" smtClean="0"/>
              <a:t>capa</a:t>
            </a:r>
            <a:r>
              <a:rPr lang="en-US" sz="1600" dirty="0" smtClean="0"/>
              <a:t> 2 se </a:t>
            </a:r>
            <a:r>
              <a:rPr lang="en-US" sz="1600" dirty="0" err="1" smtClean="0"/>
              <a:t>encarga</a:t>
            </a:r>
            <a:r>
              <a:rPr lang="en-US" sz="1600" dirty="0" smtClean="0"/>
              <a:t> de </a:t>
            </a:r>
            <a:r>
              <a:rPr lang="en-US" sz="1600" dirty="0" err="1" smtClean="0"/>
              <a:t>las</a:t>
            </a:r>
            <a:r>
              <a:rPr lang="en-US" sz="1600" dirty="0" smtClean="0"/>
              <a:t> </a:t>
            </a:r>
            <a:r>
              <a:rPr lang="en-US" sz="1600" dirty="0" err="1" smtClean="0"/>
              <a:t>limitacones</a:t>
            </a:r>
            <a:r>
              <a:rPr lang="en-US" sz="1600" dirty="0" smtClean="0"/>
              <a:t> de la </a:t>
            </a:r>
            <a:r>
              <a:rPr lang="en-US" sz="1600" dirty="0" err="1" smtClean="0"/>
              <a:t>capa</a:t>
            </a:r>
            <a:r>
              <a:rPr lang="en-US" sz="1600" dirty="0" smtClean="0"/>
              <a:t> 1. </a:t>
            </a:r>
          </a:p>
          <a:p>
            <a:pPr lvl="2"/>
            <a:r>
              <a:rPr lang="en-US" sz="1600" dirty="0" smtClean="0"/>
              <a:t>La </a:t>
            </a:r>
            <a:r>
              <a:rPr lang="en-US" sz="1600" dirty="0" err="1" smtClean="0"/>
              <a:t>subcapa</a:t>
            </a:r>
            <a:r>
              <a:rPr lang="en-US" sz="1600" dirty="0" smtClean="0"/>
              <a:t> MAC </a:t>
            </a:r>
            <a:r>
              <a:rPr lang="es-MX" sz="1600" dirty="0" smtClean="0"/>
              <a:t>se ocupa de los componentes físicos que se utilizarán para comunicar la información y prepara los datos para transmitirlos a través de los medios</a:t>
            </a:r>
            <a:r>
              <a:rPr lang="en-US" sz="1600" dirty="0" smtClean="0"/>
              <a:t>.</a:t>
            </a:r>
          </a:p>
          <a:p>
            <a:r>
              <a:rPr lang="es-MX" sz="2000" dirty="0" smtClean="0">
                <a:solidFill>
                  <a:srgbClr val="008000"/>
                </a:solidFill>
              </a:rPr>
              <a:t>La subcapa Control de enlace lógico (LLC) sigue siendo relativamente independiente del equipo físico que se utilizará para el proceso de comunicación</a:t>
            </a:r>
            <a:r>
              <a:rPr lang="en-US" sz="2000" dirty="0" smtClean="0">
                <a:solidFill>
                  <a:srgbClr val="008000"/>
                </a:solidFill>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211387"/>
            <a:ext cx="4067944"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1547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246063" y="620688"/>
            <a:ext cx="5643562" cy="6120679"/>
          </a:xfrm>
        </p:spPr>
        <p:txBody>
          <a:bodyPr/>
          <a:lstStyle/>
          <a:p>
            <a:r>
              <a:rPr lang="en-US" sz="1800" dirty="0" err="1" smtClean="0">
                <a:solidFill>
                  <a:schemeClr val="accent2"/>
                </a:solidFill>
              </a:rPr>
              <a:t>Saturación</a:t>
            </a:r>
            <a:endParaRPr lang="en-US" sz="1800" dirty="0" smtClean="0">
              <a:solidFill>
                <a:schemeClr val="accent2"/>
              </a:solidFill>
            </a:endParaRPr>
          </a:p>
          <a:p>
            <a:pPr lvl="1" indent="0"/>
            <a:r>
              <a:rPr lang="es-MX" sz="1600" u="sng" dirty="0">
                <a:solidFill>
                  <a:srgbClr val="FF0000"/>
                </a:solidFill>
              </a:rPr>
              <a:t>Si el </a:t>
            </a:r>
            <a:r>
              <a:rPr lang="es-MX" sz="1600" u="sng" dirty="0" err="1">
                <a:solidFill>
                  <a:srgbClr val="FF0000"/>
                </a:solidFill>
              </a:rPr>
              <a:t>switch</a:t>
            </a:r>
            <a:r>
              <a:rPr lang="es-MX" sz="1600" u="sng" dirty="0">
                <a:solidFill>
                  <a:srgbClr val="FF0000"/>
                </a:solidFill>
              </a:rPr>
              <a:t> no sabe a qué puerto enviar una trama porque la dirección MAC de destino no se encuentra en la tabla MAC, el </a:t>
            </a:r>
            <a:r>
              <a:rPr lang="es-MX" sz="1600" u="sng" dirty="0" err="1">
                <a:solidFill>
                  <a:srgbClr val="FF0000"/>
                </a:solidFill>
              </a:rPr>
              <a:t>switch</a:t>
            </a:r>
            <a:r>
              <a:rPr lang="es-MX" sz="1600" u="sng" dirty="0">
                <a:solidFill>
                  <a:srgbClr val="FF0000"/>
                </a:solidFill>
              </a:rPr>
              <a:t> envía la trama a todos los puertos, excepto al puerto en el que llegó la trama</a:t>
            </a:r>
            <a:r>
              <a:rPr lang="en-US" sz="1600" u="sng" dirty="0" smtClean="0">
                <a:solidFill>
                  <a:srgbClr val="FF0000"/>
                </a:solidFill>
              </a:rPr>
              <a:t>. </a:t>
            </a:r>
            <a:endParaRPr lang="en-US" sz="1600" u="sng" dirty="0" smtClean="0">
              <a:solidFill>
                <a:srgbClr val="FF0000"/>
              </a:solidFill>
            </a:endParaRPr>
          </a:p>
          <a:p>
            <a:pPr lvl="1" indent="0"/>
            <a:r>
              <a:rPr lang="es-MX" sz="1600" u="sng" dirty="0">
                <a:solidFill>
                  <a:srgbClr val="FF0000"/>
                </a:solidFill>
              </a:rPr>
              <a:t>El proceso que consiste en enviar una trama a todos los segmentos se denomina saturación</a:t>
            </a:r>
            <a:r>
              <a:rPr lang="en-US" sz="1600" u="sng" dirty="0" smtClean="0">
                <a:solidFill>
                  <a:srgbClr val="FF0000"/>
                </a:solidFill>
              </a:rPr>
              <a:t>.</a:t>
            </a:r>
            <a:endParaRPr lang="en-US" sz="1600" u="sng" dirty="0" smtClean="0">
              <a:solidFill>
                <a:srgbClr val="FF0000"/>
              </a:solidFill>
            </a:endParaRPr>
          </a:p>
          <a:p>
            <a:r>
              <a:rPr lang="en-US" sz="1800" dirty="0" err="1">
                <a:solidFill>
                  <a:schemeClr val="accent2"/>
                </a:solidFill>
              </a:rPr>
              <a:t>Reenvío</a:t>
            </a:r>
            <a:r>
              <a:rPr lang="en-US" sz="1800" dirty="0">
                <a:solidFill>
                  <a:schemeClr val="accent2"/>
                </a:solidFill>
              </a:rPr>
              <a:t> </a:t>
            </a:r>
            <a:r>
              <a:rPr lang="en-US" sz="1800" dirty="0" err="1" smtClean="0">
                <a:solidFill>
                  <a:schemeClr val="accent2"/>
                </a:solidFill>
              </a:rPr>
              <a:t>selectivo</a:t>
            </a:r>
            <a:endParaRPr lang="en-US" sz="1800" dirty="0" smtClean="0">
              <a:solidFill>
                <a:schemeClr val="accent2"/>
              </a:solidFill>
            </a:endParaRPr>
          </a:p>
          <a:p>
            <a:pPr lvl="1" indent="0"/>
            <a:r>
              <a:rPr lang="es-MX" sz="1600" dirty="0"/>
              <a:t>El reenvío selectivo es el proceso por el cual se analiza la dirección MAC de destino de una trama y se le reenvía al puerto correspondiente</a:t>
            </a:r>
            <a:r>
              <a:rPr lang="en-US" sz="1600" dirty="0" smtClean="0"/>
              <a:t>. </a:t>
            </a:r>
            <a:endParaRPr lang="en-US" sz="1600" dirty="0" smtClean="0"/>
          </a:p>
          <a:p>
            <a:r>
              <a:rPr lang="en-US" sz="1800" dirty="0" err="1" smtClean="0">
                <a:solidFill>
                  <a:schemeClr val="accent2"/>
                </a:solidFill>
              </a:rPr>
              <a:t>Filtrado</a:t>
            </a:r>
            <a:endParaRPr lang="en-US" sz="1800" dirty="0" smtClean="0">
              <a:solidFill>
                <a:schemeClr val="accent2"/>
              </a:solidFill>
            </a:endParaRPr>
          </a:p>
          <a:p>
            <a:pPr lvl="1" indent="0"/>
            <a:r>
              <a:rPr lang="es-MX" sz="1600" dirty="0"/>
              <a:t>Uno de los usos del filtrado ya se describió: un </a:t>
            </a:r>
            <a:r>
              <a:rPr lang="es-MX" sz="1600" dirty="0" err="1"/>
              <a:t>switch</a:t>
            </a:r>
            <a:r>
              <a:rPr lang="es-MX" sz="1600" dirty="0"/>
              <a:t> no reenvía una trama al mismo puerto en el que llega</a:t>
            </a:r>
            <a:r>
              <a:rPr lang="en-US" sz="1600" dirty="0" smtClean="0"/>
              <a:t>. </a:t>
            </a:r>
            <a:endParaRPr lang="en-US" sz="1600" dirty="0" smtClean="0"/>
          </a:p>
          <a:p>
            <a:pPr lvl="1" indent="0"/>
            <a:r>
              <a:rPr lang="es-MX" sz="1600" dirty="0"/>
              <a:t>El </a:t>
            </a:r>
            <a:r>
              <a:rPr lang="es-MX" sz="1600" dirty="0" err="1"/>
              <a:t>switch</a:t>
            </a:r>
            <a:r>
              <a:rPr lang="es-MX" sz="1600" dirty="0"/>
              <a:t> también descartará una trama corrupta. Si una trama no aprueba la verificación CRC, dicha trama se descarta</a:t>
            </a:r>
            <a:r>
              <a:rPr lang="en-US" sz="1600" dirty="0" smtClean="0"/>
              <a:t>. </a:t>
            </a:r>
            <a:endParaRPr lang="en-US" sz="1600" dirty="0" smtClean="0"/>
          </a:p>
          <a:p>
            <a:pPr lvl="1" indent="0"/>
            <a:r>
              <a:rPr lang="es-MX" sz="1600" dirty="0"/>
              <a:t>Otra razón por la que una trama se filtra es por motivos de seguridad</a:t>
            </a:r>
            <a:r>
              <a:rPr lang="en-US" sz="1600" dirty="0" smtClean="0"/>
              <a:t>. </a:t>
            </a:r>
            <a:endParaRPr lang="en-US" sz="1600" dirty="0" smtClean="0"/>
          </a:p>
          <a:p>
            <a:pPr lvl="1" indent="0"/>
            <a:r>
              <a:rPr lang="es-MX" sz="1600" dirty="0"/>
              <a:t>Un </a:t>
            </a:r>
            <a:r>
              <a:rPr lang="es-MX" sz="1600" dirty="0" err="1"/>
              <a:t>switch</a:t>
            </a:r>
            <a:r>
              <a:rPr lang="es-MX" sz="1600" dirty="0"/>
              <a:t> tiene configuraciones de seguridad para bloquear tramas hacia o desde direcciones MAC selectivas o puertos específicos</a:t>
            </a:r>
            <a:r>
              <a:rPr lang="en-US" sz="1600" dirty="0" smtClean="0"/>
              <a:t>. </a:t>
            </a:r>
            <a:endParaRPr lang="en-US" sz="1600" dirty="0" smtClean="0"/>
          </a:p>
        </p:txBody>
      </p:sp>
      <p:pic>
        <p:nvPicPr>
          <p:cNvPr id="716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775" y="1343025"/>
            <a:ext cx="31813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251520" y="28444"/>
            <a:ext cx="3359671" cy="553566"/>
          </a:xfrm>
        </p:spPr>
        <p:txBody>
          <a:bodyPr/>
          <a:lstStyle/>
          <a:p>
            <a:pPr fontAlgn="auto">
              <a:spcAft>
                <a:spcPts val="0"/>
              </a:spcAft>
              <a:defRPr/>
            </a:pPr>
            <a:r>
              <a:rPr lang="en-US" sz="2800" dirty="0" err="1"/>
              <a:t>Operación</a:t>
            </a:r>
            <a:r>
              <a:rPr lang="en-US" sz="2800" dirty="0"/>
              <a:t> del </a:t>
            </a:r>
            <a:r>
              <a:rPr lang="en-US" sz="2800" dirty="0" smtClean="0"/>
              <a:t>switch</a:t>
            </a:r>
            <a:endParaRPr lang="en-US" sz="2800" dirty="0" smtClean="0"/>
          </a:p>
        </p:txBody>
      </p:sp>
    </p:spTree>
    <p:extLst>
      <p:ext uri="{BB962C8B-B14F-4D97-AF65-F5344CB8AC3E}">
        <p14:creationId xmlns:p14="http://schemas.microsoft.com/office/powerpoint/2010/main" val="41762189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1520" y="35017"/>
            <a:ext cx="6384007" cy="481558"/>
          </a:xfrm>
        </p:spPr>
        <p:txBody>
          <a:bodyPr/>
          <a:lstStyle/>
          <a:p>
            <a:pPr fontAlgn="auto">
              <a:spcAft>
                <a:spcPts val="0"/>
              </a:spcAft>
              <a:defRPr/>
            </a:pPr>
            <a:r>
              <a:rPr lang="en-US" sz="2400" dirty="0" smtClean="0"/>
              <a:t>EL </a:t>
            </a:r>
            <a:r>
              <a:rPr lang="en-US" sz="2400" dirty="0" err="1" smtClean="0"/>
              <a:t>Proceso</a:t>
            </a:r>
            <a:r>
              <a:rPr lang="en-US" sz="2400" dirty="0" smtClean="0"/>
              <a:t> de ARP– </a:t>
            </a:r>
            <a:r>
              <a:rPr lang="en-US" sz="2400" dirty="0" err="1" smtClean="0"/>
              <a:t>Mapeo</a:t>
            </a:r>
            <a:r>
              <a:rPr lang="en-US" sz="2400" dirty="0" smtClean="0"/>
              <a:t> de </a:t>
            </a:r>
            <a:r>
              <a:rPr lang="en-US" sz="2400" dirty="0" err="1" smtClean="0"/>
              <a:t>direcciones</a:t>
            </a:r>
            <a:r>
              <a:rPr lang="en-US" sz="2400" dirty="0" smtClean="0"/>
              <a:t> </a:t>
            </a:r>
            <a:r>
              <a:rPr lang="en-US" sz="2400" dirty="0" smtClean="0"/>
              <a:t>IP </a:t>
            </a:r>
            <a:r>
              <a:rPr lang="en-US" sz="2400" dirty="0" smtClean="0"/>
              <a:t>a </a:t>
            </a:r>
            <a:r>
              <a:rPr lang="en-US" sz="2400" dirty="0" smtClean="0"/>
              <a:t>MAC </a:t>
            </a:r>
            <a:r>
              <a:rPr lang="en-US" sz="2400" dirty="0"/>
              <a:t>.</a:t>
            </a:r>
            <a:endParaRPr lang="en-US" sz="2400" dirty="0" smtClean="0"/>
          </a:p>
        </p:txBody>
      </p:sp>
      <p:sp>
        <p:nvSpPr>
          <p:cNvPr id="73731" name="Rectangle 3"/>
          <p:cNvSpPr>
            <a:spLocks noGrp="1" noChangeArrowheads="1"/>
          </p:cNvSpPr>
          <p:nvPr>
            <p:ph idx="1"/>
          </p:nvPr>
        </p:nvSpPr>
        <p:spPr>
          <a:xfrm>
            <a:off x="246063" y="620688"/>
            <a:ext cx="5662612" cy="5848375"/>
          </a:xfrm>
        </p:spPr>
        <p:txBody>
          <a:bodyPr/>
          <a:lstStyle/>
          <a:p>
            <a:r>
              <a:rPr lang="es-MX" sz="1600" dirty="0"/>
              <a:t>El protocolo ARP ofrece dos funciones básicas</a:t>
            </a:r>
            <a:r>
              <a:rPr lang="en-US" sz="1600" dirty="0" smtClean="0"/>
              <a:t>:</a:t>
            </a:r>
            <a:endParaRPr lang="en-US" sz="1600" dirty="0" smtClean="0"/>
          </a:p>
          <a:p>
            <a:r>
              <a:rPr lang="es-MX" sz="1600" dirty="0">
                <a:solidFill>
                  <a:schemeClr val="accent2"/>
                </a:solidFill>
              </a:rPr>
              <a:t>Resolución de direcciones IPv4 a direcciones </a:t>
            </a:r>
            <a:r>
              <a:rPr lang="es-MX" sz="1600" dirty="0" smtClean="0">
                <a:solidFill>
                  <a:schemeClr val="accent2"/>
                </a:solidFill>
              </a:rPr>
              <a:t>MAC</a:t>
            </a:r>
            <a:endParaRPr lang="en-US" sz="1600" dirty="0" smtClean="0">
              <a:solidFill>
                <a:schemeClr val="accent2"/>
              </a:solidFill>
            </a:endParaRPr>
          </a:p>
          <a:p>
            <a:pPr lvl="1" indent="0"/>
            <a:r>
              <a:rPr lang="es-MX" sz="1400" dirty="0">
                <a:solidFill>
                  <a:srgbClr val="008000"/>
                </a:solidFill>
              </a:rPr>
              <a:t>Para que una trama se coloque en los medios de la LAN, debe contar con una dirección MAC de destino</a:t>
            </a:r>
            <a:r>
              <a:rPr lang="en-US" sz="1400" dirty="0" smtClean="0">
                <a:solidFill>
                  <a:srgbClr val="008000"/>
                </a:solidFill>
              </a:rPr>
              <a:t>. </a:t>
            </a:r>
            <a:endParaRPr lang="en-US" sz="1400" dirty="0" smtClean="0">
              <a:solidFill>
                <a:srgbClr val="008000"/>
              </a:solidFill>
            </a:endParaRPr>
          </a:p>
          <a:p>
            <a:pPr lvl="1" indent="0"/>
            <a:r>
              <a:rPr lang="es-MX" sz="1400" dirty="0">
                <a:solidFill>
                  <a:srgbClr val="008000"/>
                </a:solidFill>
              </a:rPr>
              <a:t>Cuando se envía un paquete a la capa de Enlace de datos para que se encapsule en una trama, el nodo consulta una tabla en su memoria para encontrar la dirección de la capa de Enlace de datos que se mapea a la dirección IPv4 de destino</a:t>
            </a:r>
            <a:r>
              <a:rPr lang="en-US" sz="1400" dirty="0" smtClean="0">
                <a:solidFill>
                  <a:srgbClr val="008000"/>
                </a:solidFill>
              </a:rPr>
              <a:t>. </a:t>
            </a:r>
            <a:endParaRPr lang="en-US" sz="1400" dirty="0" smtClean="0">
              <a:solidFill>
                <a:srgbClr val="008000"/>
              </a:solidFill>
            </a:endParaRPr>
          </a:p>
          <a:p>
            <a:pPr lvl="1" indent="0"/>
            <a:r>
              <a:rPr lang="es-MX" sz="1400" dirty="0">
                <a:solidFill>
                  <a:srgbClr val="008000"/>
                </a:solidFill>
              </a:rPr>
              <a:t>Esta tabla se denomina tabla ARP o caché ARP</a:t>
            </a:r>
            <a:r>
              <a:rPr lang="en-US" sz="1400" dirty="0" smtClean="0">
                <a:solidFill>
                  <a:srgbClr val="008000"/>
                </a:solidFill>
              </a:rPr>
              <a:t>. </a:t>
            </a:r>
            <a:endParaRPr lang="en-US" sz="1400" dirty="0" smtClean="0">
              <a:solidFill>
                <a:srgbClr val="008000"/>
              </a:solidFill>
            </a:endParaRPr>
          </a:p>
          <a:p>
            <a:pPr lvl="1" indent="0"/>
            <a:r>
              <a:rPr lang="en-US" sz="1400" dirty="0">
                <a:solidFill>
                  <a:srgbClr val="008000"/>
                </a:solidFill>
              </a:rPr>
              <a:t>La </a:t>
            </a:r>
            <a:r>
              <a:rPr lang="en-US" sz="1400" dirty="0" err="1">
                <a:solidFill>
                  <a:srgbClr val="008000"/>
                </a:solidFill>
              </a:rPr>
              <a:t>tabla</a:t>
            </a:r>
            <a:r>
              <a:rPr lang="en-US" sz="1400" dirty="0">
                <a:solidFill>
                  <a:srgbClr val="008000"/>
                </a:solidFill>
              </a:rPr>
              <a:t> ARP se </a:t>
            </a:r>
            <a:r>
              <a:rPr lang="en-US" sz="1400" dirty="0" err="1">
                <a:solidFill>
                  <a:srgbClr val="008000"/>
                </a:solidFill>
              </a:rPr>
              <a:t>almacena</a:t>
            </a:r>
            <a:r>
              <a:rPr lang="en-US" sz="1400" dirty="0">
                <a:solidFill>
                  <a:srgbClr val="008000"/>
                </a:solidFill>
              </a:rPr>
              <a:t> en la RAM del </a:t>
            </a:r>
            <a:r>
              <a:rPr lang="en-US" sz="1400" dirty="0" err="1">
                <a:solidFill>
                  <a:srgbClr val="008000"/>
                </a:solidFill>
              </a:rPr>
              <a:t>dispositivo</a:t>
            </a:r>
            <a:r>
              <a:rPr lang="en-US" sz="1400" dirty="0">
                <a:solidFill>
                  <a:srgbClr val="008000"/>
                </a:solidFill>
              </a:rPr>
              <a:t>. </a:t>
            </a:r>
            <a:endParaRPr lang="en-US" sz="1400" dirty="0" smtClean="0">
              <a:solidFill>
                <a:srgbClr val="008000"/>
              </a:solidFill>
            </a:endParaRPr>
          </a:p>
          <a:p>
            <a:r>
              <a:rPr lang="es-MX" sz="1600" dirty="0">
                <a:solidFill>
                  <a:schemeClr val="accent2"/>
                </a:solidFill>
              </a:rPr>
              <a:t>Mantenimiento de la tabla </a:t>
            </a:r>
            <a:r>
              <a:rPr lang="es-MX" sz="1600" dirty="0" smtClean="0">
                <a:solidFill>
                  <a:schemeClr val="accent2"/>
                </a:solidFill>
              </a:rPr>
              <a:t>ARP</a:t>
            </a:r>
            <a:endParaRPr lang="en-US" sz="1600" dirty="0" smtClean="0">
              <a:solidFill>
                <a:schemeClr val="accent2"/>
              </a:solidFill>
            </a:endParaRPr>
          </a:p>
          <a:p>
            <a:pPr lvl="1" indent="0"/>
            <a:r>
              <a:rPr lang="es-MX" sz="1400" dirty="0"/>
              <a:t>Existen dos maneras en las que un dispositivo puede reunir direcciones MAC</a:t>
            </a:r>
            <a:r>
              <a:rPr lang="en-US" sz="1200" dirty="0" smtClean="0"/>
              <a:t>. </a:t>
            </a:r>
            <a:endParaRPr lang="en-US" sz="1200" dirty="0" smtClean="0"/>
          </a:p>
          <a:p>
            <a:pPr lvl="2"/>
            <a:r>
              <a:rPr lang="es-MX" sz="1200" b="1" dirty="0">
                <a:solidFill>
                  <a:srgbClr val="FF0000"/>
                </a:solidFill>
              </a:rPr>
              <a:t>Una es monitorear el tráfico que se produce en el segmento de la red </a:t>
            </a:r>
            <a:r>
              <a:rPr lang="es-MX" sz="1200" b="1" dirty="0" smtClean="0">
                <a:solidFill>
                  <a:srgbClr val="FF0000"/>
                </a:solidFill>
              </a:rPr>
              <a:t>local</a:t>
            </a:r>
            <a:r>
              <a:rPr lang="en-US" sz="1200" b="1" dirty="0" smtClean="0">
                <a:solidFill>
                  <a:srgbClr val="FF0000"/>
                </a:solidFill>
              </a:rPr>
              <a:t>. </a:t>
            </a:r>
            <a:endParaRPr lang="en-US" sz="1200" b="1" dirty="0" smtClean="0">
              <a:solidFill>
                <a:srgbClr val="FF0000"/>
              </a:solidFill>
            </a:endParaRPr>
          </a:p>
          <a:p>
            <a:pPr lvl="2"/>
            <a:r>
              <a:rPr lang="es-MX" sz="1200" b="1" dirty="0">
                <a:solidFill>
                  <a:srgbClr val="FF0000"/>
                </a:solidFill>
              </a:rPr>
              <a:t>Otra manera </a:t>
            </a:r>
            <a:r>
              <a:rPr lang="es-MX" sz="1200" b="1" dirty="0" smtClean="0">
                <a:solidFill>
                  <a:srgbClr val="FF0000"/>
                </a:solidFill>
              </a:rPr>
              <a:t>es </a:t>
            </a:r>
            <a:r>
              <a:rPr lang="es-MX" sz="1200" b="1" dirty="0">
                <a:solidFill>
                  <a:srgbClr val="FF0000"/>
                </a:solidFill>
              </a:rPr>
              <a:t>emitir una solicitud de ARP</a:t>
            </a:r>
            <a:r>
              <a:rPr lang="en-US" sz="1200" b="1" dirty="0" smtClean="0">
                <a:solidFill>
                  <a:srgbClr val="FF0000"/>
                </a:solidFill>
              </a:rPr>
              <a:t>. </a:t>
            </a:r>
            <a:endParaRPr lang="en-US" sz="1200" b="1" dirty="0" smtClean="0">
              <a:solidFill>
                <a:srgbClr val="FF0000"/>
              </a:solidFill>
            </a:endParaRPr>
          </a:p>
          <a:p>
            <a:pPr lvl="1" indent="0"/>
            <a:r>
              <a:rPr lang="es-MX" sz="1200" dirty="0"/>
              <a:t>El ARP envía un </a:t>
            </a:r>
            <a:r>
              <a:rPr lang="es-MX" sz="1200" dirty="0" err="1"/>
              <a:t>broadcast</a:t>
            </a:r>
            <a:r>
              <a:rPr lang="es-MX" sz="1200" dirty="0"/>
              <a:t> de Capa 2 a todos los dispositivos de la LAN Ethernet</a:t>
            </a:r>
            <a:r>
              <a:rPr lang="en-US" sz="1200" dirty="0" smtClean="0"/>
              <a:t>. </a:t>
            </a:r>
            <a:r>
              <a:rPr lang="es-MX" sz="1200" dirty="0"/>
              <a:t>La trama contiene un paquete de solicitud de ARP con la dirección IP del host de destino</a:t>
            </a:r>
            <a:r>
              <a:rPr lang="en-US" sz="1200" dirty="0" smtClean="0"/>
              <a:t>. </a:t>
            </a:r>
            <a:endParaRPr lang="en-US" sz="1200" dirty="0" smtClean="0"/>
          </a:p>
          <a:p>
            <a:pPr lvl="2"/>
            <a:r>
              <a:rPr lang="es-MX" sz="1200" b="1" dirty="0">
                <a:solidFill>
                  <a:srgbClr val="FF0000"/>
                </a:solidFill>
              </a:rPr>
              <a:t>El nodo que recibe la trama y que identifica la dirección IP como si fuera la suya responde enviando un paquete de respuesta de ARP al emisor como una trama </a:t>
            </a:r>
            <a:r>
              <a:rPr lang="es-MX" sz="1200" b="1" dirty="0" err="1">
                <a:solidFill>
                  <a:srgbClr val="FF0000"/>
                </a:solidFill>
              </a:rPr>
              <a:t>unicast</a:t>
            </a:r>
            <a:r>
              <a:rPr lang="en-US" sz="1200" b="1" dirty="0" smtClean="0">
                <a:solidFill>
                  <a:srgbClr val="FF0000"/>
                </a:solidFill>
              </a:rPr>
              <a:t>. </a:t>
            </a:r>
            <a:r>
              <a:rPr lang="es-MX" sz="1200" b="1" dirty="0">
                <a:solidFill>
                  <a:srgbClr val="FF0000"/>
                </a:solidFill>
              </a:rPr>
              <a:t>Esta respuesta se utiliza entonces para crear una entrada nueva en la tabla ARP</a:t>
            </a:r>
            <a:r>
              <a:rPr lang="en-US" sz="1100" b="1" dirty="0" smtClean="0">
                <a:solidFill>
                  <a:srgbClr val="FF0000"/>
                </a:solidFill>
              </a:rPr>
              <a:t>.</a:t>
            </a:r>
            <a:endParaRPr lang="en-US" sz="1100" b="1" dirty="0" smtClean="0">
              <a:solidFill>
                <a:srgbClr val="FF0000"/>
              </a:solidFill>
            </a:endParaRPr>
          </a:p>
          <a:p>
            <a:pPr lvl="1" indent="0"/>
            <a:r>
              <a:rPr lang="es-MX" sz="1400" dirty="0"/>
              <a:t>Estas entradas dinámicas en la tabla ARP tienen una marca horaria similar a la de las entradas de la tabla MAC de los </a:t>
            </a:r>
            <a:r>
              <a:rPr lang="es-MX" sz="1400" dirty="0" err="1"/>
              <a:t>switches</a:t>
            </a:r>
            <a:r>
              <a:rPr lang="en-US" sz="1400" dirty="0" smtClean="0"/>
              <a:t>.</a:t>
            </a:r>
            <a:endParaRPr lang="en-US" sz="1400" dirty="0" smtClean="0"/>
          </a:p>
        </p:txBody>
      </p:sp>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476672"/>
            <a:ext cx="3257982"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925" y="2971800"/>
            <a:ext cx="30099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550" y="4948238"/>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35433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76225" y="211138"/>
            <a:ext cx="8488363" cy="838200"/>
          </a:xfrm>
        </p:spPr>
        <p:txBody>
          <a:bodyPr/>
          <a:lstStyle/>
          <a:p>
            <a:pPr fontAlgn="auto">
              <a:spcAft>
                <a:spcPts val="0"/>
              </a:spcAft>
              <a:defRPr/>
            </a:pPr>
            <a:r>
              <a:rPr lang="en-US" sz="2400" dirty="0" smtClean="0"/>
              <a:t>ARP Process – </a:t>
            </a:r>
            <a:r>
              <a:rPr lang="en-US" sz="2400" dirty="0" err="1" smtClean="0"/>
              <a:t>Destinos</a:t>
            </a:r>
            <a:r>
              <a:rPr lang="en-US" sz="2400" dirty="0" smtClean="0"/>
              <a:t> </a:t>
            </a:r>
            <a:r>
              <a:rPr lang="en-US" sz="2400" dirty="0" err="1" smtClean="0"/>
              <a:t>fuera</a:t>
            </a:r>
            <a:r>
              <a:rPr lang="en-US" sz="2400" dirty="0" smtClean="0"/>
              <a:t> de la red local.</a:t>
            </a:r>
            <a:endParaRPr lang="en-US" sz="2400" dirty="0" smtClean="0"/>
          </a:p>
        </p:txBody>
      </p:sp>
      <p:sp>
        <p:nvSpPr>
          <p:cNvPr id="74755" name="Rectangle 3"/>
          <p:cNvSpPr>
            <a:spLocks noGrp="1" noChangeArrowheads="1"/>
          </p:cNvSpPr>
          <p:nvPr>
            <p:ph idx="1"/>
          </p:nvPr>
        </p:nvSpPr>
        <p:spPr>
          <a:xfrm>
            <a:off x="246063" y="1106488"/>
            <a:ext cx="5329237" cy="5362575"/>
          </a:xfrm>
        </p:spPr>
        <p:txBody>
          <a:bodyPr/>
          <a:lstStyle/>
          <a:p>
            <a:r>
              <a:rPr lang="es-MX" dirty="0">
                <a:solidFill>
                  <a:srgbClr val="FF0000"/>
                </a:solidFill>
              </a:rPr>
              <a:t>Si el host IPv4 de destino no se encuentra en la red local, el nodo de origen necesita enviar la trama a la interfaz del </a:t>
            </a:r>
            <a:r>
              <a:rPr lang="es-MX" dirty="0" err="1">
                <a:solidFill>
                  <a:srgbClr val="FF0000"/>
                </a:solidFill>
              </a:rPr>
              <a:t>router</a:t>
            </a:r>
            <a:r>
              <a:rPr lang="es-MX" dirty="0">
                <a:solidFill>
                  <a:srgbClr val="FF0000"/>
                </a:solidFill>
              </a:rPr>
              <a:t> que es el </a:t>
            </a:r>
            <a:r>
              <a:rPr lang="es-MX" dirty="0" err="1">
                <a:solidFill>
                  <a:srgbClr val="FF0000"/>
                </a:solidFill>
              </a:rPr>
              <a:t>gateway</a:t>
            </a:r>
            <a:r>
              <a:rPr lang="es-MX" dirty="0">
                <a:solidFill>
                  <a:srgbClr val="FF0000"/>
                </a:solidFill>
              </a:rPr>
              <a:t> o el siguiente salto que se utiliza para llegar a dicho destino</a:t>
            </a:r>
            <a:r>
              <a:rPr lang="en-US" dirty="0" smtClean="0">
                <a:solidFill>
                  <a:srgbClr val="FF0000"/>
                </a:solidFill>
              </a:rPr>
              <a:t>. </a:t>
            </a:r>
            <a:endParaRPr lang="en-US" dirty="0" smtClean="0">
              <a:solidFill>
                <a:srgbClr val="FF0000"/>
              </a:solidFill>
            </a:endParaRPr>
          </a:p>
          <a:p>
            <a:pPr lvl="1" indent="0"/>
            <a:r>
              <a:rPr lang="es-MX" dirty="0">
                <a:solidFill>
                  <a:schemeClr val="accent2"/>
                </a:solidFill>
              </a:rPr>
              <a:t>El nodo de origen utilizará la dirección MAC del </a:t>
            </a:r>
            <a:r>
              <a:rPr lang="es-MX" dirty="0" err="1">
                <a:solidFill>
                  <a:schemeClr val="accent2"/>
                </a:solidFill>
              </a:rPr>
              <a:t>gateway</a:t>
            </a:r>
            <a:r>
              <a:rPr lang="es-MX" dirty="0">
                <a:solidFill>
                  <a:schemeClr val="accent2"/>
                </a:solidFill>
              </a:rPr>
              <a:t> como dirección de destino para las tramas que contengan un paquete IPv4 dirigido a hosts que se encuentren en otras redes</a:t>
            </a:r>
            <a:r>
              <a:rPr lang="en-US" dirty="0" smtClean="0">
                <a:solidFill>
                  <a:schemeClr val="accent2"/>
                </a:solidFill>
              </a:rPr>
              <a:t>. </a:t>
            </a:r>
            <a:endParaRPr lang="en-US" dirty="0" smtClean="0">
              <a:solidFill>
                <a:schemeClr val="accent2"/>
              </a:solidFill>
            </a:endParaRPr>
          </a:p>
          <a:p>
            <a:pPr lvl="1" indent="0"/>
            <a:r>
              <a:rPr lang="es-MX" dirty="0">
                <a:solidFill>
                  <a:schemeClr val="accent2"/>
                </a:solidFill>
              </a:rPr>
              <a:t>En caso de que la entrada de </a:t>
            </a:r>
            <a:r>
              <a:rPr lang="es-MX" dirty="0" err="1">
                <a:solidFill>
                  <a:schemeClr val="accent2"/>
                </a:solidFill>
              </a:rPr>
              <a:t>gateway</a:t>
            </a:r>
            <a:r>
              <a:rPr lang="es-MX" dirty="0">
                <a:solidFill>
                  <a:schemeClr val="accent2"/>
                </a:solidFill>
              </a:rPr>
              <a:t> no se encuentre en la tabla, el proceso de ARP normal enviará una solicitud de ARP para recuperar la dirección MAC asociada con la dirección IP de la interfaz del </a:t>
            </a:r>
            <a:r>
              <a:rPr lang="es-MX" dirty="0" err="1">
                <a:solidFill>
                  <a:schemeClr val="accent2"/>
                </a:solidFill>
              </a:rPr>
              <a:t>router</a:t>
            </a:r>
            <a:r>
              <a:rPr lang="en-US" dirty="0" smtClean="0">
                <a:solidFill>
                  <a:schemeClr val="accent2"/>
                </a:solidFill>
              </a:rPr>
              <a:t>.</a:t>
            </a:r>
            <a:endParaRPr lang="en-US" dirty="0" smtClean="0">
              <a:solidFill>
                <a:schemeClr val="accent2"/>
              </a:solidFill>
            </a:endParaRPr>
          </a:p>
        </p:txBody>
      </p:sp>
      <p:pic>
        <p:nvPicPr>
          <p:cNvPr id="74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088" y="962025"/>
            <a:ext cx="33147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613" y="3914775"/>
            <a:ext cx="32956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042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76225" y="211138"/>
            <a:ext cx="8488363" cy="481558"/>
          </a:xfrm>
        </p:spPr>
        <p:txBody>
          <a:bodyPr/>
          <a:lstStyle/>
          <a:p>
            <a:pPr fontAlgn="auto">
              <a:spcAft>
                <a:spcPts val="0"/>
              </a:spcAft>
              <a:defRPr/>
            </a:pPr>
            <a:r>
              <a:rPr lang="en-US" sz="2400" dirty="0" smtClean="0"/>
              <a:t>Proxy ARP– </a:t>
            </a:r>
            <a:r>
              <a:rPr lang="en-US" sz="2400" dirty="0" err="1" smtClean="0"/>
              <a:t>Destinos</a:t>
            </a:r>
            <a:r>
              <a:rPr lang="en-US" sz="2400" dirty="0" smtClean="0"/>
              <a:t> </a:t>
            </a:r>
            <a:r>
              <a:rPr lang="en-US" sz="2400" dirty="0" err="1" smtClean="0"/>
              <a:t>fuera</a:t>
            </a:r>
            <a:r>
              <a:rPr lang="en-US" sz="2400" dirty="0" smtClean="0"/>
              <a:t>  de la red local.</a:t>
            </a:r>
            <a:endParaRPr lang="en-US" sz="2400" dirty="0" smtClean="0"/>
          </a:p>
        </p:txBody>
      </p:sp>
      <p:sp>
        <p:nvSpPr>
          <p:cNvPr id="75779" name="Rectangle 3"/>
          <p:cNvSpPr>
            <a:spLocks noGrp="1" noChangeArrowheads="1"/>
          </p:cNvSpPr>
          <p:nvPr>
            <p:ph idx="1"/>
          </p:nvPr>
        </p:nvSpPr>
        <p:spPr>
          <a:xfrm>
            <a:off x="246063" y="692696"/>
            <a:ext cx="5900737" cy="5776367"/>
          </a:xfrm>
        </p:spPr>
        <p:txBody>
          <a:bodyPr>
            <a:normAutofit lnSpcReduction="10000"/>
          </a:bodyPr>
          <a:lstStyle/>
          <a:p>
            <a:pPr>
              <a:lnSpc>
                <a:spcPct val="85000"/>
              </a:lnSpc>
            </a:pPr>
            <a:r>
              <a:rPr lang="es-MX" sz="1600" dirty="0">
                <a:solidFill>
                  <a:schemeClr val="tx2"/>
                </a:solidFill>
              </a:rPr>
              <a:t>Hay ocasiones en las que un host puede enviar una solicitud de ARP con el objetivo de asignar una dirección IPv4 fuera del alcance de la red local</a:t>
            </a:r>
            <a:r>
              <a:rPr lang="en-US" sz="1600" dirty="0" smtClean="0">
                <a:solidFill>
                  <a:schemeClr val="tx2"/>
                </a:solidFill>
              </a:rPr>
              <a:t>. </a:t>
            </a:r>
            <a:endParaRPr lang="en-US" sz="1600" dirty="0" smtClean="0">
              <a:solidFill>
                <a:schemeClr val="tx2"/>
              </a:solidFill>
            </a:endParaRPr>
          </a:p>
          <a:p>
            <a:pPr lvl="1" indent="0">
              <a:lnSpc>
                <a:spcPct val="85000"/>
              </a:lnSpc>
            </a:pPr>
            <a:r>
              <a:rPr lang="es-MX" sz="1600" dirty="0">
                <a:solidFill>
                  <a:schemeClr val="accent2"/>
                </a:solidFill>
              </a:rPr>
              <a:t>En estos casos, el dispositivo envía solicitudes de ARP para direcciones IPv4 que no se encuentran en la red local en vez de solicitar la dirección MAC asociada a la dirección IPv4 del </a:t>
            </a:r>
            <a:r>
              <a:rPr lang="es-MX" sz="1600" dirty="0" err="1">
                <a:solidFill>
                  <a:schemeClr val="accent2"/>
                </a:solidFill>
              </a:rPr>
              <a:t>gateway</a:t>
            </a:r>
            <a:r>
              <a:rPr lang="en-US" sz="1600" dirty="0" smtClean="0">
                <a:solidFill>
                  <a:schemeClr val="accent2"/>
                </a:solidFill>
              </a:rPr>
              <a:t>.</a:t>
            </a:r>
            <a:r>
              <a:rPr lang="en-US" sz="1600" dirty="0" smtClean="0"/>
              <a:t> </a:t>
            </a:r>
            <a:endParaRPr lang="en-US" sz="1600" dirty="0" smtClean="0"/>
          </a:p>
          <a:p>
            <a:pPr lvl="1" indent="0">
              <a:lnSpc>
                <a:spcPct val="85000"/>
              </a:lnSpc>
            </a:pPr>
            <a:r>
              <a:rPr lang="es-MX" sz="1600" dirty="0">
                <a:solidFill>
                  <a:schemeClr val="accent2"/>
                </a:solidFill>
              </a:rPr>
              <a:t>Para proporcionar una dirección MAC para estos hosts, una interfaz de </a:t>
            </a:r>
            <a:r>
              <a:rPr lang="es-MX" sz="1600" dirty="0" err="1">
                <a:solidFill>
                  <a:schemeClr val="accent2"/>
                </a:solidFill>
              </a:rPr>
              <a:t>router</a:t>
            </a:r>
            <a:r>
              <a:rPr lang="es-MX" sz="1600" dirty="0">
                <a:solidFill>
                  <a:schemeClr val="accent2"/>
                </a:solidFill>
              </a:rPr>
              <a:t> puede utilizar un ARP proxy para responder en nombre de estos hosts </a:t>
            </a:r>
            <a:r>
              <a:rPr lang="es-MX" sz="1600" dirty="0" smtClean="0">
                <a:solidFill>
                  <a:schemeClr val="accent2"/>
                </a:solidFill>
              </a:rPr>
              <a:t>remotos</a:t>
            </a:r>
            <a:r>
              <a:rPr lang="en-US" sz="1600" dirty="0" smtClean="0">
                <a:solidFill>
                  <a:schemeClr val="accent2"/>
                </a:solidFill>
              </a:rPr>
              <a:t>. </a:t>
            </a:r>
            <a:endParaRPr lang="en-US" sz="1600" dirty="0" smtClean="0">
              <a:solidFill>
                <a:schemeClr val="accent2"/>
              </a:solidFill>
            </a:endParaRPr>
          </a:p>
          <a:p>
            <a:pPr lvl="1" indent="0">
              <a:lnSpc>
                <a:spcPct val="85000"/>
              </a:lnSpc>
            </a:pPr>
            <a:r>
              <a:rPr lang="es-MX" sz="1600" dirty="0">
                <a:solidFill>
                  <a:schemeClr val="accent2"/>
                </a:solidFill>
              </a:rPr>
              <a:t>Esto significa que la caché de ARP del dispositivo solicitante contendrá la dirección MAC del </a:t>
            </a:r>
            <a:r>
              <a:rPr lang="es-MX" sz="1600" dirty="0" err="1">
                <a:solidFill>
                  <a:schemeClr val="accent2"/>
                </a:solidFill>
              </a:rPr>
              <a:t>gateway</a:t>
            </a:r>
            <a:r>
              <a:rPr lang="es-MX" sz="1600" dirty="0">
                <a:solidFill>
                  <a:schemeClr val="accent2"/>
                </a:solidFill>
              </a:rPr>
              <a:t> mapeada a cualquier dirección IP que no se encuentre en la red </a:t>
            </a:r>
            <a:r>
              <a:rPr lang="es-MX" sz="1600" dirty="0" smtClean="0">
                <a:solidFill>
                  <a:schemeClr val="accent2"/>
                </a:solidFill>
              </a:rPr>
              <a:t>local</a:t>
            </a:r>
            <a:r>
              <a:rPr lang="en-US" sz="1600" dirty="0" smtClean="0">
                <a:solidFill>
                  <a:schemeClr val="accent2"/>
                </a:solidFill>
              </a:rPr>
              <a:t>. </a:t>
            </a:r>
          </a:p>
          <a:p>
            <a:pPr lvl="1" indent="0">
              <a:lnSpc>
                <a:spcPct val="85000"/>
              </a:lnSpc>
            </a:pPr>
            <a:r>
              <a:rPr lang="es-MX" sz="1600" dirty="0">
                <a:solidFill>
                  <a:schemeClr val="accent2"/>
                </a:solidFill>
              </a:rPr>
              <a:t>Si el ARP proxy se desactiva en la interfaz del </a:t>
            </a:r>
            <a:r>
              <a:rPr lang="es-MX" sz="1600" dirty="0" err="1">
                <a:solidFill>
                  <a:schemeClr val="accent2"/>
                </a:solidFill>
              </a:rPr>
              <a:t>router</a:t>
            </a:r>
            <a:r>
              <a:rPr lang="es-MX" sz="1600" dirty="0">
                <a:solidFill>
                  <a:schemeClr val="accent2"/>
                </a:solidFill>
              </a:rPr>
              <a:t>, estos hosts no pueden comunicarse fuera de la red </a:t>
            </a:r>
            <a:r>
              <a:rPr lang="es-MX" sz="1600" dirty="0" smtClean="0">
                <a:solidFill>
                  <a:schemeClr val="accent2"/>
                </a:solidFill>
              </a:rPr>
              <a:t>local.</a:t>
            </a:r>
            <a:endParaRPr lang="en-US" sz="1600" dirty="0" smtClean="0">
              <a:solidFill>
                <a:schemeClr val="accent2"/>
              </a:solidFill>
            </a:endParaRPr>
          </a:p>
          <a:p>
            <a:pPr>
              <a:lnSpc>
                <a:spcPct val="85000"/>
              </a:lnSpc>
            </a:pPr>
            <a:r>
              <a:rPr lang="es-MX" sz="1600" dirty="0" smtClean="0"/>
              <a:t>Uno </a:t>
            </a:r>
            <a:r>
              <a:rPr lang="es-MX" sz="1600" dirty="0"/>
              <a:t>de los usos que se le da a dicho proceso </a:t>
            </a:r>
            <a:r>
              <a:rPr lang="es-MX" sz="1600" dirty="0" smtClean="0"/>
              <a:t>es:</a:t>
            </a:r>
            <a:r>
              <a:rPr lang="en-US" sz="1600" dirty="0" smtClean="0"/>
              <a:t> </a:t>
            </a:r>
            <a:endParaRPr lang="en-US" sz="1600" dirty="0" smtClean="0"/>
          </a:p>
          <a:p>
            <a:pPr lvl="1" indent="0">
              <a:lnSpc>
                <a:spcPct val="85000"/>
              </a:lnSpc>
            </a:pPr>
            <a:r>
              <a:rPr lang="es-MX" sz="1600" dirty="0">
                <a:solidFill>
                  <a:schemeClr val="accent1"/>
                </a:solidFill>
              </a:rPr>
              <a:t>IPv4 no puede determinar si el host de destino se encuentra en la misma red lógica que el origen</a:t>
            </a:r>
            <a:r>
              <a:rPr lang="en-US" sz="1600" dirty="0" smtClean="0">
                <a:solidFill>
                  <a:schemeClr val="accent1"/>
                </a:solidFill>
              </a:rPr>
              <a:t>. </a:t>
            </a:r>
            <a:endParaRPr lang="en-US" sz="1600" dirty="0" smtClean="0">
              <a:solidFill>
                <a:schemeClr val="accent1"/>
              </a:solidFill>
            </a:endParaRPr>
          </a:p>
          <a:p>
            <a:pPr lvl="1" indent="0">
              <a:lnSpc>
                <a:spcPct val="85000"/>
              </a:lnSpc>
            </a:pPr>
            <a:r>
              <a:rPr lang="es-MX" sz="1600" dirty="0">
                <a:solidFill>
                  <a:schemeClr val="accent1"/>
                </a:solidFill>
              </a:rPr>
              <a:t>cuando un host cree que está directamente conectado a la misma red lógica que el host de destino</a:t>
            </a:r>
            <a:r>
              <a:rPr lang="en-US" sz="1600" dirty="0" smtClean="0">
                <a:solidFill>
                  <a:schemeClr val="accent1"/>
                </a:solidFill>
              </a:rPr>
              <a:t>. </a:t>
            </a:r>
            <a:r>
              <a:rPr lang="es-MX" sz="1600" dirty="0">
                <a:solidFill>
                  <a:schemeClr val="accent1"/>
                </a:solidFill>
              </a:rPr>
              <a:t>Esto ocurre generalmente cuando un host se configura con una máscara </a:t>
            </a:r>
            <a:r>
              <a:rPr lang="es-MX" sz="1600" dirty="0" smtClean="0">
                <a:solidFill>
                  <a:schemeClr val="accent1"/>
                </a:solidFill>
              </a:rPr>
              <a:t>inapropiada.</a:t>
            </a:r>
            <a:endParaRPr lang="en-US" sz="1600" dirty="0" smtClean="0">
              <a:solidFill>
                <a:schemeClr val="accent1"/>
              </a:solidFill>
            </a:endParaRPr>
          </a:p>
          <a:p>
            <a:pPr lvl="1" indent="0">
              <a:lnSpc>
                <a:spcPct val="85000"/>
              </a:lnSpc>
            </a:pPr>
            <a:r>
              <a:rPr lang="es-MX" sz="1600" dirty="0" smtClean="0">
                <a:solidFill>
                  <a:schemeClr val="accent1"/>
                </a:solidFill>
              </a:rPr>
              <a:t>Cuando </a:t>
            </a:r>
            <a:r>
              <a:rPr lang="es-MX" sz="1600" dirty="0">
                <a:solidFill>
                  <a:schemeClr val="accent1"/>
                </a:solidFill>
              </a:rPr>
              <a:t>un host no está configurado con un </a:t>
            </a:r>
            <a:r>
              <a:rPr lang="es-MX" sz="1600" dirty="0" err="1">
                <a:solidFill>
                  <a:schemeClr val="accent1"/>
                </a:solidFill>
              </a:rPr>
              <a:t>gateway</a:t>
            </a:r>
            <a:r>
              <a:rPr lang="es-MX" sz="1600" dirty="0">
                <a:solidFill>
                  <a:schemeClr val="accent1"/>
                </a:solidFill>
              </a:rPr>
              <a:t> predeterminado. El ARP proxy puede ayudar a que los dispositivos de una red alcancen subredes remotas sin la necesidad de configurar el enrutamiento o un </a:t>
            </a:r>
            <a:r>
              <a:rPr lang="es-MX" sz="1600" dirty="0" err="1">
                <a:solidFill>
                  <a:schemeClr val="accent1"/>
                </a:solidFill>
              </a:rPr>
              <a:t>gateway</a:t>
            </a:r>
            <a:r>
              <a:rPr lang="es-MX" sz="1600" dirty="0">
                <a:solidFill>
                  <a:schemeClr val="accent1"/>
                </a:solidFill>
              </a:rPr>
              <a:t> por defecto</a:t>
            </a:r>
            <a:r>
              <a:rPr lang="en-US" sz="1600" dirty="0" smtClean="0">
                <a:solidFill>
                  <a:schemeClr val="accent1"/>
                </a:solidFill>
              </a:rPr>
              <a:t>. </a:t>
            </a:r>
            <a:endParaRPr lang="en-US" sz="1600" dirty="0" smtClean="0">
              <a:solidFill>
                <a:schemeClr val="accent1"/>
              </a:solidFill>
            </a:endParaRPr>
          </a:p>
        </p:txBody>
      </p:sp>
      <p:pic>
        <p:nvPicPr>
          <p:cNvPr id="75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713" y="981075"/>
            <a:ext cx="288607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675" y="3467100"/>
            <a:ext cx="27813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8863" y="4872038"/>
            <a:ext cx="28575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75783" name="Rectangle 8"/>
          <p:cNvSpPr>
            <a:spLocks noChangeArrowheads="1"/>
          </p:cNvSpPr>
          <p:nvPr/>
        </p:nvSpPr>
        <p:spPr bwMode="auto">
          <a:xfrm>
            <a:off x="6257925" y="854075"/>
            <a:ext cx="241458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82296" tIns="36576" rIns="82296" bIns="36576">
            <a:spAutoFit/>
          </a:bodyPr>
          <a:lstStyle/>
          <a:p>
            <a:pPr defTabSz="814388"/>
            <a:r>
              <a:rPr lang="en-US" sz="900"/>
              <a:t>http://www.cisco.com/warp/public/105/5.html</a:t>
            </a:r>
          </a:p>
        </p:txBody>
      </p:sp>
    </p:spTree>
    <p:extLst>
      <p:ext uri="{BB962C8B-B14F-4D97-AF65-F5344CB8AC3E}">
        <p14:creationId xmlns:p14="http://schemas.microsoft.com/office/powerpoint/2010/main" val="1599404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1520" y="-29652"/>
            <a:ext cx="7896175" cy="481558"/>
          </a:xfrm>
        </p:spPr>
        <p:txBody>
          <a:bodyPr/>
          <a:lstStyle/>
          <a:p>
            <a:pPr fontAlgn="auto">
              <a:spcAft>
                <a:spcPts val="0"/>
              </a:spcAft>
              <a:defRPr/>
            </a:pPr>
            <a:r>
              <a:rPr lang="en-US" sz="2800" dirty="0" smtClean="0"/>
              <a:t>ARP Process – </a:t>
            </a:r>
            <a:r>
              <a:rPr lang="en-US" sz="2800" dirty="0" err="1" smtClean="0"/>
              <a:t>Eliminación</a:t>
            </a:r>
            <a:r>
              <a:rPr lang="en-US" sz="2800" dirty="0" smtClean="0"/>
              <a:t> de </a:t>
            </a:r>
            <a:r>
              <a:rPr lang="en-US" sz="2800" dirty="0" err="1" smtClean="0"/>
              <a:t>Mapeos</a:t>
            </a:r>
            <a:r>
              <a:rPr lang="en-US" sz="2800" dirty="0" smtClean="0"/>
              <a:t> de </a:t>
            </a:r>
            <a:r>
              <a:rPr lang="en-US" sz="2800" dirty="0" err="1" smtClean="0"/>
              <a:t>direcciones</a:t>
            </a:r>
            <a:r>
              <a:rPr lang="en-US" sz="2800" dirty="0" smtClean="0"/>
              <a:t>.</a:t>
            </a:r>
            <a:endParaRPr lang="en-US" sz="2800" dirty="0" smtClean="0"/>
          </a:p>
        </p:txBody>
      </p:sp>
      <p:sp>
        <p:nvSpPr>
          <p:cNvPr id="76803" name="Rectangle 3"/>
          <p:cNvSpPr>
            <a:spLocks noGrp="1" noChangeArrowheads="1"/>
          </p:cNvSpPr>
          <p:nvPr>
            <p:ph idx="1"/>
          </p:nvPr>
        </p:nvSpPr>
        <p:spPr>
          <a:xfrm>
            <a:off x="246063" y="476672"/>
            <a:ext cx="5767387" cy="5992391"/>
          </a:xfrm>
        </p:spPr>
        <p:txBody>
          <a:bodyPr/>
          <a:lstStyle/>
          <a:p>
            <a:r>
              <a:rPr lang="en-US" sz="2000" dirty="0"/>
              <a:t>Para </a:t>
            </a:r>
            <a:r>
              <a:rPr lang="en-US" sz="2000" dirty="0" err="1"/>
              <a:t>cada</a:t>
            </a:r>
            <a:r>
              <a:rPr lang="en-US" sz="2000" dirty="0"/>
              <a:t> </a:t>
            </a:r>
            <a:r>
              <a:rPr lang="en-US" sz="2000" dirty="0" err="1"/>
              <a:t>dispositivo</a:t>
            </a:r>
            <a:r>
              <a:rPr lang="en-US" sz="2000" dirty="0"/>
              <a:t>, un </a:t>
            </a:r>
            <a:r>
              <a:rPr lang="en-US" sz="2000" dirty="0" err="1"/>
              <a:t>temporizador</a:t>
            </a:r>
            <a:r>
              <a:rPr lang="en-US" sz="2000" dirty="0"/>
              <a:t> de </a:t>
            </a:r>
            <a:r>
              <a:rPr lang="en-US" sz="2000" dirty="0" err="1"/>
              <a:t>caché</a:t>
            </a:r>
            <a:r>
              <a:rPr lang="en-US" sz="2000" dirty="0"/>
              <a:t> ARP </a:t>
            </a:r>
            <a:r>
              <a:rPr lang="en-US" sz="2000" dirty="0" err="1"/>
              <a:t>elimina</a:t>
            </a:r>
            <a:r>
              <a:rPr lang="en-US" sz="2000" dirty="0"/>
              <a:t> </a:t>
            </a:r>
            <a:r>
              <a:rPr lang="en-US" sz="2000" dirty="0" err="1"/>
              <a:t>las</a:t>
            </a:r>
            <a:r>
              <a:rPr lang="en-US" sz="2000" dirty="0"/>
              <a:t> </a:t>
            </a:r>
            <a:r>
              <a:rPr lang="en-US" sz="2000" dirty="0" err="1"/>
              <a:t>entradas</a:t>
            </a:r>
            <a:r>
              <a:rPr lang="en-US" sz="2000" dirty="0"/>
              <a:t> ARP </a:t>
            </a:r>
            <a:r>
              <a:rPr lang="en-US" sz="2000" dirty="0" err="1"/>
              <a:t>que</a:t>
            </a:r>
            <a:r>
              <a:rPr lang="en-US" sz="2000" dirty="0"/>
              <a:t> no se </a:t>
            </a:r>
            <a:r>
              <a:rPr lang="en-US" sz="2000" dirty="0" err="1"/>
              <a:t>hayan</a:t>
            </a:r>
            <a:r>
              <a:rPr lang="en-US" sz="2000" dirty="0"/>
              <a:t> </a:t>
            </a:r>
            <a:r>
              <a:rPr lang="en-US" sz="2000" dirty="0" err="1"/>
              <a:t>utilizado</a:t>
            </a:r>
            <a:r>
              <a:rPr lang="en-US" sz="2000" dirty="0"/>
              <a:t> </a:t>
            </a:r>
            <a:r>
              <a:rPr lang="en-US" sz="2000" dirty="0" err="1"/>
              <a:t>durante</a:t>
            </a:r>
            <a:r>
              <a:rPr lang="en-US" sz="2000" dirty="0"/>
              <a:t> un </a:t>
            </a:r>
            <a:r>
              <a:rPr lang="en-US" sz="2000" dirty="0" err="1"/>
              <a:t>período</a:t>
            </a:r>
            <a:r>
              <a:rPr lang="en-US" sz="2000" dirty="0"/>
              <a:t> de </a:t>
            </a:r>
            <a:r>
              <a:rPr lang="en-US" sz="2000" dirty="0" err="1"/>
              <a:t>tiempo</a:t>
            </a:r>
            <a:r>
              <a:rPr lang="en-US" sz="2000" dirty="0"/>
              <a:t> </a:t>
            </a:r>
            <a:r>
              <a:rPr lang="en-US" sz="2000" dirty="0" err="1"/>
              <a:t>especificado</a:t>
            </a:r>
            <a:r>
              <a:rPr lang="en-US" sz="2000" dirty="0"/>
              <a:t>. </a:t>
            </a:r>
            <a:endParaRPr lang="en-US" sz="2000" dirty="0" smtClean="0"/>
          </a:p>
          <a:p>
            <a:pPr lvl="1" indent="0"/>
            <a:r>
              <a:rPr lang="es-MX" sz="1800" dirty="0"/>
              <a:t>Los tiempos difieren dependiendo del dispositivo y su sistema operativo</a:t>
            </a:r>
            <a:r>
              <a:rPr lang="en-US" sz="1800" dirty="0" smtClean="0"/>
              <a:t>. </a:t>
            </a:r>
            <a:endParaRPr lang="en-US" sz="1800" dirty="0" smtClean="0"/>
          </a:p>
          <a:p>
            <a:pPr lvl="1" indent="0"/>
            <a:r>
              <a:rPr lang="es-MX" sz="1800" dirty="0"/>
              <a:t>Por ejemplo, algunos sistemas operativos de Windows almacenan las entradas de caché de ARP durante 2 minutos. Si la entrada se utiliza nuevamente durante ese tiempo, el temporizador ARP para esa entrada se extiende a 10 minutos</a:t>
            </a:r>
            <a:r>
              <a:rPr lang="en-US" sz="1800" dirty="0" smtClean="0"/>
              <a:t>.</a:t>
            </a:r>
            <a:endParaRPr lang="en-US" sz="1800" dirty="0" smtClean="0"/>
          </a:p>
          <a:p>
            <a:r>
              <a:rPr lang="es-MX" sz="2000" dirty="0" smtClean="0"/>
              <a:t>Pueden </a:t>
            </a:r>
            <a:r>
              <a:rPr lang="es-MX" sz="2000" dirty="0"/>
              <a:t>utilizarse comandos para eliminar manualmente todas o algunas de las entradas de la tabla ARP</a:t>
            </a:r>
            <a:r>
              <a:rPr lang="en-US" sz="2000" dirty="0" smtClean="0"/>
              <a:t>. </a:t>
            </a:r>
            <a:endParaRPr lang="en-US" sz="2000" dirty="0" smtClean="0"/>
          </a:p>
          <a:p>
            <a:r>
              <a:rPr lang="es-MX" sz="2000" dirty="0"/>
              <a:t>Después de eliminar una entrada, el proceso para enviar una solicitud de ARP y recibir una respuesta ARP debe ocurrir nuevamente para ingresar la asignación en la tabla ARP</a:t>
            </a:r>
            <a:r>
              <a:rPr lang="en-US" sz="2000" dirty="0" smtClean="0"/>
              <a:t>.</a:t>
            </a:r>
            <a:endParaRPr lang="en-US" sz="2000" dirty="0" smtClean="0"/>
          </a:p>
        </p:txBody>
      </p:sp>
      <p:pic>
        <p:nvPicPr>
          <p:cNvPr id="768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548680"/>
            <a:ext cx="3296491"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4149080"/>
            <a:ext cx="3150558"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8027458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76225" y="211138"/>
            <a:ext cx="4871839" cy="625574"/>
          </a:xfrm>
        </p:spPr>
        <p:txBody>
          <a:bodyPr/>
          <a:lstStyle/>
          <a:p>
            <a:pPr fontAlgn="auto">
              <a:spcAft>
                <a:spcPts val="0"/>
              </a:spcAft>
              <a:defRPr/>
            </a:pPr>
            <a:r>
              <a:rPr lang="en-US" sz="2800" dirty="0"/>
              <a:t>Broadcasts </a:t>
            </a:r>
            <a:r>
              <a:rPr lang="en-US" sz="2800" dirty="0" smtClean="0"/>
              <a:t> de ARP: </a:t>
            </a:r>
            <a:r>
              <a:rPr lang="en-US" sz="2800" dirty="0" err="1" smtClean="0"/>
              <a:t>Problemas</a:t>
            </a:r>
            <a:endParaRPr lang="en-US" sz="2800" dirty="0" smtClean="0"/>
          </a:p>
        </p:txBody>
      </p:sp>
      <p:sp>
        <p:nvSpPr>
          <p:cNvPr id="77827" name="Rectangle 3"/>
          <p:cNvSpPr>
            <a:spLocks noGrp="1" noChangeArrowheads="1"/>
          </p:cNvSpPr>
          <p:nvPr>
            <p:ph idx="1"/>
          </p:nvPr>
        </p:nvSpPr>
        <p:spPr>
          <a:xfrm>
            <a:off x="1" y="764704"/>
            <a:ext cx="5784850" cy="6093296"/>
          </a:xfrm>
        </p:spPr>
        <p:txBody>
          <a:bodyPr>
            <a:normAutofit/>
          </a:bodyPr>
          <a:lstStyle/>
          <a:p>
            <a:r>
              <a:rPr lang="en-US" sz="1800" dirty="0" err="1">
                <a:solidFill>
                  <a:schemeClr val="accent1"/>
                </a:solidFill>
              </a:rPr>
              <a:t>Sobrecarga</a:t>
            </a:r>
            <a:r>
              <a:rPr lang="en-US" sz="1800" dirty="0">
                <a:solidFill>
                  <a:schemeClr val="accent1"/>
                </a:solidFill>
              </a:rPr>
              <a:t> en los </a:t>
            </a:r>
            <a:r>
              <a:rPr lang="en-US" sz="1800" dirty="0" err="1" smtClean="0">
                <a:solidFill>
                  <a:schemeClr val="accent1"/>
                </a:solidFill>
              </a:rPr>
              <a:t>medios</a:t>
            </a:r>
            <a:r>
              <a:rPr lang="en-US" sz="1800" dirty="0" smtClean="0">
                <a:solidFill>
                  <a:schemeClr val="accent1"/>
                </a:solidFill>
              </a:rPr>
              <a:t>.</a:t>
            </a:r>
            <a:endParaRPr lang="en-US" sz="1800" dirty="0" smtClean="0">
              <a:solidFill>
                <a:schemeClr val="accent1"/>
              </a:solidFill>
            </a:endParaRPr>
          </a:p>
          <a:p>
            <a:pPr lvl="1" indent="0"/>
            <a:r>
              <a:rPr lang="es-MX" sz="1600" dirty="0"/>
              <a:t>Todos los dispositivos de la red local reciben y procesan una solicitud de ARP debido a que es una trama de </a:t>
            </a:r>
            <a:r>
              <a:rPr lang="es-MX" sz="1600" dirty="0" err="1"/>
              <a:t>broadcast</a:t>
            </a:r>
            <a:r>
              <a:rPr lang="en-US" sz="1600" dirty="0" smtClean="0"/>
              <a:t>. </a:t>
            </a:r>
          </a:p>
          <a:p>
            <a:pPr lvl="1" indent="0"/>
            <a:r>
              <a:rPr lang="es-MX" sz="1600" dirty="0"/>
              <a:t>En una red comercial típica, estos </a:t>
            </a:r>
            <a:r>
              <a:rPr lang="es-MX" sz="1600" dirty="0" err="1"/>
              <a:t>broadcasts</a:t>
            </a:r>
            <a:r>
              <a:rPr lang="es-MX" sz="1600" dirty="0"/>
              <a:t> tendrían probablemente un impacto mínimo en el rendimiento de la red</a:t>
            </a:r>
            <a:r>
              <a:rPr lang="en-US" sz="1600" dirty="0" smtClean="0"/>
              <a:t>. </a:t>
            </a:r>
            <a:endParaRPr lang="en-US" sz="1600" dirty="0" smtClean="0"/>
          </a:p>
          <a:p>
            <a:r>
              <a:rPr lang="en-US" sz="1800" dirty="0" err="1" smtClean="0">
                <a:solidFill>
                  <a:schemeClr val="accent1"/>
                </a:solidFill>
              </a:rPr>
              <a:t>Seguridad</a:t>
            </a:r>
            <a:endParaRPr lang="en-US" sz="1800" dirty="0" smtClean="0">
              <a:solidFill>
                <a:schemeClr val="accent1"/>
              </a:solidFill>
            </a:endParaRPr>
          </a:p>
          <a:p>
            <a:pPr lvl="1" indent="0"/>
            <a:r>
              <a:rPr lang="es-MX" sz="1600" dirty="0"/>
              <a:t>En algunos casos, el uso del ARP puede ocasionar un riesgo potencial de seguridad. La suplantación ARP o el ARP </a:t>
            </a:r>
            <a:r>
              <a:rPr lang="es-MX" sz="1600" dirty="0" err="1"/>
              <a:t>poisoning</a:t>
            </a:r>
            <a:r>
              <a:rPr lang="es-MX" sz="1600" dirty="0"/>
              <a:t> es una técnica que utiliza un atacante para introducir una asociación de direcciones MAC incorrecta en una red emitiendo solicitudes de ARP falsas</a:t>
            </a:r>
            <a:r>
              <a:rPr lang="en-US" sz="1600" dirty="0" smtClean="0"/>
              <a:t>. </a:t>
            </a:r>
            <a:endParaRPr lang="en-US" sz="1600" dirty="0" smtClean="0"/>
          </a:p>
          <a:p>
            <a:pPr lvl="2"/>
            <a:r>
              <a:rPr lang="es-MX" sz="1400" dirty="0"/>
              <a:t>El individuo falsifica la dirección MAC de un dispositivo y de esta manera las tramas pueden enviarse a la dirección equivocada</a:t>
            </a:r>
            <a:r>
              <a:rPr lang="en-US" sz="1400" dirty="0" smtClean="0"/>
              <a:t>.</a:t>
            </a:r>
            <a:endParaRPr lang="en-US" sz="1400" dirty="0" smtClean="0"/>
          </a:p>
          <a:p>
            <a:pPr lvl="1" indent="0"/>
            <a:r>
              <a:rPr lang="es-MX" sz="1600" dirty="0"/>
              <a:t>Una manera de evitar la suplantación ARP es configurar asociaciones de ARP estáticas manualmente</a:t>
            </a:r>
            <a:r>
              <a:rPr lang="en-US" sz="1600" dirty="0" smtClean="0"/>
              <a:t>. </a:t>
            </a:r>
            <a:endParaRPr lang="en-US" sz="1600" dirty="0" smtClean="0"/>
          </a:p>
          <a:p>
            <a:pPr lvl="1" indent="0"/>
            <a:r>
              <a:rPr lang="es-MX" sz="1600" dirty="0"/>
              <a:t>Las direcciones MAC autorizadas pueden configurarse en algunos dispositivos de red para que limiten el acceso a la red para sólo los dispositivos indicados</a:t>
            </a:r>
            <a:r>
              <a:rPr lang="en-US" sz="1600" dirty="0" smtClean="0"/>
              <a:t>.</a:t>
            </a:r>
            <a:endParaRPr lang="en-US" sz="1600" dirty="0" smtClean="0"/>
          </a:p>
        </p:txBody>
      </p:sp>
      <p:pic>
        <p:nvPicPr>
          <p:cNvPr id="77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763" y="1556792"/>
            <a:ext cx="3424237" cy="3439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8358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1520" y="0"/>
            <a:ext cx="7392119" cy="692696"/>
          </a:xfrm>
        </p:spPr>
        <p:txBody>
          <a:bodyPr/>
          <a:lstStyle/>
          <a:p>
            <a:pPr fontAlgn="auto">
              <a:spcAft>
                <a:spcPts val="0"/>
              </a:spcAft>
              <a:defRPr/>
            </a:pPr>
            <a:r>
              <a:rPr lang="en-US" altLang="ja-JP" sz="2400" dirty="0" smtClean="0">
                <a:ea typeface="ＭＳ Ｐゴシック" pitchFamily="34" charset="-128"/>
              </a:rPr>
              <a:t>Control de Enlace </a:t>
            </a:r>
            <a:r>
              <a:rPr lang="en-US" altLang="ja-JP" sz="2400" dirty="0" err="1" smtClean="0">
                <a:ea typeface="ＭＳ Ｐゴシック" pitchFamily="34" charset="-128"/>
              </a:rPr>
              <a:t>Lógico</a:t>
            </a:r>
            <a:r>
              <a:rPr lang="en-US" altLang="ja-JP" sz="2400" dirty="0" smtClean="0">
                <a:ea typeface="ＭＳ Ｐゴシック" pitchFamily="34" charset="-128"/>
              </a:rPr>
              <a:t>– </a:t>
            </a:r>
            <a:r>
              <a:rPr lang="en-US" altLang="ja-JP" sz="2400" dirty="0" err="1" smtClean="0">
                <a:ea typeface="ＭＳ Ｐゴシック" pitchFamily="34" charset="-128"/>
              </a:rPr>
              <a:t>Conexión</a:t>
            </a:r>
            <a:r>
              <a:rPr lang="en-US" altLang="ja-JP" sz="2400" dirty="0" smtClean="0">
                <a:ea typeface="ＭＳ Ｐゴシック" pitchFamily="34" charset="-128"/>
              </a:rPr>
              <a:t> con </a:t>
            </a:r>
            <a:r>
              <a:rPr lang="en-US" altLang="ja-JP" sz="2400" dirty="0" err="1" smtClean="0">
                <a:ea typeface="ＭＳ Ｐゴシック" pitchFamily="34" charset="-128"/>
              </a:rPr>
              <a:t>las</a:t>
            </a:r>
            <a:r>
              <a:rPr lang="en-US" altLang="ja-JP" sz="2400" dirty="0" smtClean="0">
                <a:ea typeface="ＭＳ Ｐゴシック" pitchFamily="34" charset="-128"/>
              </a:rPr>
              <a:t> </a:t>
            </a:r>
            <a:r>
              <a:rPr lang="en-US" altLang="ja-JP" sz="2400" dirty="0" err="1" smtClean="0">
                <a:ea typeface="ＭＳ Ｐゴシック" pitchFamily="34" charset="-128"/>
              </a:rPr>
              <a:t>capas</a:t>
            </a:r>
            <a:r>
              <a:rPr lang="en-US" altLang="ja-JP" sz="2400" dirty="0" smtClean="0">
                <a:ea typeface="ＭＳ Ｐゴシック" pitchFamily="34" charset="-128"/>
              </a:rPr>
              <a:t> </a:t>
            </a:r>
            <a:r>
              <a:rPr lang="en-US" altLang="ja-JP" sz="2400" dirty="0" err="1" smtClean="0">
                <a:ea typeface="ＭＳ Ｐゴシック" pitchFamily="34" charset="-128"/>
              </a:rPr>
              <a:t>superiores</a:t>
            </a:r>
            <a:r>
              <a:rPr lang="en-US" altLang="ja-JP" sz="2400" dirty="0" smtClean="0">
                <a:ea typeface="ＭＳ Ｐゴシック" pitchFamily="34" charset="-128"/>
              </a:rPr>
              <a:t>.</a:t>
            </a:r>
            <a:endParaRPr lang="en-US" sz="2400" dirty="0" smtClean="0"/>
          </a:p>
        </p:txBody>
      </p:sp>
      <p:sp>
        <p:nvSpPr>
          <p:cNvPr id="20483" name="Rectangle 3"/>
          <p:cNvSpPr>
            <a:spLocks noGrp="1" noChangeArrowheads="1"/>
          </p:cNvSpPr>
          <p:nvPr>
            <p:ph idx="1"/>
          </p:nvPr>
        </p:nvSpPr>
        <p:spPr>
          <a:xfrm>
            <a:off x="1" y="692696"/>
            <a:ext cx="5076056" cy="5848375"/>
          </a:xfrm>
        </p:spPr>
        <p:txBody>
          <a:bodyPr>
            <a:normAutofit lnSpcReduction="10000"/>
          </a:bodyPr>
          <a:lstStyle/>
          <a:p>
            <a:pPr>
              <a:lnSpc>
                <a:spcPct val="85000"/>
              </a:lnSpc>
            </a:pPr>
            <a:r>
              <a:rPr lang="es-MX" sz="2000" dirty="0"/>
              <a:t>Ethernet separa las funciones de la capa de enlace de datos en dos subcapas diferenciadas</a:t>
            </a:r>
            <a:r>
              <a:rPr lang="en-US" sz="2000" dirty="0" smtClean="0"/>
              <a:t>: </a:t>
            </a:r>
          </a:p>
          <a:p>
            <a:pPr lvl="1" indent="0">
              <a:lnSpc>
                <a:spcPct val="85000"/>
              </a:lnSpc>
            </a:pPr>
            <a:r>
              <a:rPr lang="es-MX" sz="1800" dirty="0">
                <a:solidFill>
                  <a:schemeClr val="accent2"/>
                </a:solidFill>
              </a:rPr>
              <a:t>la subcapa Control de enlace lógico (LLC</a:t>
            </a:r>
            <a:r>
              <a:rPr lang="es-MX" sz="1800" dirty="0" smtClean="0">
                <a:solidFill>
                  <a:schemeClr val="accent2"/>
                </a:solidFill>
              </a:rPr>
              <a:t>)</a:t>
            </a:r>
          </a:p>
          <a:p>
            <a:pPr lvl="1" indent="0">
              <a:lnSpc>
                <a:spcPct val="85000"/>
              </a:lnSpc>
            </a:pPr>
            <a:r>
              <a:rPr lang="es-MX" sz="1600" dirty="0">
                <a:solidFill>
                  <a:schemeClr val="accent1"/>
                </a:solidFill>
              </a:rPr>
              <a:t>el estándar IEEE 802.2 describe las funciones de la subcapa LLC </a:t>
            </a:r>
            <a:endParaRPr lang="es-MX" sz="1600" dirty="0" smtClean="0">
              <a:solidFill>
                <a:schemeClr val="accent1"/>
              </a:solidFill>
            </a:endParaRPr>
          </a:p>
          <a:p>
            <a:pPr lvl="1" indent="0">
              <a:lnSpc>
                <a:spcPct val="85000"/>
              </a:lnSpc>
            </a:pPr>
            <a:r>
              <a:rPr lang="es-MX" sz="1600" dirty="0"/>
              <a:t>El Control de enlace lógico se encarga de la comunicación entre las capas superiores y el software de red</a:t>
            </a:r>
            <a:r>
              <a:rPr lang="en-US" sz="1600" dirty="0" smtClean="0"/>
              <a:t>, </a:t>
            </a:r>
          </a:p>
          <a:p>
            <a:pPr lvl="2">
              <a:lnSpc>
                <a:spcPct val="85000"/>
              </a:lnSpc>
            </a:pPr>
            <a:r>
              <a:rPr lang="es-MX" sz="1600" dirty="0"/>
              <a:t>La subcapa LLC toma los datos del protocolo de la red, que generalmente son un paquete IPv4, y agrega información de control para ayudar a entregar el paquete al nodo de destino</a:t>
            </a:r>
            <a:r>
              <a:rPr lang="es-MX" sz="1600" dirty="0" smtClean="0"/>
              <a:t>.</a:t>
            </a:r>
            <a:r>
              <a:rPr lang="en-US" sz="1600" dirty="0" smtClean="0"/>
              <a:t> </a:t>
            </a:r>
          </a:p>
          <a:p>
            <a:pPr lvl="2">
              <a:lnSpc>
                <a:spcPct val="85000"/>
              </a:lnSpc>
            </a:pPr>
            <a:r>
              <a:rPr lang="es-MX" sz="1600" dirty="0">
                <a:solidFill>
                  <a:schemeClr val="accent1"/>
                </a:solidFill>
              </a:rPr>
              <a:t>El LLC se implementa en el software y su implementación no depende del equipo físico</a:t>
            </a:r>
            <a:r>
              <a:rPr lang="en-US" sz="1600" dirty="0" smtClean="0"/>
              <a:t>. </a:t>
            </a:r>
          </a:p>
          <a:p>
            <a:pPr lvl="2">
              <a:lnSpc>
                <a:spcPct val="85000"/>
              </a:lnSpc>
            </a:pPr>
            <a:r>
              <a:rPr lang="es-MX" sz="1600" dirty="0"/>
              <a:t>En una computadora, el LLC puede considerarse como el controlador de la Tarjeta de interfaz de red (NIC)</a:t>
            </a:r>
            <a:r>
              <a:rPr lang="en-US" sz="1600" dirty="0" smtClean="0"/>
              <a:t>. </a:t>
            </a:r>
          </a:p>
          <a:p>
            <a:pPr lvl="1" indent="0">
              <a:lnSpc>
                <a:spcPct val="85000"/>
              </a:lnSpc>
            </a:pPr>
            <a:r>
              <a:rPr lang="es-MX" sz="1800" dirty="0" smtClean="0">
                <a:solidFill>
                  <a:schemeClr val="accent2"/>
                </a:solidFill>
              </a:rPr>
              <a:t>La </a:t>
            </a:r>
            <a:r>
              <a:rPr lang="es-MX" sz="1800" dirty="0">
                <a:solidFill>
                  <a:schemeClr val="accent2"/>
                </a:solidFill>
              </a:rPr>
              <a:t>subcapa de Control de acceso al medio (MAC). </a:t>
            </a:r>
            <a:r>
              <a:rPr lang="en-US" sz="1800" dirty="0" smtClean="0">
                <a:solidFill>
                  <a:schemeClr val="accent2"/>
                </a:solidFill>
              </a:rPr>
              <a:t> </a:t>
            </a:r>
          </a:p>
          <a:p>
            <a:pPr lvl="2">
              <a:lnSpc>
                <a:spcPct val="85000"/>
              </a:lnSpc>
            </a:pPr>
            <a:r>
              <a:rPr lang="es-MX" sz="1600" dirty="0">
                <a:solidFill>
                  <a:schemeClr val="accent1"/>
                </a:solidFill>
              </a:rPr>
              <a:t>el estándar 802.3 describe las funciones de la subcapa MAC y de la capa física</a:t>
            </a:r>
            <a:r>
              <a:rPr lang="en-US" sz="1600" dirty="0" smtClean="0"/>
              <a:t>. </a:t>
            </a:r>
          </a:p>
          <a:p>
            <a:pPr lvl="2">
              <a:lnSpc>
                <a:spcPct val="85000"/>
              </a:lnSpc>
            </a:pPr>
            <a:r>
              <a:rPr lang="en-US" sz="1600" dirty="0" smtClean="0">
                <a:solidFill>
                  <a:schemeClr val="accent1"/>
                </a:solidFill>
              </a:rPr>
              <a:t>MAC </a:t>
            </a:r>
            <a:r>
              <a:rPr lang="en-US" sz="1600" dirty="0" err="1" smtClean="0">
                <a:solidFill>
                  <a:schemeClr val="accent1"/>
                </a:solidFill>
              </a:rPr>
              <a:t>es</a:t>
            </a:r>
            <a:r>
              <a:rPr lang="en-US" sz="1600" dirty="0" smtClean="0">
                <a:solidFill>
                  <a:schemeClr val="accent1"/>
                </a:solidFill>
              </a:rPr>
              <a:t> </a:t>
            </a:r>
            <a:r>
              <a:rPr lang="en-US" sz="1600" dirty="0" err="1" smtClean="0">
                <a:solidFill>
                  <a:schemeClr val="accent1"/>
                </a:solidFill>
              </a:rPr>
              <a:t>implementado</a:t>
            </a:r>
            <a:r>
              <a:rPr lang="en-US" sz="1600" dirty="0" smtClean="0">
                <a:solidFill>
                  <a:schemeClr val="accent1"/>
                </a:solidFill>
              </a:rPr>
              <a:t> en hardware, </a:t>
            </a:r>
            <a:r>
              <a:rPr lang="en-US" sz="1600" dirty="0" err="1" smtClean="0">
                <a:solidFill>
                  <a:schemeClr val="accent1"/>
                </a:solidFill>
              </a:rPr>
              <a:t>normalmente</a:t>
            </a:r>
            <a:r>
              <a:rPr lang="en-US" sz="1600" dirty="0" smtClean="0">
                <a:solidFill>
                  <a:schemeClr val="accent1"/>
                </a:solidFill>
              </a:rPr>
              <a:t> en la </a:t>
            </a:r>
            <a:r>
              <a:rPr lang="en-US" sz="1600" dirty="0" smtClean="0"/>
              <a:t>NIC.</a:t>
            </a:r>
          </a:p>
          <a:p>
            <a:pPr marL="777240" lvl="2" indent="0">
              <a:lnSpc>
                <a:spcPct val="85000"/>
              </a:lnSpc>
              <a:buNone/>
            </a:pPr>
            <a:r>
              <a:rPr lang="en-US" sz="1600" dirty="0" smtClean="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124744"/>
            <a:ext cx="3995936" cy="1745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284984"/>
            <a:ext cx="4139952" cy="290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570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1520" y="74067"/>
            <a:ext cx="5519911" cy="481558"/>
          </a:xfrm>
        </p:spPr>
        <p:txBody>
          <a:bodyPr/>
          <a:lstStyle/>
          <a:p>
            <a:pPr fontAlgn="auto">
              <a:spcAft>
                <a:spcPts val="0"/>
              </a:spcAft>
              <a:defRPr/>
            </a:pPr>
            <a:r>
              <a:rPr lang="en-US" altLang="ja-JP" sz="2800" dirty="0" smtClean="0">
                <a:ea typeface="ＭＳ Ｐゴシック" pitchFamily="34" charset="-128"/>
              </a:rPr>
              <a:t>MAC – </a:t>
            </a:r>
            <a:r>
              <a:rPr lang="en-US" altLang="ja-JP" sz="2800" dirty="0" err="1" smtClean="0">
                <a:ea typeface="ＭＳ Ｐゴシック" pitchFamily="34" charset="-128"/>
              </a:rPr>
              <a:t>Envio</a:t>
            </a:r>
            <a:r>
              <a:rPr lang="en-US" altLang="ja-JP" sz="2800" dirty="0" smtClean="0">
                <a:ea typeface="ＭＳ Ｐゴシック" pitchFamily="34" charset="-128"/>
              </a:rPr>
              <a:t> de los </a:t>
            </a:r>
            <a:r>
              <a:rPr lang="en-US" altLang="ja-JP" sz="2800" dirty="0" err="1" smtClean="0">
                <a:ea typeface="ＭＳ Ｐゴシック" pitchFamily="34" charset="-128"/>
              </a:rPr>
              <a:t>datos</a:t>
            </a:r>
            <a:r>
              <a:rPr lang="en-US" altLang="ja-JP" sz="2800" dirty="0" smtClean="0">
                <a:ea typeface="ＭＳ Ｐゴシック" pitchFamily="34" charset="-128"/>
              </a:rPr>
              <a:t> a los </a:t>
            </a:r>
            <a:r>
              <a:rPr lang="en-US" altLang="ja-JP" sz="2800" dirty="0" err="1" smtClean="0">
                <a:ea typeface="ＭＳ Ｐゴシック" pitchFamily="34" charset="-128"/>
              </a:rPr>
              <a:t>medios</a:t>
            </a:r>
            <a:r>
              <a:rPr lang="en-US" altLang="ja-JP" sz="2800" dirty="0" smtClean="0">
                <a:ea typeface="ＭＳ Ｐゴシック" pitchFamily="34" charset="-128"/>
              </a:rPr>
              <a:t>.</a:t>
            </a:r>
            <a:endParaRPr lang="en-US" sz="2800" dirty="0" smtClean="0"/>
          </a:p>
        </p:txBody>
      </p:sp>
      <p:sp>
        <p:nvSpPr>
          <p:cNvPr id="22531" name="Rectangle 3"/>
          <p:cNvSpPr>
            <a:spLocks noGrp="1" noChangeArrowheads="1"/>
          </p:cNvSpPr>
          <p:nvPr>
            <p:ph idx="1"/>
          </p:nvPr>
        </p:nvSpPr>
        <p:spPr>
          <a:xfrm>
            <a:off x="22921" y="620688"/>
            <a:ext cx="5341168" cy="6048672"/>
          </a:xfrm>
        </p:spPr>
        <p:txBody>
          <a:bodyPr>
            <a:normAutofit fontScale="92500" lnSpcReduction="10000"/>
          </a:bodyPr>
          <a:lstStyle/>
          <a:p>
            <a:pPr>
              <a:lnSpc>
                <a:spcPct val="75000"/>
              </a:lnSpc>
            </a:pPr>
            <a:r>
              <a:rPr lang="en-US" sz="2000" dirty="0"/>
              <a:t>La </a:t>
            </a:r>
            <a:r>
              <a:rPr lang="en-US" sz="2000" dirty="0" err="1"/>
              <a:t>subcapa</a:t>
            </a:r>
            <a:r>
              <a:rPr lang="en-US" sz="2000" dirty="0"/>
              <a:t> MAC de Ethernet </a:t>
            </a:r>
            <a:r>
              <a:rPr lang="en-US" sz="2000" dirty="0" err="1"/>
              <a:t>tiene</a:t>
            </a:r>
            <a:r>
              <a:rPr lang="en-US" sz="2000" dirty="0"/>
              <a:t> dos </a:t>
            </a:r>
            <a:r>
              <a:rPr lang="en-US" sz="2000" dirty="0" err="1"/>
              <a:t>responsabilidades</a:t>
            </a:r>
            <a:r>
              <a:rPr lang="en-US" sz="2000" dirty="0"/>
              <a:t> </a:t>
            </a:r>
            <a:r>
              <a:rPr lang="en-US" sz="2000" dirty="0" err="1"/>
              <a:t>principales</a:t>
            </a:r>
            <a:r>
              <a:rPr lang="en-US" sz="2000" dirty="0" smtClean="0"/>
              <a:t>:</a:t>
            </a:r>
          </a:p>
          <a:p>
            <a:pPr marL="114300" indent="0">
              <a:lnSpc>
                <a:spcPct val="75000"/>
              </a:lnSpc>
              <a:buNone/>
            </a:pPr>
            <a:endParaRPr lang="en-US" sz="2000" dirty="0" smtClean="0"/>
          </a:p>
          <a:p>
            <a:pPr lvl="1" indent="0">
              <a:lnSpc>
                <a:spcPct val="75000"/>
              </a:lnSpc>
            </a:pPr>
            <a:r>
              <a:rPr lang="en-US" sz="1800" dirty="0" err="1">
                <a:solidFill>
                  <a:schemeClr val="accent2"/>
                </a:solidFill>
              </a:rPr>
              <a:t>Encapsulación</a:t>
            </a:r>
            <a:r>
              <a:rPr lang="en-US" sz="1800" dirty="0">
                <a:solidFill>
                  <a:schemeClr val="accent2"/>
                </a:solidFill>
              </a:rPr>
              <a:t> de </a:t>
            </a:r>
            <a:r>
              <a:rPr lang="en-US" sz="1800" dirty="0" err="1" smtClean="0">
                <a:solidFill>
                  <a:schemeClr val="accent2"/>
                </a:solidFill>
              </a:rPr>
              <a:t>datos</a:t>
            </a:r>
            <a:r>
              <a:rPr lang="en-US" sz="1800" dirty="0" smtClean="0">
                <a:solidFill>
                  <a:schemeClr val="accent2"/>
                </a:solidFill>
              </a:rPr>
              <a:t>.</a:t>
            </a:r>
          </a:p>
          <a:p>
            <a:pPr lvl="2">
              <a:lnSpc>
                <a:spcPct val="75000"/>
              </a:lnSpc>
            </a:pPr>
            <a:r>
              <a:rPr lang="en-US" sz="1600" dirty="0" err="1">
                <a:solidFill>
                  <a:schemeClr val="accent1"/>
                </a:solidFill>
              </a:rPr>
              <a:t>Delimitación</a:t>
            </a:r>
            <a:r>
              <a:rPr lang="en-US" sz="1600" dirty="0">
                <a:solidFill>
                  <a:schemeClr val="accent1"/>
                </a:solidFill>
              </a:rPr>
              <a:t> de </a:t>
            </a:r>
            <a:r>
              <a:rPr lang="en-US" sz="1600" dirty="0" err="1" smtClean="0">
                <a:solidFill>
                  <a:schemeClr val="accent1"/>
                </a:solidFill>
              </a:rPr>
              <a:t>tramas</a:t>
            </a:r>
            <a:r>
              <a:rPr lang="en-US" sz="1600" dirty="0" smtClean="0"/>
              <a:t> </a:t>
            </a:r>
          </a:p>
          <a:p>
            <a:pPr lvl="3">
              <a:lnSpc>
                <a:spcPct val="110000"/>
              </a:lnSpc>
              <a:spcBef>
                <a:spcPts val="0"/>
              </a:spcBef>
            </a:pPr>
            <a:r>
              <a:rPr lang="es-MX" sz="1400" dirty="0"/>
              <a:t>La capa MAC agrega un encabezado y un tráiler a la PDU de Capa </a:t>
            </a:r>
            <a:r>
              <a:rPr lang="es-MX" sz="1400" dirty="0" smtClean="0"/>
              <a:t>3.</a:t>
            </a:r>
          </a:p>
          <a:p>
            <a:pPr lvl="3">
              <a:lnSpc>
                <a:spcPct val="110000"/>
              </a:lnSpc>
              <a:spcBef>
                <a:spcPts val="0"/>
              </a:spcBef>
            </a:pPr>
            <a:r>
              <a:rPr lang="es-MX" sz="1400" dirty="0" smtClean="0"/>
              <a:t>Ayuda </a:t>
            </a:r>
            <a:r>
              <a:rPr lang="es-MX" sz="1400" dirty="0"/>
              <a:t>a la agrupación de bits en el nodo receptor</a:t>
            </a:r>
            <a:r>
              <a:rPr lang="es-MX" sz="1400" dirty="0" smtClean="0"/>
              <a:t>.</a:t>
            </a:r>
          </a:p>
          <a:p>
            <a:pPr lvl="3">
              <a:lnSpc>
                <a:spcPct val="110000"/>
              </a:lnSpc>
              <a:spcBef>
                <a:spcPts val="0"/>
              </a:spcBef>
            </a:pPr>
            <a:r>
              <a:rPr lang="es-MX" sz="1400" dirty="0" smtClean="0"/>
              <a:t>Ofrece </a:t>
            </a:r>
            <a:r>
              <a:rPr lang="es-MX" sz="1400" dirty="0"/>
              <a:t>sincronización entre los nodos de transmisión y recepción.</a:t>
            </a:r>
          </a:p>
          <a:p>
            <a:pPr lvl="2">
              <a:lnSpc>
                <a:spcPct val="75000"/>
              </a:lnSpc>
            </a:pPr>
            <a:r>
              <a:rPr lang="en-US" sz="1600" dirty="0" err="1" smtClean="0">
                <a:solidFill>
                  <a:schemeClr val="accent1"/>
                </a:solidFill>
              </a:rPr>
              <a:t>Direccionamiento</a:t>
            </a:r>
            <a:endParaRPr lang="en-US" sz="1600" dirty="0" smtClean="0">
              <a:solidFill>
                <a:schemeClr val="accent1"/>
              </a:solidFill>
            </a:endParaRPr>
          </a:p>
          <a:p>
            <a:pPr lvl="3" indent="0" algn="just">
              <a:lnSpc>
                <a:spcPct val="75000"/>
              </a:lnSpc>
            </a:pPr>
            <a:r>
              <a:rPr lang="es-MX" sz="1400" dirty="0"/>
              <a:t>Cada encabezado contiene la dirección física (dirección MAC) que permite a </a:t>
            </a:r>
            <a:r>
              <a:rPr lang="es-MX" sz="1400" dirty="0" smtClean="0"/>
              <a:t>una trama se </a:t>
            </a:r>
            <a:r>
              <a:rPr lang="es-MX" sz="1400" dirty="0" err="1" smtClean="0"/>
              <a:t>envie</a:t>
            </a:r>
            <a:r>
              <a:rPr lang="es-MX" sz="1400" dirty="0" smtClean="0"/>
              <a:t> </a:t>
            </a:r>
            <a:r>
              <a:rPr lang="es-MX" sz="1400" dirty="0"/>
              <a:t>a un nodo de </a:t>
            </a:r>
            <a:r>
              <a:rPr lang="es-MX" sz="1400" dirty="0" smtClean="0"/>
              <a:t>destino.</a:t>
            </a:r>
            <a:endParaRPr lang="en-US" sz="1400" dirty="0" smtClean="0"/>
          </a:p>
          <a:p>
            <a:pPr lvl="2">
              <a:lnSpc>
                <a:spcPct val="75000"/>
              </a:lnSpc>
            </a:pPr>
            <a:r>
              <a:rPr lang="en-US" sz="1600" dirty="0" err="1" smtClean="0">
                <a:solidFill>
                  <a:schemeClr val="accent1"/>
                </a:solidFill>
              </a:rPr>
              <a:t>Detección</a:t>
            </a:r>
            <a:r>
              <a:rPr lang="en-US" sz="1600" dirty="0" smtClean="0">
                <a:solidFill>
                  <a:schemeClr val="accent1"/>
                </a:solidFill>
              </a:rPr>
              <a:t> de </a:t>
            </a:r>
            <a:r>
              <a:rPr lang="en-US" sz="1600" dirty="0" err="1" smtClean="0">
                <a:solidFill>
                  <a:schemeClr val="accent1"/>
                </a:solidFill>
              </a:rPr>
              <a:t>errorres</a:t>
            </a:r>
            <a:r>
              <a:rPr lang="en-US" sz="1600" dirty="0" smtClean="0">
                <a:solidFill>
                  <a:schemeClr val="accent1"/>
                </a:solidFill>
              </a:rPr>
              <a:t>.</a:t>
            </a:r>
          </a:p>
          <a:p>
            <a:pPr lvl="3" indent="0" algn="just">
              <a:lnSpc>
                <a:spcPct val="75000"/>
              </a:lnSpc>
            </a:pPr>
            <a:r>
              <a:rPr lang="es-MX" sz="1400" dirty="0"/>
              <a:t>Cada trama de Ethernet contiene un tráiler con una comprobación cíclica de redundancia (CRC) de los contenidos de la trama</a:t>
            </a:r>
            <a:r>
              <a:rPr lang="en-US" sz="1400" dirty="0" smtClean="0"/>
              <a:t>. </a:t>
            </a:r>
            <a:r>
              <a:rPr lang="es-MX" sz="1400" dirty="0"/>
              <a:t>Si estos dos cálculos de CRC coinciden, puede asumirse que la trama se recibió sin errores</a:t>
            </a:r>
            <a:r>
              <a:rPr lang="en-US" sz="1400" dirty="0" smtClean="0"/>
              <a:t>.</a:t>
            </a:r>
          </a:p>
          <a:p>
            <a:pPr lvl="1" indent="0">
              <a:lnSpc>
                <a:spcPct val="75000"/>
              </a:lnSpc>
            </a:pPr>
            <a:r>
              <a:rPr lang="en-US" sz="1800" dirty="0" smtClean="0">
                <a:solidFill>
                  <a:schemeClr val="accent2"/>
                </a:solidFill>
              </a:rPr>
              <a:t>Control de </a:t>
            </a:r>
            <a:r>
              <a:rPr lang="en-US" sz="1800" dirty="0" err="1" smtClean="0">
                <a:solidFill>
                  <a:schemeClr val="accent2"/>
                </a:solidFill>
              </a:rPr>
              <a:t>Acceso</a:t>
            </a:r>
            <a:r>
              <a:rPr lang="en-US" sz="1800" dirty="0" smtClean="0">
                <a:solidFill>
                  <a:schemeClr val="accent2"/>
                </a:solidFill>
              </a:rPr>
              <a:t> al </a:t>
            </a:r>
            <a:r>
              <a:rPr lang="en-US" sz="1800" dirty="0" err="1" smtClean="0">
                <a:solidFill>
                  <a:schemeClr val="accent2"/>
                </a:solidFill>
              </a:rPr>
              <a:t>Medio</a:t>
            </a:r>
            <a:r>
              <a:rPr lang="en-US" sz="1800" dirty="0" smtClean="0">
                <a:solidFill>
                  <a:schemeClr val="accent2"/>
                </a:solidFill>
              </a:rPr>
              <a:t>.</a:t>
            </a:r>
          </a:p>
          <a:p>
            <a:pPr lvl="2">
              <a:lnSpc>
                <a:spcPct val="75000"/>
              </a:lnSpc>
            </a:pPr>
            <a:r>
              <a:rPr lang="es-MX" sz="1600" dirty="0">
                <a:solidFill>
                  <a:schemeClr val="accent1"/>
                </a:solidFill>
              </a:rPr>
              <a:t>La subcapa MAC controla la colocación de tramas en los medios y el retiro de tramas de los medios</a:t>
            </a:r>
            <a:r>
              <a:rPr lang="en-US" sz="1600" dirty="0" smtClean="0">
                <a:solidFill>
                  <a:schemeClr val="accent1"/>
                </a:solidFill>
              </a:rPr>
              <a:t>. </a:t>
            </a:r>
          </a:p>
          <a:p>
            <a:pPr lvl="3" indent="0">
              <a:lnSpc>
                <a:spcPct val="75000"/>
              </a:lnSpc>
            </a:pPr>
            <a:r>
              <a:rPr lang="es-MX" sz="1400" dirty="0"/>
              <a:t>Esto incluye el inicio de la transmisión de tramas y la recuperación por fallo de transmisión debido a colisiones</a:t>
            </a:r>
            <a:r>
              <a:rPr lang="es-MX" sz="1400" dirty="0" smtClean="0"/>
              <a:t>.</a:t>
            </a:r>
            <a:r>
              <a:rPr lang="en-US" sz="1400" dirty="0" smtClean="0"/>
              <a:t> </a:t>
            </a:r>
          </a:p>
          <a:p>
            <a:pPr lvl="3" indent="0">
              <a:lnSpc>
                <a:spcPct val="75000"/>
              </a:lnSpc>
              <a:buNone/>
            </a:pPr>
            <a:endParaRPr lang="en-US" sz="1400" dirty="0" smtClean="0"/>
          </a:p>
          <a:p>
            <a:pPr lvl="2">
              <a:lnSpc>
                <a:spcPct val="75000"/>
              </a:lnSpc>
            </a:pPr>
            <a:r>
              <a:rPr lang="en-US" dirty="0" smtClean="0">
                <a:solidFill>
                  <a:schemeClr val="accent1"/>
                </a:solidFill>
              </a:rPr>
              <a:t>El </a:t>
            </a:r>
            <a:r>
              <a:rPr lang="en-US" dirty="0" err="1" smtClean="0">
                <a:solidFill>
                  <a:schemeClr val="accent1"/>
                </a:solidFill>
              </a:rPr>
              <a:t>método</a:t>
            </a:r>
            <a:r>
              <a:rPr lang="en-US" dirty="0" smtClean="0">
                <a:solidFill>
                  <a:schemeClr val="accent1"/>
                </a:solidFill>
              </a:rPr>
              <a:t> de control de </a:t>
            </a:r>
            <a:r>
              <a:rPr lang="en-US" dirty="0" err="1" smtClean="0">
                <a:solidFill>
                  <a:schemeClr val="accent1"/>
                </a:solidFill>
              </a:rPr>
              <a:t>acceso</a:t>
            </a:r>
            <a:r>
              <a:rPr lang="en-US" dirty="0" smtClean="0">
                <a:solidFill>
                  <a:schemeClr val="accent1"/>
                </a:solidFill>
              </a:rPr>
              <a:t> al </a:t>
            </a:r>
            <a:r>
              <a:rPr lang="en-US" dirty="0" err="1" smtClean="0">
                <a:solidFill>
                  <a:schemeClr val="accent1"/>
                </a:solidFill>
              </a:rPr>
              <a:t>medio</a:t>
            </a:r>
            <a:r>
              <a:rPr lang="en-US" dirty="0" smtClean="0">
                <a:solidFill>
                  <a:schemeClr val="accent1"/>
                </a:solidFill>
              </a:rPr>
              <a:t> </a:t>
            </a:r>
            <a:r>
              <a:rPr lang="en-US" dirty="0" err="1" smtClean="0">
                <a:solidFill>
                  <a:schemeClr val="accent1"/>
                </a:solidFill>
              </a:rPr>
              <a:t>para</a:t>
            </a:r>
            <a:r>
              <a:rPr lang="en-US" dirty="0" smtClean="0">
                <a:solidFill>
                  <a:schemeClr val="accent1"/>
                </a:solidFill>
              </a:rPr>
              <a:t> </a:t>
            </a:r>
            <a:r>
              <a:rPr lang="en-US" dirty="0" err="1" smtClean="0">
                <a:solidFill>
                  <a:schemeClr val="accent1"/>
                </a:solidFill>
              </a:rPr>
              <a:t>Ethetnet</a:t>
            </a:r>
            <a:r>
              <a:rPr lang="en-US" dirty="0" smtClean="0">
                <a:solidFill>
                  <a:schemeClr val="accent1"/>
                </a:solidFill>
              </a:rPr>
              <a:t> </a:t>
            </a:r>
            <a:r>
              <a:rPr lang="en-US" dirty="0" err="1" smtClean="0">
                <a:solidFill>
                  <a:schemeClr val="accent1"/>
                </a:solidFill>
              </a:rPr>
              <a:t>es</a:t>
            </a:r>
            <a:r>
              <a:rPr lang="en-US" dirty="0" smtClean="0">
                <a:solidFill>
                  <a:schemeClr val="accent1"/>
                </a:solidFill>
              </a:rPr>
              <a:t> CSMA/CD.</a:t>
            </a:r>
          </a:p>
          <a:p>
            <a:pPr lvl="3" indent="0">
              <a:lnSpc>
                <a:spcPct val="75000"/>
              </a:lnSpc>
            </a:pPr>
            <a:r>
              <a:rPr lang="es-MX" sz="1400" dirty="0" smtClean="0"/>
              <a:t>Todos </a:t>
            </a:r>
            <a:r>
              <a:rPr lang="es-MX" sz="1400" dirty="0"/>
              <a:t>los nodos (dispositivos) en ese segmento de red comparten el medio</a:t>
            </a:r>
            <a:r>
              <a:rPr lang="en-US" sz="1400" dirty="0" smtClean="0"/>
              <a:t>. </a:t>
            </a:r>
          </a:p>
          <a:p>
            <a:pPr lvl="3" indent="0">
              <a:lnSpc>
                <a:spcPct val="75000"/>
              </a:lnSpc>
            </a:pPr>
            <a:r>
              <a:rPr lang="es-MX" sz="1400" dirty="0" smtClean="0"/>
              <a:t>Todos </a:t>
            </a:r>
            <a:r>
              <a:rPr lang="es-MX" sz="1400" dirty="0"/>
              <a:t>los nodos de ese segmento reciben todas las tramas transmitidas por cualquier nodo de dicho </a:t>
            </a:r>
            <a:r>
              <a:rPr lang="es-MX" sz="1400" dirty="0" smtClean="0"/>
              <a:t>segmento</a:t>
            </a:r>
            <a:r>
              <a:rPr lang="en-US" sz="1400" dirty="0" smtClean="0"/>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340768"/>
            <a:ext cx="308610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62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1520" y="116632"/>
            <a:ext cx="5447903" cy="553566"/>
          </a:xfrm>
        </p:spPr>
        <p:txBody>
          <a:bodyPr>
            <a:normAutofit/>
          </a:bodyPr>
          <a:lstStyle/>
          <a:p>
            <a:pPr fontAlgn="auto">
              <a:spcAft>
                <a:spcPts val="0"/>
              </a:spcAft>
              <a:defRPr/>
            </a:pPr>
            <a:r>
              <a:rPr lang="en-US" altLang="ja-JP" sz="2800" dirty="0" err="1" smtClean="0">
                <a:ea typeface="ＭＳ Ｐゴシック" pitchFamily="34" charset="-128"/>
              </a:rPr>
              <a:t>Implementaciones</a:t>
            </a:r>
            <a:r>
              <a:rPr lang="en-US" altLang="ja-JP" sz="2800" dirty="0" smtClean="0">
                <a:ea typeface="ＭＳ Ｐゴシック" pitchFamily="34" charset="-128"/>
              </a:rPr>
              <a:t> </a:t>
            </a:r>
            <a:r>
              <a:rPr lang="en-US" altLang="ja-JP" sz="2800" dirty="0" err="1" smtClean="0">
                <a:ea typeface="ＭＳ Ｐゴシック" pitchFamily="34" charset="-128"/>
              </a:rPr>
              <a:t>físicas</a:t>
            </a:r>
            <a:r>
              <a:rPr lang="en-US" altLang="ja-JP" sz="2800" dirty="0" smtClean="0">
                <a:ea typeface="ＭＳ Ｐゴシック" pitchFamily="34" charset="-128"/>
              </a:rPr>
              <a:t> de Ethernet</a:t>
            </a:r>
            <a:endParaRPr lang="en-US" sz="2800" dirty="0" smtClean="0"/>
          </a:p>
        </p:txBody>
      </p:sp>
      <p:sp>
        <p:nvSpPr>
          <p:cNvPr id="23555" name="Rectangle 3"/>
          <p:cNvSpPr>
            <a:spLocks noGrp="1" noChangeArrowheads="1"/>
          </p:cNvSpPr>
          <p:nvPr>
            <p:ph idx="1"/>
          </p:nvPr>
        </p:nvSpPr>
        <p:spPr>
          <a:xfrm>
            <a:off x="246063" y="764704"/>
            <a:ext cx="5478065" cy="6093296"/>
          </a:xfrm>
        </p:spPr>
        <p:txBody>
          <a:bodyPr>
            <a:normAutofit lnSpcReduction="10000"/>
          </a:bodyPr>
          <a:lstStyle/>
          <a:p>
            <a:pPr>
              <a:lnSpc>
                <a:spcPct val="75000"/>
              </a:lnSpc>
            </a:pPr>
            <a:r>
              <a:rPr lang="es-MX" sz="1800" dirty="0">
                <a:solidFill>
                  <a:schemeClr val="accent1"/>
                </a:solidFill>
              </a:rPr>
              <a:t>Ethernet ha evolucionado para satisfacer la creciente demanda de LAN de alta velocidad</a:t>
            </a:r>
            <a:r>
              <a:rPr lang="en-US" sz="1800" dirty="0" smtClean="0">
                <a:solidFill>
                  <a:schemeClr val="accent1"/>
                </a:solidFill>
              </a:rPr>
              <a:t>. </a:t>
            </a:r>
            <a:r>
              <a:rPr lang="es-MX" sz="1800" dirty="0">
                <a:solidFill>
                  <a:schemeClr val="accent1"/>
                </a:solidFill>
              </a:rPr>
              <a:t>El éxito de Ethernet se debe a los siguientes factores:</a:t>
            </a:r>
          </a:p>
          <a:p>
            <a:pPr lvl="2">
              <a:lnSpc>
                <a:spcPct val="75000"/>
              </a:lnSpc>
            </a:pPr>
            <a:r>
              <a:rPr lang="es-MX" sz="1400" dirty="0">
                <a:solidFill>
                  <a:srgbClr val="FF0000"/>
                </a:solidFill>
              </a:rPr>
              <a:t>Simplicidad y facilidad de mantenimiento </a:t>
            </a:r>
          </a:p>
          <a:p>
            <a:pPr lvl="2">
              <a:lnSpc>
                <a:spcPct val="75000"/>
              </a:lnSpc>
            </a:pPr>
            <a:r>
              <a:rPr lang="es-MX" sz="1400" dirty="0">
                <a:solidFill>
                  <a:srgbClr val="FF0000"/>
                </a:solidFill>
              </a:rPr>
              <a:t>Capacidad para incorporar nuevas tecnologías </a:t>
            </a:r>
          </a:p>
          <a:p>
            <a:pPr lvl="2">
              <a:lnSpc>
                <a:spcPct val="75000"/>
              </a:lnSpc>
            </a:pPr>
            <a:r>
              <a:rPr lang="es-MX" sz="1400" dirty="0">
                <a:solidFill>
                  <a:srgbClr val="FF0000"/>
                </a:solidFill>
              </a:rPr>
              <a:t>Confiabilidad </a:t>
            </a:r>
          </a:p>
          <a:p>
            <a:pPr lvl="2">
              <a:lnSpc>
                <a:spcPct val="75000"/>
              </a:lnSpc>
            </a:pPr>
            <a:r>
              <a:rPr lang="es-MX" sz="1400" dirty="0">
                <a:solidFill>
                  <a:srgbClr val="FF0000"/>
                </a:solidFill>
              </a:rPr>
              <a:t>Bajo costo de instalación y de </a:t>
            </a:r>
            <a:r>
              <a:rPr lang="es-MX" sz="1400" dirty="0" smtClean="0">
                <a:solidFill>
                  <a:srgbClr val="FF0000"/>
                </a:solidFill>
              </a:rPr>
              <a:t>actualización</a:t>
            </a:r>
          </a:p>
          <a:p>
            <a:pPr lvl="2">
              <a:lnSpc>
                <a:spcPct val="75000"/>
              </a:lnSpc>
            </a:pPr>
            <a:endParaRPr lang="es-MX" sz="1400" dirty="0" smtClean="0">
              <a:solidFill>
                <a:srgbClr val="FF0000"/>
              </a:solidFill>
            </a:endParaRPr>
          </a:p>
          <a:p>
            <a:pPr>
              <a:lnSpc>
                <a:spcPct val="75000"/>
              </a:lnSpc>
            </a:pPr>
            <a:r>
              <a:rPr lang="es-MX" sz="1800" dirty="0"/>
              <a:t>La introducción de Gigabit Ethernet ha extendido la tecnología LAN original a distancias que convierten a Ethernet en un estándar de Red de área metropolitana (MAN) y de Red de área extensa (WAN)</a:t>
            </a:r>
            <a:r>
              <a:rPr lang="en-US" sz="1800" dirty="0" smtClean="0"/>
              <a:t>.</a:t>
            </a:r>
          </a:p>
          <a:p>
            <a:pPr>
              <a:lnSpc>
                <a:spcPct val="75000"/>
              </a:lnSpc>
            </a:pPr>
            <a:endParaRPr lang="en-US" sz="1800" dirty="0" smtClean="0"/>
          </a:p>
          <a:p>
            <a:pPr lvl="1" indent="0">
              <a:lnSpc>
                <a:spcPct val="75000"/>
              </a:lnSpc>
            </a:pPr>
            <a:r>
              <a:rPr lang="es-MX" sz="1600" dirty="0"/>
              <a:t>Ya que se trata de una tecnología asociada con la capa física, Ethernet especifica e implementa los esquemas de codificación y decodificación que permiten el transporte de los bits de trama como señales a través de los medios</a:t>
            </a:r>
            <a:r>
              <a:rPr lang="en-US" sz="1600" dirty="0" smtClean="0"/>
              <a:t>. </a:t>
            </a:r>
          </a:p>
          <a:p>
            <a:pPr lvl="1" indent="0">
              <a:lnSpc>
                <a:spcPct val="75000"/>
              </a:lnSpc>
            </a:pPr>
            <a:endParaRPr lang="en-US" sz="1600" dirty="0" smtClean="0"/>
          </a:p>
          <a:p>
            <a:pPr>
              <a:lnSpc>
                <a:spcPct val="75000"/>
              </a:lnSpc>
            </a:pPr>
            <a:r>
              <a:rPr lang="en-US" sz="1800" dirty="0" smtClean="0">
                <a:solidFill>
                  <a:schemeClr val="accent1"/>
                </a:solidFill>
              </a:rPr>
              <a:t>When optical fiber media was introduced, Ethernet adapted to this technology to take advantage of the superior bandwidth and low error rate that fiber offers. </a:t>
            </a:r>
          </a:p>
          <a:p>
            <a:pPr>
              <a:lnSpc>
                <a:spcPct val="75000"/>
              </a:lnSpc>
            </a:pPr>
            <a:endParaRPr lang="en-US" sz="1800" dirty="0" smtClean="0">
              <a:solidFill>
                <a:schemeClr val="accent1"/>
              </a:solidFill>
            </a:endParaRPr>
          </a:p>
          <a:p>
            <a:pPr lvl="1" indent="0">
              <a:lnSpc>
                <a:spcPct val="75000"/>
              </a:lnSpc>
            </a:pPr>
            <a:r>
              <a:rPr lang="es-MX" sz="1600" dirty="0"/>
              <a:t>En las redes actuales, Ethernet utiliza cables de cobre UTP y fibra óptica para interconectar dispositivos de red a través de dispositivos intermediarios como </a:t>
            </a:r>
            <a:r>
              <a:rPr lang="es-MX" sz="1600" dirty="0" err="1"/>
              <a:t>hubs</a:t>
            </a:r>
            <a:r>
              <a:rPr lang="es-MX" sz="1600" dirty="0"/>
              <a:t> y </a:t>
            </a:r>
            <a:r>
              <a:rPr lang="es-MX" sz="1600" dirty="0" err="1"/>
              <a:t>switches</a:t>
            </a:r>
            <a:r>
              <a:rPr lang="en-US" sz="1600" dirty="0" smtClean="0"/>
              <a:t>. </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163" y="976313"/>
            <a:ext cx="282892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600" y="4219575"/>
            <a:ext cx="29432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38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5579" y="-7303"/>
            <a:ext cx="4007743" cy="553566"/>
          </a:xfrm>
        </p:spPr>
        <p:txBody>
          <a:bodyPr/>
          <a:lstStyle/>
          <a:p>
            <a:pPr fontAlgn="auto">
              <a:spcAft>
                <a:spcPts val="0"/>
              </a:spcAft>
              <a:defRPr/>
            </a:pPr>
            <a:r>
              <a:rPr lang="en-US" sz="2800" dirty="0" err="1" smtClean="0"/>
              <a:t>Primeros</a:t>
            </a:r>
            <a:r>
              <a:rPr lang="en-US" sz="2800" dirty="0" smtClean="0"/>
              <a:t> </a:t>
            </a:r>
            <a:r>
              <a:rPr lang="en-US" sz="2800" dirty="0" err="1" smtClean="0"/>
              <a:t>Medios</a:t>
            </a:r>
            <a:r>
              <a:rPr lang="en-US" sz="2800" dirty="0" smtClean="0"/>
              <a:t> Ethernet</a:t>
            </a:r>
          </a:p>
        </p:txBody>
      </p:sp>
      <p:sp>
        <p:nvSpPr>
          <p:cNvPr id="24579" name="Rectangle 3"/>
          <p:cNvSpPr>
            <a:spLocks noGrp="1" noChangeArrowheads="1"/>
          </p:cNvSpPr>
          <p:nvPr>
            <p:ph idx="1"/>
          </p:nvPr>
        </p:nvSpPr>
        <p:spPr>
          <a:xfrm>
            <a:off x="246063" y="652464"/>
            <a:ext cx="5766097" cy="5816600"/>
          </a:xfrm>
        </p:spPr>
        <p:txBody>
          <a:bodyPr/>
          <a:lstStyle/>
          <a:p>
            <a:pPr>
              <a:lnSpc>
                <a:spcPct val="75000"/>
              </a:lnSpc>
            </a:pPr>
            <a:r>
              <a:rPr lang="es-MX" sz="1800" dirty="0"/>
              <a:t>Las primeras versiones de Ethernet utilizaban cable coaxial para conectar computadoras en una topología de bus</a:t>
            </a:r>
            <a:r>
              <a:rPr lang="en-US" sz="1800" dirty="0" smtClean="0"/>
              <a:t>. </a:t>
            </a:r>
          </a:p>
          <a:p>
            <a:pPr lvl="1" indent="0">
              <a:lnSpc>
                <a:spcPct val="75000"/>
              </a:lnSpc>
            </a:pPr>
            <a:r>
              <a:rPr lang="en-US" sz="1600" dirty="0" err="1">
                <a:solidFill>
                  <a:schemeClr val="tx2"/>
                </a:solidFill>
              </a:rPr>
              <a:t>Cada</a:t>
            </a:r>
            <a:r>
              <a:rPr lang="en-US" sz="1600" dirty="0">
                <a:solidFill>
                  <a:schemeClr val="tx2"/>
                </a:solidFill>
              </a:rPr>
              <a:t> </a:t>
            </a:r>
            <a:r>
              <a:rPr lang="en-US" sz="1600" dirty="0" err="1">
                <a:solidFill>
                  <a:schemeClr val="tx2"/>
                </a:solidFill>
              </a:rPr>
              <a:t>computadora</a:t>
            </a:r>
            <a:r>
              <a:rPr lang="en-US" sz="1600" dirty="0">
                <a:solidFill>
                  <a:schemeClr val="tx2"/>
                </a:solidFill>
              </a:rPr>
              <a:t> se </a:t>
            </a:r>
            <a:r>
              <a:rPr lang="en-US" sz="1600" dirty="0" err="1">
                <a:solidFill>
                  <a:schemeClr val="tx2"/>
                </a:solidFill>
              </a:rPr>
              <a:t>conectaba</a:t>
            </a:r>
            <a:r>
              <a:rPr lang="en-US" sz="1600" dirty="0">
                <a:solidFill>
                  <a:schemeClr val="tx2"/>
                </a:solidFill>
              </a:rPr>
              <a:t> </a:t>
            </a:r>
            <a:r>
              <a:rPr lang="en-US" sz="1600" dirty="0" err="1">
                <a:solidFill>
                  <a:schemeClr val="tx2"/>
                </a:solidFill>
              </a:rPr>
              <a:t>directamente</a:t>
            </a:r>
            <a:r>
              <a:rPr lang="en-US" sz="1600" dirty="0">
                <a:solidFill>
                  <a:schemeClr val="tx2"/>
                </a:solidFill>
              </a:rPr>
              <a:t> al backbone. </a:t>
            </a:r>
            <a:endParaRPr lang="en-US" sz="1600" dirty="0" smtClean="0">
              <a:solidFill>
                <a:schemeClr val="tx2"/>
              </a:solidFill>
            </a:endParaRPr>
          </a:p>
          <a:p>
            <a:pPr lvl="1" indent="0">
              <a:lnSpc>
                <a:spcPct val="75000"/>
              </a:lnSpc>
            </a:pPr>
            <a:r>
              <a:rPr lang="es-MX" sz="1600" dirty="0" smtClean="0"/>
              <a:t>Estas </a:t>
            </a:r>
            <a:r>
              <a:rPr lang="es-MX" sz="1600" dirty="0"/>
              <a:t>primeras versiones de Ethernet se conocían como </a:t>
            </a:r>
            <a:r>
              <a:rPr lang="es-MX" sz="1600" dirty="0" err="1"/>
              <a:t>Thicknet</a:t>
            </a:r>
            <a:r>
              <a:rPr lang="es-MX" sz="1600" dirty="0"/>
              <a:t> (10BASE5) y </a:t>
            </a:r>
            <a:r>
              <a:rPr lang="es-MX" sz="1600" dirty="0" err="1"/>
              <a:t>Thinnet</a:t>
            </a:r>
            <a:r>
              <a:rPr lang="es-MX" sz="1600" dirty="0"/>
              <a:t> (10BASE2</a:t>
            </a:r>
            <a:r>
              <a:rPr lang="es-MX" sz="1600" dirty="0" smtClean="0"/>
              <a:t>)</a:t>
            </a:r>
            <a:r>
              <a:rPr lang="en-US" sz="1600" dirty="0" smtClean="0">
                <a:solidFill>
                  <a:schemeClr val="accent2"/>
                </a:solidFill>
              </a:rPr>
              <a:t>.</a:t>
            </a:r>
          </a:p>
          <a:p>
            <a:pPr lvl="2">
              <a:lnSpc>
                <a:spcPct val="75000"/>
              </a:lnSpc>
            </a:pPr>
            <a:r>
              <a:rPr lang="es-MX" sz="1400" dirty="0">
                <a:solidFill>
                  <a:srgbClr val="008000"/>
                </a:solidFill>
              </a:rPr>
              <a:t>La 10BASE5, o </a:t>
            </a:r>
            <a:r>
              <a:rPr lang="es-MX" sz="1400" dirty="0" err="1">
                <a:solidFill>
                  <a:srgbClr val="008000"/>
                </a:solidFill>
              </a:rPr>
              <a:t>Thicknet</a:t>
            </a:r>
            <a:r>
              <a:rPr lang="es-MX" sz="1400" dirty="0">
                <a:solidFill>
                  <a:srgbClr val="008000"/>
                </a:solidFill>
              </a:rPr>
              <a:t>, utilizaba un cable coaxial grueso que permitía lograr distancias de cableado de hasta 500 metros antes de que la señal requiriera un repetidor</a:t>
            </a:r>
            <a:r>
              <a:rPr lang="en-US" sz="1400" dirty="0" smtClean="0">
                <a:solidFill>
                  <a:srgbClr val="008000"/>
                </a:solidFill>
              </a:rPr>
              <a:t>. </a:t>
            </a:r>
          </a:p>
          <a:p>
            <a:pPr lvl="2">
              <a:lnSpc>
                <a:spcPct val="75000"/>
              </a:lnSpc>
            </a:pPr>
            <a:r>
              <a:rPr lang="es-MX" sz="1400" dirty="0">
                <a:solidFill>
                  <a:srgbClr val="008000"/>
                </a:solidFill>
              </a:rPr>
              <a:t>10BASE2, o </a:t>
            </a:r>
            <a:r>
              <a:rPr lang="es-MX" sz="1400" dirty="0" err="1">
                <a:solidFill>
                  <a:srgbClr val="008000"/>
                </a:solidFill>
              </a:rPr>
              <a:t>Thinnet</a:t>
            </a:r>
            <a:r>
              <a:rPr lang="es-MX" sz="1400" dirty="0">
                <a:solidFill>
                  <a:srgbClr val="008000"/>
                </a:solidFill>
              </a:rPr>
              <a:t>, utilizaba un cable coaxial fino que tenía un diámetro menor y era más flexible que la </a:t>
            </a:r>
            <a:r>
              <a:rPr lang="es-MX" sz="1400" dirty="0" err="1">
                <a:solidFill>
                  <a:srgbClr val="008000"/>
                </a:solidFill>
              </a:rPr>
              <a:t>Thicknet</a:t>
            </a:r>
            <a:r>
              <a:rPr lang="es-MX" sz="1400" dirty="0">
                <a:solidFill>
                  <a:srgbClr val="008000"/>
                </a:solidFill>
              </a:rPr>
              <a:t> y permitía alcanzar distancias de cableado de 185 metros</a:t>
            </a:r>
            <a:r>
              <a:rPr lang="en-US" sz="1400" dirty="0" smtClean="0">
                <a:solidFill>
                  <a:srgbClr val="008000"/>
                </a:solidFill>
              </a:rPr>
              <a:t>.</a:t>
            </a:r>
          </a:p>
          <a:p>
            <a:pPr>
              <a:lnSpc>
                <a:spcPct val="75000"/>
              </a:lnSpc>
            </a:pPr>
            <a:r>
              <a:rPr lang="es-MX" sz="1800" dirty="0">
                <a:solidFill>
                  <a:schemeClr val="accent2"/>
                </a:solidFill>
              </a:rPr>
              <a:t>Los medios físicos originales de cable coaxial grueso y fino se reemplazaron por categorías iniciales de cables UTP</a:t>
            </a:r>
            <a:r>
              <a:rPr lang="en-US" sz="1800" dirty="0" smtClean="0">
                <a:solidFill>
                  <a:schemeClr val="accent2"/>
                </a:solidFill>
              </a:rPr>
              <a:t>.</a:t>
            </a:r>
            <a:r>
              <a:rPr lang="en-US" sz="1800" dirty="0" smtClean="0"/>
              <a:t> </a:t>
            </a:r>
          </a:p>
          <a:p>
            <a:pPr>
              <a:lnSpc>
                <a:spcPct val="75000"/>
              </a:lnSpc>
            </a:pPr>
            <a:r>
              <a:rPr lang="es-MX" sz="1800" dirty="0"/>
              <a:t>La topología física también se cambió por una topología en estrella utilizando </a:t>
            </a:r>
            <a:r>
              <a:rPr lang="es-MX" sz="1800" dirty="0" err="1">
                <a:solidFill>
                  <a:srgbClr val="FF0000"/>
                </a:solidFill>
              </a:rPr>
              <a:t>hubs</a:t>
            </a:r>
            <a:r>
              <a:rPr lang="en-US" sz="1800" dirty="0" smtClean="0"/>
              <a:t>. </a:t>
            </a:r>
          </a:p>
          <a:p>
            <a:pPr lvl="1" indent="0">
              <a:lnSpc>
                <a:spcPct val="75000"/>
              </a:lnSpc>
            </a:pPr>
            <a:r>
              <a:rPr lang="es-MX" sz="1600" dirty="0">
                <a:solidFill>
                  <a:srgbClr val="008000"/>
                </a:solidFill>
              </a:rPr>
              <a:t>Los </a:t>
            </a:r>
            <a:r>
              <a:rPr lang="es-MX" sz="1600" dirty="0" err="1">
                <a:solidFill>
                  <a:srgbClr val="008000"/>
                </a:solidFill>
              </a:rPr>
              <a:t>hubs</a:t>
            </a:r>
            <a:r>
              <a:rPr lang="es-MX" sz="1600" dirty="0">
                <a:solidFill>
                  <a:srgbClr val="008000"/>
                </a:solidFill>
              </a:rPr>
              <a:t> concentran las </a:t>
            </a:r>
            <a:r>
              <a:rPr lang="es-MX" sz="1600" dirty="0" smtClean="0">
                <a:solidFill>
                  <a:srgbClr val="008000"/>
                </a:solidFill>
              </a:rPr>
              <a:t>conexiones.</a:t>
            </a:r>
            <a:r>
              <a:rPr lang="en-US" sz="1600" dirty="0" smtClean="0">
                <a:solidFill>
                  <a:srgbClr val="008000"/>
                </a:solidFill>
              </a:rPr>
              <a:t> </a:t>
            </a:r>
          </a:p>
          <a:p>
            <a:pPr lvl="1" indent="0">
              <a:lnSpc>
                <a:spcPct val="75000"/>
              </a:lnSpc>
            </a:pPr>
            <a:r>
              <a:rPr lang="es-MX" sz="1600" dirty="0">
                <a:solidFill>
                  <a:srgbClr val="008000"/>
                </a:solidFill>
              </a:rPr>
              <a:t>Cuando una trama llega a un puerto, se copia a los demás puertos para que todos los segmentos de la LAN reciban la trama</a:t>
            </a:r>
            <a:r>
              <a:rPr lang="en-US" sz="1600" dirty="0" smtClean="0">
                <a:solidFill>
                  <a:srgbClr val="008000"/>
                </a:solidFill>
              </a:rPr>
              <a:t>. </a:t>
            </a:r>
          </a:p>
          <a:p>
            <a:pPr lvl="1" indent="0">
              <a:lnSpc>
                <a:spcPct val="75000"/>
              </a:lnSpc>
            </a:pPr>
            <a:r>
              <a:rPr lang="es-MX" sz="1600" dirty="0">
                <a:solidFill>
                  <a:srgbClr val="008000"/>
                </a:solidFill>
              </a:rPr>
              <a:t>La utilización del </a:t>
            </a:r>
            <a:r>
              <a:rPr lang="es-MX" sz="1600" dirty="0" err="1">
                <a:solidFill>
                  <a:srgbClr val="008000"/>
                </a:solidFill>
              </a:rPr>
              <a:t>hub</a:t>
            </a:r>
            <a:r>
              <a:rPr lang="es-MX" sz="1600" dirty="0">
                <a:solidFill>
                  <a:srgbClr val="008000"/>
                </a:solidFill>
              </a:rPr>
              <a:t> en esta topología de bus aumentó la confiabilidad de la red, ya que permite que cualquier cable falle sin provocar una interrupción en toda la red</a:t>
            </a:r>
            <a:r>
              <a:rPr lang="en-US" sz="1600" dirty="0" smtClean="0">
                <a:solidFill>
                  <a:srgbClr val="008000"/>
                </a:solidFill>
              </a:rPr>
              <a:t>. </a:t>
            </a: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32656"/>
            <a:ext cx="3142333"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3871913"/>
            <a:ext cx="24606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4775" y="5372100"/>
            <a:ext cx="2508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Hexagon 6"/>
          <p:cNvSpPr>
            <a:spLocks noChangeArrowheads="1"/>
          </p:cNvSpPr>
          <p:nvPr/>
        </p:nvSpPr>
        <p:spPr bwMode="auto">
          <a:xfrm>
            <a:off x="6329363" y="949325"/>
            <a:ext cx="938212" cy="808038"/>
          </a:xfrm>
          <a:prstGeom prst="hexagon">
            <a:avLst>
              <a:gd name="adj" fmla="val 24985"/>
              <a:gd name="vf" fmla="val 115470"/>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82296" tIns="36576" rIns="82296" bIns="36576">
            <a:spAutoFit/>
          </a:bodyPr>
          <a:lstStyle/>
          <a:p>
            <a:pPr defTabSz="814388"/>
            <a:endParaRPr lang="es-MX"/>
          </a:p>
        </p:txBody>
      </p:sp>
      <p:sp>
        <p:nvSpPr>
          <p:cNvPr id="24584" name="Hexagon 7"/>
          <p:cNvSpPr>
            <a:spLocks noChangeArrowheads="1"/>
          </p:cNvSpPr>
          <p:nvPr/>
        </p:nvSpPr>
        <p:spPr bwMode="auto">
          <a:xfrm>
            <a:off x="6338888" y="2776538"/>
            <a:ext cx="938212" cy="808037"/>
          </a:xfrm>
          <a:prstGeom prst="hexagon">
            <a:avLst>
              <a:gd name="adj" fmla="val 24985"/>
              <a:gd name="vf" fmla="val 115470"/>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82296" tIns="36576" rIns="82296" bIns="36576">
            <a:spAutoFit/>
          </a:bodyPr>
          <a:lstStyle/>
          <a:p>
            <a:pPr defTabSz="814388"/>
            <a:endParaRPr lang="es-MX"/>
          </a:p>
        </p:txBody>
      </p:sp>
      <p:pic>
        <p:nvPicPr>
          <p:cNvPr id="2458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130811"/>
            <a:ext cx="26844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2458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4788" y="6383338"/>
            <a:ext cx="1019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26435042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335</TotalTime>
  <Words>8066</Words>
  <Application>Microsoft Office PowerPoint</Application>
  <PresentationFormat>Presentación en pantalla (4:3)</PresentationFormat>
  <Paragraphs>629</Paragraphs>
  <Slides>55</Slides>
  <Notes>54</Notes>
  <HiddenSlides>0</HiddenSlides>
  <MMClips>0</MMClips>
  <ScaleCrop>false</ScaleCrop>
  <HeadingPairs>
    <vt:vector size="4" baseType="variant">
      <vt:variant>
        <vt:lpstr>Tema</vt:lpstr>
      </vt:variant>
      <vt:variant>
        <vt:i4>1</vt:i4>
      </vt:variant>
      <vt:variant>
        <vt:lpstr>Títulos de diapositiva</vt:lpstr>
      </vt:variant>
      <vt:variant>
        <vt:i4>55</vt:i4>
      </vt:variant>
    </vt:vector>
  </HeadingPairs>
  <TitlesOfParts>
    <vt:vector size="56" baseType="lpstr">
      <vt:lpstr>Adyacencia</vt:lpstr>
      <vt:lpstr>Ethernet</vt:lpstr>
      <vt:lpstr>Historia de Ethernet</vt:lpstr>
      <vt:lpstr>Ethernet</vt:lpstr>
      <vt:lpstr>Ethernet – Estandar e implementación.</vt:lpstr>
      <vt:lpstr>Ethernet – Capa 1 y Capa 2</vt:lpstr>
      <vt:lpstr>Control de Enlace Lógico– Conexión con las capas superiores.</vt:lpstr>
      <vt:lpstr>MAC – Envio de los datos a los medios.</vt:lpstr>
      <vt:lpstr>Implementaciones físicas de Ethernet</vt:lpstr>
      <vt:lpstr>Primeros Medios Ethernet</vt:lpstr>
      <vt:lpstr>Administración de Colisiones en Ethernet</vt:lpstr>
      <vt:lpstr>Switch operation </vt:lpstr>
      <vt:lpstr>Cambio a 1Gbps y más.</vt:lpstr>
      <vt:lpstr>Ethernet más allá de la LAN</vt:lpstr>
      <vt:lpstr>La Trama – Encapsulación de Paquete</vt:lpstr>
      <vt:lpstr>Presentación de PowerPoint</vt:lpstr>
      <vt:lpstr>Presentación de PowerPoint</vt:lpstr>
      <vt:lpstr>La dirección MAC de Ethernet </vt:lpstr>
      <vt:lpstr>Estructura de la dirección MAC </vt:lpstr>
      <vt:lpstr>Numeración Hexadecimal y direccionamiento.</vt:lpstr>
      <vt:lpstr>Visualización de la MAC</vt:lpstr>
      <vt:lpstr>Otra capa de direccionamiento.</vt:lpstr>
      <vt:lpstr>Another Layer of Addressing</vt:lpstr>
      <vt:lpstr>Ethernet Unicast, Multicast &amp; Broadcast</vt:lpstr>
      <vt:lpstr>Ethernet Unicast, Multicast &amp; Broadcast</vt:lpstr>
      <vt:lpstr>Ethernet Unicast, Multicast &amp; Broadcast</vt:lpstr>
      <vt:lpstr>9.4.1 Control  de Acceso al Medio en Ethernet</vt:lpstr>
      <vt:lpstr>CSMA/CD – El Proceso</vt:lpstr>
      <vt:lpstr>CSMA/CD – El Proceso</vt:lpstr>
      <vt:lpstr>CSMA/CD – Hubs y dominios de colisiones</vt:lpstr>
      <vt:lpstr>Temporización de Ethernet: Latencia</vt:lpstr>
      <vt:lpstr>Temporización Ethernet : Temporización y sincronización</vt:lpstr>
      <vt:lpstr>Temporización Ethernet: Tiempo de bit</vt:lpstr>
      <vt:lpstr>Temporización Ethernet: Intervalo de tiempo.</vt:lpstr>
      <vt:lpstr>Espacio entre tramas</vt:lpstr>
      <vt:lpstr>Espacio entre tramas y postergación: Señal de congestión</vt:lpstr>
      <vt:lpstr>Temporización de postergación</vt:lpstr>
      <vt:lpstr>Descripción general de la capa Física de Ethernet.</vt:lpstr>
      <vt:lpstr>Ethernet  de 10 Mbps</vt:lpstr>
      <vt:lpstr>100 Mbps Fast Ethernet</vt:lpstr>
      <vt:lpstr>Ethernet  de 1000 Mbps : 1000BASE-T Ethernet</vt:lpstr>
      <vt:lpstr>1000 Mbps Ethernet: 1000BASE-SX  y1000BASE-LX </vt:lpstr>
      <vt:lpstr>Ethernet – Opciones Futuras</vt:lpstr>
      <vt:lpstr>Ethernet Antigua – Utilización de Hubs</vt:lpstr>
      <vt:lpstr>Ethernet – Utilización de Switches</vt:lpstr>
      <vt:lpstr>Ethernet – Utilización de Switches</vt:lpstr>
      <vt:lpstr>Ethernet – Utilización de Switches</vt:lpstr>
      <vt:lpstr>Switches – Reenvío Selectivo</vt:lpstr>
      <vt:lpstr>Presentación de PowerPoint</vt:lpstr>
      <vt:lpstr>Operación del switch</vt:lpstr>
      <vt:lpstr>Operación del switch</vt:lpstr>
      <vt:lpstr>EL Proceso de ARP– Mapeo de direcciones IP a MAC .</vt:lpstr>
      <vt:lpstr>ARP Process – Destinos fuera de la red local.</vt:lpstr>
      <vt:lpstr>Proxy ARP– Destinos fuera  de la red local.</vt:lpstr>
      <vt:lpstr>ARP Process – Eliminación de Mapeos de direcciones.</vt:lpstr>
      <vt:lpstr>Broadcasts  de ARP: Problemas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Ethernet</dc:title>
  <dc:creator>angelica</dc:creator>
  <cp:lastModifiedBy>angelica</cp:lastModifiedBy>
  <cp:revision>149</cp:revision>
  <dcterms:created xsi:type="dcterms:W3CDTF">2010-11-06T05:01:35Z</dcterms:created>
  <dcterms:modified xsi:type="dcterms:W3CDTF">2010-11-09T05:52:34Z</dcterms:modified>
</cp:coreProperties>
</file>