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7" r:id="rId4"/>
    <p:sldId id="258" r:id="rId5"/>
    <p:sldId id="261" r:id="rId6"/>
    <p:sldId id="262" r:id="rId7"/>
    <p:sldId id="294" r:id="rId8"/>
    <p:sldId id="297" r:id="rId9"/>
    <p:sldId id="275" r:id="rId10"/>
    <p:sldId id="263" r:id="rId11"/>
    <p:sldId id="295" r:id="rId12"/>
    <p:sldId id="268" r:id="rId13"/>
    <p:sldId id="271" r:id="rId14"/>
    <p:sldId id="299" r:id="rId15"/>
    <p:sldId id="300" r:id="rId16"/>
    <p:sldId id="301" r:id="rId17"/>
    <p:sldId id="302" r:id="rId18"/>
    <p:sldId id="304" r:id="rId19"/>
    <p:sldId id="305"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Dionne" initials="MD" lastIdx="1" clrIdx="0">
    <p:extLst>
      <p:ext uri="{19B8F6BF-5375-455C-9EA6-DF929625EA0E}">
        <p15:presenceInfo xmlns:p15="http://schemas.microsoft.com/office/powerpoint/2012/main" userId="63b933f86be82a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8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61436" autoAdjust="0"/>
  </p:normalViewPr>
  <p:slideViewPr>
    <p:cSldViewPr snapToGrid="0">
      <p:cViewPr varScale="1">
        <p:scale>
          <a:sx n="67" d="100"/>
          <a:sy n="67" d="100"/>
        </p:scale>
        <p:origin x="2958"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56637-6FFE-4734-9800-7A942A45703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45C95AF-5494-427D-A9D8-C6F639224F91}">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Resul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Cobanoglu</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C02A4772-184C-429B-AB08-BB0851D4D407}" type="parTrans" cxnId="{76F94ED7-6D9F-4CE2-B9B4-FC11464431A6}">
      <dgm:prSet/>
      <dgm:spPr/>
      <dgm:t>
        <a:bodyPr/>
        <a:lstStyle/>
        <a:p>
          <a:endParaRPr lang="en-US"/>
        </a:p>
      </dgm:t>
    </dgm:pt>
    <dgm:pt modelId="{40D65230-12D8-4C97-847B-15CA0B3B0A6F}" type="sibTrans" cxnId="{76F94ED7-6D9F-4CE2-B9B4-FC11464431A6}">
      <dgm:prSet/>
      <dgm:spPr/>
      <dgm:t>
        <a:bodyPr/>
        <a:lstStyle/>
        <a:p>
          <a:endParaRPr lang="en-US"/>
        </a:p>
      </dgm:t>
    </dgm:pt>
    <dgm:pt modelId="{B347B670-C154-41B9-A1A7-F02C1778252F}">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Patrick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Patten</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12728D2B-B077-492B-B5E6-93DC02C5F1FA}" type="parTrans" cxnId="{DBA3D35B-6EDB-4984-8887-8194D209E3A3}">
      <dgm:prSet/>
      <dgm:spPr/>
      <dgm:t>
        <a:bodyPr/>
        <a:lstStyle/>
        <a:p>
          <a:endParaRPr lang="en-US"/>
        </a:p>
      </dgm:t>
    </dgm:pt>
    <dgm:pt modelId="{760EC123-94DA-4C7C-91B6-8C79A4141024}" type="sibTrans" cxnId="{DBA3D35B-6EDB-4984-8887-8194D209E3A3}">
      <dgm:prSet/>
      <dgm:spPr/>
      <dgm:t>
        <a:bodyPr/>
        <a:lstStyle/>
        <a:p>
          <a:endParaRPr lang="en-US"/>
        </a:p>
      </dgm:t>
    </dgm:pt>
    <dgm:pt modelId="{BA21973E-44AC-4B32-A052-C646DECB4126}">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Matt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Dionne</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640960F2-3774-4B88-8BDE-982EE8BA8481}" type="parTrans" cxnId="{9BE182DA-D94C-44A8-BE11-371A03F64279}">
      <dgm:prSet/>
      <dgm:spPr/>
      <dgm:t>
        <a:bodyPr/>
        <a:lstStyle/>
        <a:p>
          <a:endParaRPr lang="en-US"/>
        </a:p>
      </dgm:t>
    </dgm:pt>
    <dgm:pt modelId="{358B68C0-A336-4069-B81C-AF8872E40842}" type="sibTrans" cxnId="{9BE182DA-D94C-44A8-BE11-371A03F64279}">
      <dgm:prSet/>
      <dgm:spPr/>
      <dgm:t>
        <a:bodyPr/>
        <a:lstStyle/>
        <a:p>
          <a:endParaRPr lang="en-US"/>
        </a:p>
      </dgm:t>
    </dgm:pt>
    <dgm:pt modelId="{CD88B88A-F6D4-496C-891A-33B0DB8D1980}">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Derek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Leckner</a:t>
          </a:r>
        </a:p>
      </dgm:t>
    </dgm:pt>
    <dgm:pt modelId="{0F74A844-2B5A-4CC5-A892-0A72ACB63FE4}" type="parTrans" cxnId="{48F07CFA-901F-4502-9C60-9F29EE601572}">
      <dgm:prSet/>
      <dgm:spPr/>
      <dgm:t>
        <a:bodyPr/>
        <a:lstStyle/>
        <a:p>
          <a:endParaRPr lang="en-US"/>
        </a:p>
      </dgm:t>
    </dgm:pt>
    <dgm:pt modelId="{569E366C-0CA3-4880-A6A9-2FB3C6DA969D}" type="sibTrans" cxnId="{48F07CFA-901F-4502-9C60-9F29EE601572}">
      <dgm:prSet/>
      <dgm:spPr/>
      <dgm:t>
        <a:bodyPr/>
        <a:lstStyle/>
        <a:p>
          <a:endParaRPr lang="en-US"/>
        </a:p>
      </dgm:t>
    </dgm:pt>
    <dgm:pt modelId="{9B3F112B-DBB2-466F-A9E3-DD433547D895}" type="pres">
      <dgm:prSet presAssocID="{D3B56637-6FFE-4734-9800-7A942A45703C}" presName="Name0" presStyleCnt="0">
        <dgm:presLayoutVars>
          <dgm:dir/>
          <dgm:resizeHandles val="exact"/>
        </dgm:presLayoutVars>
      </dgm:prSet>
      <dgm:spPr/>
    </dgm:pt>
    <dgm:pt modelId="{1A663A11-36E9-4A25-8109-6B76BCDA23A3}" type="pres">
      <dgm:prSet presAssocID="{CD88B88A-F6D4-496C-891A-33B0DB8D1980}" presName="node" presStyleLbl="node1" presStyleIdx="0" presStyleCnt="4">
        <dgm:presLayoutVars>
          <dgm:bulletEnabled val="1"/>
        </dgm:presLayoutVars>
      </dgm:prSet>
      <dgm:spPr/>
    </dgm:pt>
    <dgm:pt modelId="{AEA37084-7F8B-4E35-AEE8-D3BDCE40C84B}" type="pres">
      <dgm:prSet presAssocID="{569E366C-0CA3-4880-A6A9-2FB3C6DA969D}" presName="sibTrans" presStyleCnt="0"/>
      <dgm:spPr/>
    </dgm:pt>
    <dgm:pt modelId="{805F4345-1FF6-48B6-B6D8-8FEA11F865D1}" type="pres">
      <dgm:prSet presAssocID="{F45C95AF-5494-427D-A9D8-C6F639224F91}" presName="node" presStyleLbl="node1" presStyleIdx="1" presStyleCnt="4">
        <dgm:presLayoutVars>
          <dgm:bulletEnabled val="1"/>
        </dgm:presLayoutVars>
      </dgm:prSet>
      <dgm:spPr/>
    </dgm:pt>
    <dgm:pt modelId="{C4037890-91C9-45FC-88E1-2A3934A40E00}" type="pres">
      <dgm:prSet presAssocID="{40D65230-12D8-4C97-847B-15CA0B3B0A6F}" presName="sibTrans" presStyleCnt="0"/>
      <dgm:spPr/>
    </dgm:pt>
    <dgm:pt modelId="{9C05AACF-2A10-4834-9F39-545A83F6CD8C}" type="pres">
      <dgm:prSet presAssocID="{B347B670-C154-41B9-A1A7-F02C1778252F}" presName="node" presStyleLbl="node1" presStyleIdx="2" presStyleCnt="4">
        <dgm:presLayoutVars>
          <dgm:bulletEnabled val="1"/>
        </dgm:presLayoutVars>
      </dgm:prSet>
      <dgm:spPr/>
    </dgm:pt>
    <dgm:pt modelId="{C37ED66E-BDDC-4147-885D-2BC4036129C8}" type="pres">
      <dgm:prSet presAssocID="{760EC123-94DA-4C7C-91B6-8C79A4141024}" presName="sibTrans" presStyleCnt="0"/>
      <dgm:spPr/>
    </dgm:pt>
    <dgm:pt modelId="{4BD7E8D0-F5E4-437F-912F-0EEF2F755AA9}" type="pres">
      <dgm:prSet presAssocID="{BA21973E-44AC-4B32-A052-C646DECB4126}" presName="node" presStyleLbl="node1" presStyleIdx="3" presStyleCnt="4">
        <dgm:presLayoutVars>
          <dgm:bulletEnabled val="1"/>
        </dgm:presLayoutVars>
      </dgm:prSet>
      <dgm:spPr/>
    </dgm:pt>
  </dgm:ptLst>
  <dgm:cxnLst>
    <dgm:cxn modelId="{330FCA03-021C-4F5E-84E5-1A0523EA073B}" type="presOf" srcId="{D3B56637-6FFE-4734-9800-7A942A45703C}" destId="{9B3F112B-DBB2-466F-A9E3-DD433547D895}" srcOrd="0" destOrd="0" presId="urn:microsoft.com/office/officeart/2005/8/layout/hList6"/>
    <dgm:cxn modelId="{6BFAD112-7010-41A5-8A4E-8467B1F2CD24}" type="presOf" srcId="{CD88B88A-F6D4-496C-891A-33B0DB8D1980}" destId="{1A663A11-36E9-4A25-8109-6B76BCDA23A3}" srcOrd="0" destOrd="0" presId="urn:microsoft.com/office/officeart/2005/8/layout/hList6"/>
    <dgm:cxn modelId="{DBA3D35B-6EDB-4984-8887-8194D209E3A3}" srcId="{D3B56637-6FFE-4734-9800-7A942A45703C}" destId="{B347B670-C154-41B9-A1A7-F02C1778252F}" srcOrd="2" destOrd="0" parTransId="{12728D2B-B077-492B-B5E6-93DC02C5F1FA}" sibTransId="{760EC123-94DA-4C7C-91B6-8C79A4141024}"/>
    <dgm:cxn modelId="{14B06571-AE75-412A-98A3-FE6DDD244217}" type="presOf" srcId="{F45C95AF-5494-427D-A9D8-C6F639224F91}" destId="{805F4345-1FF6-48B6-B6D8-8FEA11F865D1}" srcOrd="0" destOrd="0" presId="urn:microsoft.com/office/officeart/2005/8/layout/hList6"/>
    <dgm:cxn modelId="{AB2B51B1-D1D0-4A4F-AF8F-EC101298E300}" type="presOf" srcId="{B347B670-C154-41B9-A1A7-F02C1778252F}" destId="{9C05AACF-2A10-4834-9F39-545A83F6CD8C}" srcOrd="0" destOrd="0" presId="urn:microsoft.com/office/officeart/2005/8/layout/hList6"/>
    <dgm:cxn modelId="{76F94ED7-6D9F-4CE2-B9B4-FC11464431A6}" srcId="{D3B56637-6FFE-4734-9800-7A942A45703C}" destId="{F45C95AF-5494-427D-A9D8-C6F639224F91}" srcOrd="1" destOrd="0" parTransId="{C02A4772-184C-429B-AB08-BB0851D4D407}" sibTransId="{40D65230-12D8-4C97-847B-15CA0B3B0A6F}"/>
    <dgm:cxn modelId="{9BE182DA-D94C-44A8-BE11-371A03F64279}" srcId="{D3B56637-6FFE-4734-9800-7A942A45703C}" destId="{BA21973E-44AC-4B32-A052-C646DECB4126}" srcOrd="3" destOrd="0" parTransId="{640960F2-3774-4B88-8BDE-982EE8BA8481}" sibTransId="{358B68C0-A336-4069-B81C-AF8872E40842}"/>
    <dgm:cxn modelId="{BAA1A1F3-7E3F-4B13-BED8-3E2767F58BA1}" type="presOf" srcId="{BA21973E-44AC-4B32-A052-C646DECB4126}" destId="{4BD7E8D0-F5E4-437F-912F-0EEF2F755AA9}" srcOrd="0" destOrd="0" presId="urn:microsoft.com/office/officeart/2005/8/layout/hList6"/>
    <dgm:cxn modelId="{48F07CFA-901F-4502-9C60-9F29EE601572}" srcId="{D3B56637-6FFE-4734-9800-7A942A45703C}" destId="{CD88B88A-F6D4-496C-891A-33B0DB8D1980}" srcOrd="0" destOrd="0" parTransId="{0F74A844-2B5A-4CC5-A892-0A72ACB63FE4}" sibTransId="{569E366C-0CA3-4880-A6A9-2FB3C6DA969D}"/>
    <dgm:cxn modelId="{E8B20448-3D6D-4FDE-9D97-90D90D6775A4}" type="presParOf" srcId="{9B3F112B-DBB2-466F-A9E3-DD433547D895}" destId="{1A663A11-36E9-4A25-8109-6B76BCDA23A3}" srcOrd="0" destOrd="0" presId="urn:microsoft.com/office/officeart/2005/8/layout/hList6"/>
    <dgm:cxn modelId="{27862B14-2E09-4225-8937-46EDD84BC254}" type="presParOf" srcId="{9B3F112B-DBB2-466F-A9E3-DD433547D895}" destId="{AEA37084-7F8B-4E35-AEE8-D3BDCE40C84B}" srcOrd="1" destOrd="0" presId="urn:microsoft.com/office/officeart/2005/8/layout/hList6"/>
    <dgm:cxn modelId="{E98B3DA5-BFF4-4428-8BA9-176A1CEF0D55}" type="presParOf" srcId="{9B3F112B-DBB2-466F-A9E3-DD433547D895}" destId="{805F4345-1FF6-48B6-B6D8-8FEA11F865D1}" srcOrd="2" destOrd="0" presId="urn:microsoft.com/office/officeart/2005/8/layout/hList6"/>
    <dgm:cxn modelId="{69B27FCC-E445-461E-B590-C4CBE82C1E11}" type="presParOf" srcId="{9B3F112B-DBB2-466F-A9E3-DD433547D895}" destId="{C4037890-91C9-45FC-88E1-2A3934A40E00}" srcOrd="3" destOrd="0" presId="urn:microsoft.com/office/officeart/2005/8/layout/hList6"/>
    <dgm:cxn modelId="{3C6567FE-E7A4-419D-971A-2B0BC5486019}" type="presParOf" srcId="{9B3F112B-DBB2-466F-A9E3-DD433547D895}" destId="{9C05AACF-2A10-4834-9F39-545A83F6CD8C}" srcOrd="4" destOrd="0" presId="urn:microsoft.com/office/officeart/2005/8/layout/hList6"/>
    <dgm:cxn modelId="{C4681334-3C13-44A1-A292-1EF9B7C8D036}" type="presParOf" srcId="{9B3F112B-DBB2-466F-A9E3-DD433547D895}" destId="{C37ED66E-BDDC-4147-885D-2BC4036129C8}" srcOrd="5" destOrd="0" presId="urn:microsoft.com/office/officeart/2005/8/layout/hList6"/>
    <dgm:cxn modelId="{9EC4960B-2464-403A-A6AD-0FF5CABB1128}" type="presParOf" srcId="{9B3F112B-DBB2-466F-A9E3-DD433547D895}" destId="{4BD7E8D0-F5E4-437F-912F-0EEF2F755AA9}"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63A11-36E9-4A25-8109-6B76BCDA23A3}">
      <dsp:nvSpPr>
        <dsp:cNvPr id="0" name=""/>
        <dsp:cNvSpPr/>
      </dsp:nvSpPr>
      <dsp:spPr>
        <a:xfrm rot="16200000">
          <a:off x="-1098439"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Derek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Leckner</a:t>
          </a:r>
        </a:p>
      </dsp:txBody>
      <dsp:txXfrm rot="5400000">
        <a:off x="1789" y="790947"/>
        <a:ext cx="1754282" cy="2372842"/>
      </dsp:txXfrm>
    </dsp:sp>
    <dsp:sp modelId="{805F4345-1FF6-48B6-B6D8-8FEA11F865D1}">
      <dsp:nvSpPr>
        <dsp:cNvPr id="0" name=""/>
        <dsp:cNvSpPr/>
      </dsp:nvSpPr>
      <dsp:spPr>
        <a:xfrm rot="16200000">
          <a:off x="787414"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Resul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Cobanoglu</a:t>
          </a:r>
          <a:endPar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1887642" y="790947"/>
        <a:ext cx="1754282" cy="2372842"/>
      </dsp:txXfrm>
    </dsp:sp>
    <dsp:sp modelId="{9C05AACF-2A10-4834-9F39-545A83F6CD8C}">
      <dsp:nvSpPr>
        <dsp:cNvPr id="0" name=""/>
        <dsp:cNvSpPr/>
      </dsp:nvSpPr>
      <dsp:spPr>
        <a:xfrm rot="16200000">
          <a:off x="2673267"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Patrick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Patten</a:t>
          </a:r>
          <a:endParaRPr lang="en-US"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3773495" y="790947"/>
        <a:ext cx="1754282" cy="2372842"/>
      </dsp:txXfrm>
    </dsp:sp>
    <dsp:sp modelId="{4BD7E8D0-F5E4-437F-912F-0EEF2F755AA9}">
      <dsp:nvSpPr>
        <dsp:cNvPr id="0" name=""/>
        <dsp:cNvSpPr/>
      </dsp:nvSpPr>
      <dsp:spPr>
        <a:xfrm rot="16200000">
          <a:off x="4559121"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Matt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Dionne</a:t>
          </a:r>
          <a:endParaRPr lang="en-US"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5659349" y="790947"/>
        <a:ext cx="1754282" cy="237284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58F4C-6B1A-4901-9A19-260396C79F74}" type="datetimeFigureOut">
              <a:rPr lang="en-US" smtClean="0"/>
              <a:t>10/14/2020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02862-8E0D-4E4F-946D-71113BB3C307}" type="slidenum">
              <a:rPr lang="en-US" smtClean="0"/>
              <a:t>‹#›</a:t>
            </a:fld>
            <a:endParaRPr lang="en-US"/>
          </a:p>
        </p:txBody>
      </p:sp>
    </p:spTree>
    <p:extLst>
      <p:ext uri="{BB962C8B-B14F-4D97-AF65-F5344CB8AC3E}">
        <p14:creationId xmlns:p14="http://schemas.microsoft.com/office/powerpoint/2010/main" val="18751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quandl.com/search"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quandl.com/alternative-dat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For our 3</a:t>
            </a:r>
            <a:r>
              <a:rPr lang="en-US" baseline="30000" dirty="0"/>
              <a:t>rd</a:t>
            </a:r>
            <a:r>
              <a:rPr lang="en-US" dirty="0"/>
              <a:t> project we tackled some real-world problems that I face daily as a natural gas trader.  We are going to show how we have used machine learning to predict </a:t>
            </a:r>
            <a:r>
              <a:rPr lang="en-US" b="1" dirty="0" err="1"/>
              <a:t>powerburn</a:t>
            </a:r>
            <a:r>
              <a:rPr lang="en-US" b="1" dirty="0"/>
              <a:t>… we will tell you what that is!</a:t>
            </a:r>
            <a:r>
              <a:rPr lang="en-US" dirty="0"/>
              <a:t> We will use historical data of storage to help give a sense as to what is possible in forward looking storage.  Finally, we scraped storage websites and treated it as a sample to then predict the weekly EIA number.  These are all real world applications that could possibly generate P&amp;L.  We all like to focus on the PROFIT!  Because this is a real world problem we encountered real world road blocks along the way, and we will discuss those as well.</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a:t>
            </a:fld>
            <a:endParaRPr lang="en-US"/>
          </a:p>
        </p:txBody>
      </p:sp>
    </p:spTree>
    <p:extLst>
      <p:ext uri="{BB962C8B-B14F-4D97-AF65-F5344CB8AC3E}">
        <p14:creationId xmlns:p14="http://schemas.microsoft.com/office/powerpoint/2010/main" val="896376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This is a great first try.  Adding temperature really increased our scores.  </a:t>
            </a:r>
          </a:p>
          <a:p>
            <a:endParaRPr lang="en-US" dirty="0"/>
          </a:p>
          <a:p>
            <a:r>
              <a:rPr lang="en-US" dirty="0"/>
              <a:t>So there are some complications when predicting </a:t>
            </a:r>
            <a:r>
              <a:rPr lang="en-US" dirty="0" err="1"/>
              <a:t>powerburn</a:t>
            </a:r>
            <a:r>
              <a:rPr lang="en-US" dirty="0"/>
              <a:t> that we oversimplified.  The price of natural gas isn’t just 1 number.  There are over 200 price points in the united states.  Furthermore, the price we are pulling in is for the FUTURE month.  It still reflects what is happening in today’s supply/demand picture, but not to the most accurate degree.</a:t>
            </a:r>
          </a:p>
          <a:p>
            <a:endParaRPr lang="en-US" dirty="0"/>
          </a:p>
          <a:p>
            <a:r>
              <a:rPr lang="en-US" dirty="0"/>
              <a:t>To better refine this number I could use daily natural gas pricing from a few selected points that are more tied into electricity production.  For example TETCO-M3 is pricing point located in Pennsylvania that is tied to over 3k MWH of possible demand.  This price would be better to use than lets say Iroquois Z1 which is a </a:t>
            </a:r>
            <a:r>
              <a:rPr lang="en-US" dirty="0" err="1"/>
              <a:t>pricng</a:t>
            </a:r>
            <a:r>
              <a:rPr lang="en-US" dirty="0"/>
              <a:t> point in northern NY on the border w/ Canada which isn’t really connected to electricity pricing at all, it would be more sensitive to heating demand in </a:t>
            </a:r>
            <a:r>
              <a:rPr lang="en-US" dirty="0" err="1"/>
              <a:t>boston</a:t>
            </a:r>
            <a:r>
              <a:rPr lang="en-US" dirty="0"/>
              <a:t>.</a:t>
            </a:r>
          </a:p>
          <a:p>
            <a:endParaRPr lang="en-US" dirty="0"/>
          </a:p>
          <a:p>
            <a:r>
              <a:rPr lang="en-US" dirty="0"/>
              <a:t>However, this model did get better as we added more information to it and I’m certain it would get better w/ more precise data (that currently lives behind firewalls and paywalls)</a:t>
            </a:r>
          </a:p>
          <a:p>
            <a:endParaRPr lang="en-US" dirty="0"/>
          </a:p>
          <a:p>
            <a:r>
              <a:rPr lang="en-US" dirty="0"/>
              <a:t>2</a:t>
            </a:r>
            <a:r>
              <a:rPr lang="en-US" baseline="30000" dirty="0"/>
              <a:t>nd</a:t>
            </a:r>
            <a:r>
              <a:rPr lang="en-US" dirty="0"/>
              <a:t>, I’d also try and derive </a:t>
            </a:r>
            <a:r>
              <a:rPr lang="en-US" dirty="0" err="1"/>
              <a:t>powerburn</a:t>
            </a:r>
            <a:r>
              <a:rPr lang="en-US" dirty="0"/>
              <a:t> from historical natural gas flows and temperature.  We could scrape pipeline data that does categorize flows for electricity generation, bring in temperature again and go about a similar prediction.  With both predictions in hand a trader could then say if the price prediction and fundamental prediction were to converge does that mean price has to go up or down… a trading opportunity.  </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10</a:t>
            </a:fld>
            <a:endParaRPr lang="en-US"/>
          </a:p>
        </p:txBody>
      </p:sp>
    </p:spTree>
    <p:extLst>
      <p:ext uri="{BB962C8B-B14F-4D97-AF65-F5344CB8AC3E}">
        <p14:creationId xmlns:p14="http://schemas.microsoft.com/office/powerpoint/2010/main" val="64622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err="1"/>
              <a:t>Porject</a:t>
            </a:r>
            <a:r>
              <a:rPr lang="en-US" dirty="0"/>
              <a:t> 2 - The EIA publishes a weekly number that shows how much gas flowed into or out of storage.  The number published Thursday of this week captures the weekly flows from 2 weeks prior.  They break this info up geographically.</a:t>
            </a:r>
          </a:p>
          <a:p>
            <a:r>
              <a:rPr lang="en-US" dirty="0"/>
              <a:t>Our model here isn’t so much a prediction as it is a comparison of this year to year’s prior and it’s an important bit of info for a trader.  It can show what’s possible. </a:t>
            </a:r>
          </a:p>
          <a:p>
            <a:endParaRPr lang="en-US" dirty="0"/>
          </a:p>
          <a:p>
            <a:r>
              <a:rPr lang="en-US" dirty="0"/>
              <a:t>We are where we are for natural gas storage today, but if we did the same thing as we did last year where would we be, what about 2 years ago… it’s a way to visualize the data and see what can or can’t be possible.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11</a:t>
            </a:fld>
            <a:endParaRPr lang="en-US"/>
          </a:p>
        </p:txBody>
      </p:sp>
    </p:spTree>
    <p:extLst>
      <p:ext uri="{BB962C8B-B14F-4D97-AF65-F5344CB8AC3E}">
        <p14:creationId xmlns:p14="http://schemas.microsoft.com/office/powerpoint/2010/main" val="149019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We have to pull in the data and do a few transformations on it so that we can compare weeks to weeks.  We added a </a:t>
            </a:r>
            <a:r>
              <a:rPr lang="en-US" dirty="0" err="1"/>
              <a:t>week_number</a:t>
            </a:r>
            <a:r>
              <a:rPr lang="en-US" dirty="0"/>
              <a:t> column to accomplish that. And yes sometimes there are 53 weeks in a year and they can cause a pain.  (There aren’t really 53 weeks in a year, but there can be 53 Thursdays which is where some issues come up.</a:t>
            </a:r>
          </a:p>
        </p:txBody>
      </p:sp>
      <p:sp>
        <p:nvSpPr>
          <p:cNvPr id="4" name="Slide Number Placeholder 3"/>
          <p:cNvSpPr>
            <a:spLocks noGrp="1"/>
          </p:cNvSpPr>
          <p:nvPr>
            <p:ph type="sldNum" sz="quarter" idx="5"/>
          </p:nvPr>
        </p:nvSpPr>
        <p:spPr/>
        <p:txBody>
          <a:bodyPr/>
          <a:lstStyle/>
          <a:p>
            <a:fld id="{4CD02862-8E0D-4E4F-946D-71113BB3C307}" type="slidenum">
              <a:rPr lang="en-US" smtClean="0"/>
              <a:t>12</a:t>
            </a:fld>
            <a:endParaRPr lang="en-US"/>
          </a:p>
        </p:txBody>
      </p:sp>
    </p:spTree>
    <p:extLst>
      <p:ext uri="{BB962C8B-B14F-4D97-AF65-F5344CB8AC3E}">
        <p14:creationId xmlns:p14="http://schemas.microsoft.com/office/powerpoint/2010/main" val="1894350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13</a:t>
            </a:fld>
            <a:endParaRPr lang="en-US"/>
          </a:p>
        </p:txBody>
      </p:sp>
    </p:spTree>
    <p:extLst>
      <p:ext uri="{BB962C8B-B14F-4D97-AF65-F5344CB8AC3E}">
        <p14:creationId xmlns:p14="http://schemas.microsoft.com/office/powerpoint/2010/main" val="1473474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This is an amazing easy to read diagram of what natural gas storage looks like today…. And it adds in the </a:t>
            </a:r>
            <a:r>
              <a:rPr lang="en-US" dirty="0" err="1"/>
              <a:t>question.’if</a:t>
            </a:r>
            <a:r>
              <a:rPr lang="en-US" dirty="0"/>
              <a:t> we do what we did last year… where will we be. </a:t>
            </a:r>
          </a:p>
        </p:txBody>
      </p:sp>
      <p:sp>
        <p:nvSpPr>
          <p:cNvPr id="4" name="Slide Number Placeholder 3"/>
          <p:cNvSpPr>
            <a:spLocks noGrp="1"/>
          </p:cNvSpPr>
          <p:nvPr>
            <p:ph type="sldNum" sz="quarter" idx="5"/>
          </p:nvPr>
        </p:nvSpPr>
        <p:spPr/>
        <p:txBody>
          <a:bodyPr/>
          <a:lstStyle/>
          <a:p>
            <a:fld id="{4CD02862-8E0D-4E4F-946D-71113BB3C307}" type="slidenum">
              <a:rPr lang="en-US" smtClean="0"/>
              <a:t>14</a:t>
            </a:fld>
            <a:endParaRPr lang="en-US"/>
          </a:p>
        </p:txBody>
      </p:sp>
    </p:spTree>
    <p:extLst>
      <p:ext uri="{BB962C8B-B14F-4D97-AF65-F5344CB8AC3E}">
        <p14:creationId xmlns:p14="http://schemas.microsoft.com/office/powerpoint/2010/main" val="3424430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The EIA publishes a weekly number that shows how much gas flowed into or out of storage.  Has anyone seen trading places? The orange forecast?... The number published Thursday of this week captures the weekly flows from 2 weeks prior.  They break this info up geographically.</a:t>
            </a:r>
          </a:p>
          <a:p>
            <a:endParaRPr lang="en-US" dirty="0"/>
          </a:p>
          <a:p>
            <a:endParaRPr lang="en-US" dirty="0"/>
          </a:p>
          <a:p>
            <a:r>
              <a:rPr lang="en-US" dirty="0"/>
              <a:t>Can we sample storages w/ their real flow data to predict what the government number will be?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15</a:t>
            </a:fld>
            <a:endParaRPr lang="en-US"/>
          </a:p>
        </p:txBody>
      </p:sp>
    </p:spTree>
    <p:extLst>
      <p:ext uri="{BB962C8B-B14F-4D97-AF65-F5344CB8AC3E}">
        <p14:creationId xmlns:p14="http://schemas.microsoft.com/office/powerpoint/2010/main" val="3157159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a:t>
            </a:r>
          </a:p>
          <a:p>
            <a:endParaRPr lang="en-US" dirty="0"/>
          </a:p>
          <a:p>
            <a:r>
              <a:rPr lang="en-US" dirty="0"/>
              <a:t>Every week on Thursday the government publishes a number that represents the total amount of natural gas in the ground as of the week prior.  So today being the 15</a:t>
            </a:r>
            <a:r>
              <a:rPr lang="en-US" baseline="30000" dirty="0"/>
              <a:t>th</a:t>
            </a:r>
            <a:r>
              <a:rPr lang="en-US" dirty="0"/>
              <a:t>, the number did come out today, and showed gas in the ground as of October 8</a:t>
            </a:r>
            <a:r>
              <a:rPr lang="en-US" baseline="30000" dirty="0"/>
              <a:t>th</a:t>
            </a:r>
            <a:r>
              <a:rPr lang="en-US" dirty="0"/>
              <a:t>.  You’d think it would be easy to predict but 5-6 times a year the number is very much different than what people expect.  Most expectations I believed are calculated with weather, and watching certain specific larger storages in the country.  However, w/ the tools we have </a:t>
            </a:r>
            <a:r>
              <a:rPr lang="en-US" dirty="0" err="1"/>
              <a:t>leanred</a:t>
            </a:r>
            <a:r>
              <a:rPr lang="en-US" dirty="0"/>
              <a:t> this semester scraping every possible storage is a real possibility and being right 3 times a year when other people are “wrong” would help me pay for this course.  </a:t>
            </a:r>
          </a:p>
        </p:txBody>
      </p:sp>
      <p:sp>
        <p:nvSpPr>
          <p:cNvPr id="4" name="Slide Number Placeholder 3"/>
          <p:cNvSpPr>
            <a:spLocks noGrp="1"/>
          </p:cNvSpPr>
          <p:nvPr>
            <p:ph type="sldNum" sz="quarter" idx="5"/>
          </p:nvPr>
        </p:nvSpPr>
        <p:spPr/>
        <p:txBody>
          <a:bodyPr/>
          <a:lstStyle/>
          <a:p>
            <a:fld id="{4CD02862-8E0D-4E4F-946D-71113BB3C307}" type="slidenum">
              <a:rPr lang="en-US" smtClean="0"/>
              <a:t>16</a:t>
            </a:fld>
            <a:endParaRPr lang="en-US"/>
          </a:p>
        </p:txBody>
      </p:sp>
    </p:spTree>
    <p:extLst>
      <p:ext uri="{BB962C8B-B14F-4D97-AF65-F5344CB8AC3E}">
        <p14:creationId xmlns:p14="http://schemas.microsoft.com/office/powerpoint/2010/main" val="140785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err="1"/>
              <a:t>Enstor</a:t>
            </a:r>
            <a:r>
              <a:rPr lang="en-US" dirty="0"/>
              <a:t> is a company that owns a few storages across the country.  We chose them because they all had a similar website set up that allowed to create one scraper to get the information we were looking for.</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17</a:t>
            </a:fld>
            <a:endParaRPr lang="en-US"/>
          </a:p>
        </p:txBody>
      </p:sp>
    </p:spTree>
    <p:extLst>
      <p:ext uri="{BB962C8B-B14F-4D97-AF65-F5344CB8AC3E}">
        <p14:creationId xmlns:p14="http://schemas.microsoft.com/office/powerpoint/2010/main" val="107971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This is the look that one day gives you for one storage.</a:t>
            </a:r>
          </a:p>
          <a:p>
            <a:br>
              <a:rPr lang="en-US" dirty="0"/>
            </a:br>
            <a:r>
              <a:rPr lang="en-US" dirty="0"/>
              <a:t>We had to scrape 4 websites, combine the information into 1 day per cavern, then to match our EIA prediction sum up 7 days that end on Thursday.</a:t>
            </a:r>
          </a:p>
          <a:p>
            <a:endParaRPr lang="en-US" dirty="0"/>
          </a:p>
          <a:p>
            <a:r>
              <a:rPr lang="en-US" dirty="0"/>
              <a:t>Transformation to the extreme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18</a:t>
            </a:fld>
            <a:endParaRPr lang="en-US"/>
          </a:p>
        </p:txBody>
      </p:sp>
    </p:spTree>
    <p:extLst>
      <p:ext uri="{BB962C8B-B14F-4D97-AF65-F5344CB8AC3E}">
        <p14:creationId xmlns:p14="http://schemas.microsoft.com/office/powerpoint/2010/main" val="557453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a:t>
            </a:r>
          </a:p>
          <a:p>
            <a:endParaRPr lang="en-US" dirty="0"/>
          </a:p>
          <a:p>
            <a:r>
              <a:rPr lang="en-US" dirty="0"/>
              <a:t>We chose 4 storages that are very small in comparison to the larger picture of natural gas storage.  Also are storages area  bit more focused in the southeast and the EIA number is the CONUS in total.  This was expected.  This is a great first step.</a:t>
            </a:r>
          </a:p>
        </p:txBody>
      </p:sp>
      <p:sp>
        <p:nvSpPr>
          <p:cNvPr id="4" name="Slide Number Placeholder 3"/>
          <p:cNvSpPr>
            <a:spLocks noGrp="1"/>
          </p:cNvSpPr>
          <p:nvPr>
            <p:ph type="sldNum" sz="quarter" idx="5"/>
          </p:nvPr>
        </p:nvSpPr>
        <p:spPr/>
        <p:txBody>
          <a:bodyPr/>
          <a:lstStyle/>
          <a:p>
            <a:fld id="{4CD02862-8E0D-4E4F-946D-71113BB3C307}" type="slidenum">
              <a:rPr lang="en-US" smtClean="0"/>
              <a:t>19</a:t>
            </a:fld>
            <a:endParaRPr lang="en-US"/>
          </a:p>
        </p:txBody>
      </p:sp>
    </p:spTree>
    <p:extLst>
      <p:ext uri="{BB962C8B-B14F-4D97-AF65-F5344CB8AC3E}">
        <p14:creationId xmlns:p14="http://schemas.microsoft.com/office/powerpoint/2010/main" val="231503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You know these fools by now, but I am proud to say this was a total group effort with everyone having some real stand out moments.  We overlapped a lot on the work and took the best outcome.  We will all be talking about what we touched upon. </a:t>
            </a:r>
          </a:p>
        </p:txBody>
      </p:sp>
      <p:sp>
        <p:nvSpPr>
          <p:cNvPr id="4" name="Slide Number Placeholder 3"/>
          <p:cNvSpPr>
            <a:spLocks noGrp="1"/>
          </p:cNvSpPr>
          <p:nvPr>
            <p:ph type="sldNum" sz="quarter" idx="5"/>
          </p:nvPr>
        </p:nvSpPr>
        <p:spPr/>
        <p:txBody>
          <a:bodyPr/>
          <a:lstStyle/>
          <a:p>
            <a:fld id="{4CD02862-8E0D-4E4F-946D-71113BB3C307}" type="slidenum">
              <a:rPr lang="en-US" smtClean="0"/>
              <a:t>2</a:t>
            </a:fld>
            <a:endParaRPr lang="en-US"/>
          </a:p>
        </p:txBody>
      </p:sp>
    </p:spTree>
    <p:extLst>
      <p:ext uri="{BB962C8B-B14F-4D97-AF65-F5344CB8AC3E}">
        <p14:creationId xmlns:p14="http://schemas.microsoft.com/office/powerpoint/2010/main" val="327805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the tools to make predictions for fundamental numbers in natural gas.  This will make me better understand the market in front of me.  I can view storage as it sits today and where it would be if we follow prior years past, and I am most excited that we brought all our tools together for our final step.  The EIA number is a weekly test of our skills now and I’m excited to get the </a:t>
            </a:r>
            <a:r>
              <a:rPr lang="en-US"/>
              <a:t>number higher.</a:t>
            </a:r>
          </a:p>
        </p:txBody>
      </p:sp>
      <p:sp>
        <p:nvSpPr>
          <p:cNvPr id="4" name="Slide Number Placeholder 3"/>
          <p:cNvSpPr>
            <a:spLocks noGrp="1"/>
          </p:cNvSpPr>
          <p:nvPr>
            <p:ph type="sldNum" sz="quarter" idx="5"/>
          </p:nvPr>
        </p:nvSpPr>
        <p:spPr/>
        <p:txBody>
          <a:bodyPr/>
          <a:lstStyle/>
          <a:p>
            <a:fld id="{4CD02862-8E0D-4E4F-946D-71113BB3C307}" type="slidenum">
              <a:rPr lang="en-US" smtClean="0"/>
              <a:t>20</a:t>
            </a:fld>
            <a:endParaRPr lang="en-US"/>
          </a:p>
        </p:txBody>
      </p:sp>
    </p:spTree>
    <p:extLst>
      <p:ext uri="{BB962C8B-B14F-4D97-AF65-F5344CB8AC3E}">
        <p14:creationId xmlns:p14="http://schemas.microsoft.com/office/powerpoint/2010/main" val="29695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We created a project in 3 steps so that we could slowly build up to a larger prediction, larger scale problem.  The first 2 steps were a bit more simple in their set up and execution, but still provide critical insights into natural gas trading. </a:t>
            </a:r>
          </a:p>
        </p:txBody>
      </p:sp>
      <p:sp>
        <p:nvSpPr>
          <p:cNvPr id="4" name="Slide Number Placeholder 3"/>
          <p:cNvSpPr>
            <a:spLocks noGrp="1"/>
          </p:cNvSpPr>
          <p:nvPr>
            <p:ph type="sldNum" sz="quarter" idx="5"/>
          </p:nvPr>
        </p:nvSpPr>
        <p:spPr/>
        <p:txBody>
          <a:bodyPr/>
          <a:lstStyle/>
          <a:p>
            <a:fld id="{4CD02862-8E0D-4E4F-946D-71113BB3C307}" type="slidenum">
              <a:rPr lang="en-US" smtClean="0"/>
              <a:t>3</a:t>
            </a:fld>
            <a:endParaRPr lang="en-US"/>
          </a:p>
        </p:txBody>
      </p:sp>
    </p:spTree>
    <p:extLst>
      <p:ext uri="{BB962C8B-B14F-4D97-AF65-F5344CB8AC3E}">
        <p14:creationId xmlns:p14="http://schemas.microsoft.com/office/powerpoint/2010/main" val="209689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There’s almost too much free info, but it’s never in the right form you want it, it’s never easily scraped, timeouts… </a:t>
            </a:r>
            <a:r>
              <a:rPr lang="en-US" dirty="0" err="1"/>
              <a:t>wha</a:t>
            </a:r>
            <a:r>
              <a:rPr lang="en-US" dirty="0"/>
              <a:t> </a:t>
            </a:r>
            <a:r>
              <a:rPr lang="en-US" dirty="0" err="1"/>
              <a:t>wha</a:t>
            </a:r>
            <a:r>
              <a:rPr lang="en-US" dirty="0"/>
              <a:t> </a:t>
            </a:r>
            <a:r>
              <a:rPr lang="en-US" dirty="0" err="1"/>
              <a:t>wha</a:t>
            </a:r>
            <a:r>
              <a:rPr lang="en-US" dirty="0"/>
              <a:t> complain</a:t>
            </a:r>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4</a:t>
            </a:fld>
            <a:endParaRPr lang="en-US"/>
          </a:p>
        </p:txBody>
      </p:sp>
    </p:spTree>
    <p:extLst>
      <p:ext uri="{BB962C8B-B14F-4D97-AF65-F5344CB8AC3E}">
        <p14:creationId xmlns:p14="http://schemas.microsoft.com/office/powerpoint/2010/main" val="174965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Patch</a:t>
            </a:r>
          </a:p>
          <a:p>
            <a:endParaRPr lang="en-US" b="1" dirty="0"/>
          </a:p>
          <a:p>
            <a:r>
              <a:rPr lang="en-US" b="1" dirty="0"/>
              <a:t>Powerburn</a:t>
            </a:r>
            <a:r>
              <a:rPr lang="en-US" dirty="0"/>
              <a:t> is natural gas burned for the purpose of electricity generation.  It is sometimes to referred to as a “spark spread” and spread just means the difference between to prices.  Natural gas is measured in dollars per </a:t>
            </a:r>
            <a:r>
              <a:rPr lang="en-US" dirty="0" err="1"/>
              <a:t>Dth</a:t>
            </a:r>
            <a:r>
              <a:rPr lang="en-US" dirty="0"/>
              <a:t> (Dekatherm), that is then converted into electricity which is priced in dollar per </a:t>
            </a:r>
            <a:r>
              <a:rPr lang="en-US" dirty="0" err="1"/>
              <a:t>MwH</a:t>
            </a:r>
            <a:r>
              <a:rPr lang="en-US" dirty="0"/>
              <a:t> (megawatt hour).  If gas is really cheap and electricity is really expensive people make money by turning that natural gas into power, however people who make power do have choices. </a:t>
            </a:r>
          </a:p>
          <a:p>
            <a:endParaRPr lang="en-US" dirty="0"/>
          </a:p>
          <a:p>
            <a:r>
              <a:rPr lang="en-US" dirty="0"/>
              <a:t>The chart above shows you all those choices… However Natural gas is about 30% and is based on price, Coal is about 15-20% and again based on price… the rest… some might say they are baseload. Meaning that they are always on when they are on.  Once you build a nuclear power plant you’re just the owner of a very expensive complicated tea pot, you’re just boiling water.  </a:t>
            </a:r>
          </a:p>
          <a:p>
            <a:endParaRPr lang="en-US" dirty="0"/>
          </a:p>
          <a:p>
            <a:r>
              <a:rPr lang="en-US" dirty="0"/>
              <a:t>Anyways…..</a:t>
            </a:r>
          </a:p>
          <a:p>
            <a:endParaRPr lang="en-US" dirty="0"/>
          </a:p>
          <a:p>
            <a:r>
              <a:rPr lang="en-US" dirty="0"/>
              <a:t>The hypothesis for this step of our project = “It is possible to predict </a:t>
            </a:r>
            <a:r>
              <a:rPr lang="en-US" dirty="0" err="1"/>
              <a:t>powerburn</a:t>
            </a:r>
            <a:r>
              <a:rPr lang="en-US" dirty="0"/>
              <a:t> as a function of input prices, temperature, and how much natural gas is being produced.”</a:t>
            </a:r>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5</a:t>
            </a:fld>
            <a:endParaRPr lang="en-US"/>
          </a:p>
        </p:txBody>
      </p:sp>
    </p:spTree>
    <p:extLst>
      <p:ext uri="{BB962C8B-B14F-4D97-AF65-F5344CB8AC3E}">
        <p14:creationId xmlns:p14="http://schemas.microsoft.com/office/powerpoint/2010/main" val="104766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Our parameters from the EIA website are Production – how much natural gas is being produced in the country per month. </a:t>
            </a:r>
          </a:p>
          <a:p>
            <a:endParaRPr lang="en-US" dirty="0"/>
          </a:p>
          <a:p>
            <a:r>
              <a:rPr lang="en-US" dirty="0"/>
              <a:t>We brought this variable in because production of natural gas has increased, its ease of use.  Electricity companies have moved more towards using an abundant </a:t>
            </a:r>
            <a:r>
              <a:rPr lang="en-US" dirty="0" err="1"/>
              <a:t>feedsource</a:t>
            </a:r>
            <a:r>
              <a:rPr lang="en-US" dirty="0"/>
              <a:t>.  In somewhat of a self fulfilling prophecy if you frack it they will burn it.  </a:t>
            </a:r>
          </a:p>
          <a:p>
            <a:endParaRPr lang="en-US" dirty="0"/>
          </a:p>
          <a:p>
            <a:r>
              <a:rPr lang="en-US" dirty="0"/>
              <a:t>The </a:t>
            </a:r>
            <a:r>
              <a:rPr lang="en-US" dirty="0" err="1"/>
              <a:t>powerburn</a:t>
            </a:r>
            <a:r>
              <a:rPr lang="en-US" dirty="0"/>
              <a:t> – the number we are trying to predict also comes from this data source</a:t>
            </a:r>
          </a:p>
        </p:txBody>
      </p:sp>
      <p:sp>
        <p:nvSpPr>
          <p:cNvPr id="4" name="Slide Number Placeholder 3"/>
          <p:cNvSpPr>
            <a:spLocks noGrp="1"/>
          </p:cNvSpPr>
          <p:nvPr>
            <p:ph type="sldNum" sz="quarter" idx="5"/>
          </p:nvPr>
        </p:nvSpPr>
        <p:spPr/>
        <p:txBody>
          <a:bodyPr/>
          <a:lstStyle/>
          <a:p>
            <a:fld id="{4CD02862-8E0D-4E4F-946D-71113BB3C307}" type="slidenum">
              <a:rPr lang="en-US" smtClean="0"/>
              <a:t>6</a:t>
            </a:fld>
            <a:endParaRPr lang="en-US"/>
          </a:p>
        </p:txBody>
      </p:sp>
    </p:spTree>
    <p:extLst>
      <p:ext uri="{BB962C8B-B14F-4D97-AF65-F5344CB8AC3E}">
        <p14:creationId xmlns:p14="http://schemas.microsoft.com/office/powerpoint/2010/main" val="387964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err="1"/>
              <a:t>Quandl</a:t>
            </a:r>
            <a:r>
              <a:rPr lang="en-US" dirty="0"/>
              <a:t> is a public API … </a:t>
            </a:r>
            <a:r>
              <a:rPr lang="en-US" sz="1200" b="0" i="0" kern="1200" dirty="0">
                <a:solidFill>
                  <a:schemeClr val="tx1"/>
                </a:solidFill>
                <a:effectLst/>
                <a:latin typeface="+mn-lt"/>
                <a:ea typeface="+mn-ea"/>
                <a:cs typeface="+mn-cs"/>
              </a:rPr>
              <a:t>Designed for professionals, </a:t>
            </a:r>
            <a:r>
              <a:rPr lang="en-US" sz="1200" b="0" i="0" kern="1200" dirty="0" err="1">
                <a:solidFill>
                  <a:schemeClr val="tx1"/>
                </a:solidFill>
                <a:effectLst/>
                <a:latin typeface="+mn-lt"/>
                <a:ea typeface="+mn-ea"/>
                <a:cs typeface="+mn-cs"/>
              </a:rPr>
              <a:t>Quandl</a:t>
            </a:r>
            <a:r>
              <a:rPr lang="en-US" sz="1200" b="0" i="0" kern="1200" dirty="0">
                <a:solidFill>
                  <a:schemeClr val="tx1"/>
                </a:solidFill>
                <a:effectLst/>
                <a:latin typeface="+mn-lt"/>
                <a:ea typeface="+mn-ea"/>
                <a:cs typeface="+mn-cs"/>
              </a:rPr>
              <a:t> delivers </a:t>
            </a:r>
            <a:r>
              <a:rPr lang="en-US" sz="1200" b="0" i="0" u="none" strike="noStrike" kern="1200" dirty="0">
                <a:solidFill>
                  <a:schemeClr val="tx1"/>
                </a:solidFill>
                <a:effectLst/>
                <a:latin typeface="+mn-lt"/>
                <a:ea typeface="+mn-ea"/>
                <a:cs typeface="+mn-cs"/>
                <a:hlinkClick r:id="rId3"/>
              </a:rPr>
              <a:t>financial, economic</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alternative data</a:t>
            </a:r>
            <a:r>
              <a:rPr lang="en-US" sz="1200" b="0" i="0" kern="1200" dirty="0">
                <a:solidFill>
                  <a:schemeClr val="tx1"/>
                </a:solidFill>
                <a:effectLst/>
                <a:latin typeface="+mn-lt"/>
                <a:ea typeface="+mn-ea"/>
                <a:cs typeface="+mn-cs"/>
              </a:rPr>
              <a:t> to over 400,000 people worldwide.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it to pull in pricing data for coal and natural gas. </a:t>
            </a:r>
          </a:p>
          <a:p>
            <a:r>
              <a:rPr lang="en-US" sz="1200" b="0" i="0" kern="1200" dirty="0">
                <a:solidFill>
                  <a:schemeClr val="tx1"/>
                </a:solidFill>
                <a:effectLst/>
                <a:latin typeface="+mn-lt"/>
                <a:ea typeface="+mn-ea"/>
                <a:cs typeface="+mn-cs"/>
              </a:rPr>
              <a:t>The coal prices are for the 4 major trading hubs of coal in the united states.  These prices are collected weekly.  They are measured in dollars per short ton.  The final column on the right is the natural gas settlement, this we took a 7 day average to match up w/ the coal price.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Natural gas settlement is for gas located in Louisiana, but it is used as the “home base” that many other natural gas hubs trade vs.</a:t>
            </a:r>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7</a:t>
            </a:fld>
            <a:endParaRPr lang="en-US"/>
          </a:p>
        </p:txBody>
      </p:sp>
    </p:spTree>
    <p:extLst>
      <p:ext uri="{BB962C8B-B14F-4D97-AF65-F5344CB8AC3E}">
        <p14:creationId xmlns:p14="http://schemas.microsoft.com/office/powerpoint/2010/main" val="220019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endParaRPr lang="en-US" dirty="0"/>
          </a:p>
          <a:p>
            <a:r>
              <a:rPr lang="en-US" dirty="0"/>
              <a:t>So we brought that info in and unfortunately only scored about 30% on testing.  I was a little bummed out by this number.  NG </a:t>
            </a:r>
            <a:r>
              <a:rPr lang="en-US" dirty="0" err="1"/>
              <a:t>powerburn</a:t>
            </a:r>
            <a:r>
              <a:rPr lang="en-US" dirty="0"/>
              <a:t> should go up when NG prices go down relative to the pricing of coal.  It should also go up just because there’s more NG today than there was a few months ago…. But it wasn’t enough.</a:t>
            </a:r>
          </a:p>
          <a:p>
            <a:endParaRPr lang="en-US" dirty="0"/>
          </a:p>
          <a:p>
            <a:r>
              <a:rPr lang="en-US" dirty="0"/>
              <a:t>The thought to add temperature as another variable makes sense, as temperatures warm up the need for electricity increases, it might be a more powerful pull on demand than just price.  When it gets hot more electricity is produced to turn on AC and while it does come down to price not all of that demand can be explained by just price…..</a:t>
            </a:r>
          </a:p>
          <a:p>
            <a:endParaRPr lang="en-US" dirty="0"/>
          </a:p>
          <a:p>
            <a:r>
              <a:rPr lang="en-US" dirty="0"/>
              <a:t>Anyways… we added temperature, this was the CONUS average temperature for the month.</a:t>
            </a:r>
          </a:p>
        </p:txBody>
      </p:sp>
      <p:sp>
        <p:nvSpPr>
          <p:cNvPr id="4" name="Slide Number Placeholder 3"/>
          <p:cNvSpPr>
            <a:spLocks noGrp="1"/>
          </p:cNvSpPr>
          <p:nvPr>
            <p:ph type="sldNum" sz="quarter" idx="5"/>
          </p:nvPr>
        </p:nvSpPr>
        <p:spPr/>
        <p:txBody>
          <a:bodyPr/>
          <a:lstStyle/>
          <a:p>
            <a:fld id="{4CD02862-8E0D-4E4F-946D-71113BB3C307}" type="slidenum">
              <a:rPr lang="en-US" smtClean="0"/>
              <a:t>8</a:t>
            </a:fld>
            <a:endParaRPr lang="en-US"/>
          </a:p>
        </p:txBody>
      </p:sp>
    </p:spTree>
    <p:extLst>
      <p:ext uri="{BB962C8B-B14F-4D97-AF65-F5344CB8AC3E}">
        <p14:creationId xmlns:p14="http://schemas.microsoft.com/office/powerpoint/2010/main" val="152769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With our data now collated it’s time to predict!</a:t>
            </a:r>
          </a:p>
        </p:txBody>
      </p:sp>
      <p:sp>
        <p:nvSpPr>
          <p:cNvPr id="4" name="Slide Number Placeholder 3"/>
          <p:cNvSpPr>
            <a:spLocks noGrp="1"/>
          </p:cNvSpPr>
          <p:nvPr>
            <p:ph type="sldNum" sz="quarter" idx="5"/>
          </p:nvPr>
        </p:nvSpPr>
        <p:spPr/>
        <p:txBody>
          <a:bodyPr/>
          <a:lstStyle/>
          <a:p>
            <a:fld id="{4CD02862-8E0D-4E4F-946D-71113BB3C307}" type="slidenum">
              <a:rPr lang="en-US" smtClean="0"/>
              <a:t>9</a:t>
            </a:fld>
            <a:endParaRPr lang="en-US"/>
          </a:p>
        </p:txBody>
      </p:sp>
    </p:spTree>
    <p:extLst>
      <p:ext uri="{BB962C8B-B14F-4D97-AF65-F5344CB8AC3E}">
        <p14:creationId xmlns:p14="http://schemas.microsoft.com/office/powerpoint/2010/main" val="228700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62FCB-144E-4C2C-9C33-C30271442828}" type="datetime1">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36960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4C140-DF75-4380-9C8E-9992C6E46E80}" type="datetime1">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04768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B25D-18AF-49A6-AD83-E3B83664264C}" type="datetime1">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374129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75C0F-C00D-4E38-946D-38F662D7F390}" type="datetime1">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5387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9244-CD47-4B16-B9A6-FB990AC52DF2}" type="datetime1">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1629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D4856-0109-481C-B401-2ECB925347D6}" type="datetime1">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7120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6CE70-0FBB-4DF0-802B-91AC1C6D1A4F}" type="datetime1">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1238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B8F73-210B-4A22-833A-5580414E4C46}" type="datetime1">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276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5924-FA68-4CB0-9782-47F7D0BC7BDD}" type="datetime1">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7131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5C806-5CDF-467F-B76D-B14EFF38065E}" type="datetime1">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5077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70507-B710-41E9-850F-3E50D7BCBEF7}" type="datetime1">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36794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2AB-5ABD-457B-B3E5-8FC105D7C963}" type="datetime1">
              <a:rPr lang="en-US" smtClean="0"/>
              <a:t>10/14/2020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03CB1-4DB3-405C-876B-B27AD0EBE084}" type="slidenum">
              <a:rPr lang="en-US" smtClean="0"/>
              <a:t>‹#›</a:t>
            </a:fld>
            <a:endParaRPr lang="en-US"/>
          </a:p>
        </p:txBody>
      </p:sp>
    </p:spTree>
    <p:extLst>
      <p:ext uri="{BB962C8B-B14F-4D97-AF65-F5344CB8AC3E}">
        <p14:creationId xmlns:p14="http://schemas.microsoft.com/office/powerpoint/2010/main" val="886748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jp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27443"/>
            <a:ext cx="5914611" cy="2123658"/>
          </a:xfrm>
          <a:prstGeom prst="rect">
            <a:avLst/>
          </a:prstGeom>
          <a:solidFill>
            <a:schemeClr val="bg1"/>
          </a:solidFill>
        </p:spPr>
        <p:txBody>
          <a:bodyPr wrap="square" rtlCol="0">
            <a:spAutoFit/>
          </a:bodyPr>
          <a:lstStyle/>
          <a:p>
            <a:r>
              <a:rPr lang="en-US" sz="2800" b="1">
                <a:latin typeface="Microsoft Sans Serif" panose="020B0604020202020204" pitchFamily="34" charset="0"/>
                <a:ea typeface="Microsoft Sans Serif" panose="020B0604020202020204" pitchFamily="34" charset="0"/>
                <a:cs typeface="Microsoft Sans Serif" panose="020B0604020202020204" pitchFamily="34" charset="0"/>
              </a:rPr>
              <a:t>Rutgers Data Science Bootcamp</a:t>
            </a:r>
          </a:p>
          <a:p>
            <a:r>
              <a:rPr lang="en-US" sz="2800" i="1">
                <a:latin typeface="Microsoft Sans Serif" panose="020B0604020202020204" pitchFamily="34" charset="0"/>
                <a:ea typeface="Microsoft Sans Serif" panose="020B0604020202020204" pitchFamily="34" charset="0"/>
                <a:cs typeface="Microsoft Sans Serif" panose="020B0604020202020204" pitchFamily="34" charset="0"/>
              </a:rPr>
              <a:t>The Five Guys Minus One</a:t>
            </a:r>
          </a:p>
          <a:p>
            <a:endParaRPr lang="en-US" sz="240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a:latin typeface="Microsoft Sans Serif" panose="020B0604020202020204" pitchFamily="34" charset="0"/>
                <a:ea typeface="Microsoft Sans Serif" panose="020B0604020202020204" pitchFamily="34" charset="0"/>
                <a:cs typeface="Microsoft Sans Serif" panose="020B0604020202020204" pitchFamily="34" charset="0"/>
              </a:rPr>
              <a:t>Project 3 – Natural Gas Machine Learning</a:t>
            </a:r>
          </a:p>
          <a:p>
            <a:r>
              <a:rPr lang="en-US" sz="2800">
                <a:latin typeface="Microsoft Sans Serif" panose="020B0604020202020204" pitchFamily="34" charset="0"/>
                <a:ea typeface="Microsoft Sans Serif" panose="020B0604020202020204" pitchFamily="34" charset="0"/>
                <a:cs typeface="Microsoft Sans Serif" panose="020B0604020202020204" pitchFamily="34" charset="0"/>
              </a:rPr>
              <a:t>October 15</a:t>
            </a:r>
            <a:r>
              <a:rPr lang="en-US" sz="2800" baseline="30000">
                <a:latin typeface="Microsoft Sans Serif" panose="020B0604020202020204" pitchFamily="34" charset="0"/>
                <a:ea typeface="Microsoft Sans Serif" panose="020B0604020202020204" pitchFamily="34" charset="0"/>
                <a:cs typeface="Microsoft Sans Serif" panose="020B0604020202020204" pitchFamily="34" charset="0"/>
              </a:rPr>
              <a:t>th</a:t>
            </a:r>
            <a:r>
              <a:rPr lang="en-US" sz="2800">
                <a:latin typeface="Microsoft Sans Serif" panose="020B0604020202020204" pitchFamily="34" charset="0"/>
                <a:ea typeface="Microsoft Sans Serif" panose="020B0604020202020204" pitchFamily="34" charset="0"/>
                <a:cs typeface="Microsoft Sans Serif" panose="020B0604020202020204" pitchFamily="34" charset="0"/>
              </a:rPr>
              <a:t>,  2020</a:t>
            </a:r>
            <a:endPar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a:t>
            </a:fld>
            <a:endParaRPr lang="en-US"/>
          </a:p>
        </p:txBody>
      </p:sp>
    </p:spTree>
    <p:extLst>
      <p:ext uri="{BB962C8B-B14F-4D97-AF65-F5344CB8AC3E}">
        <p14:creationId xmlns:p14="http://schemas.microsoft.com/office/powerpoint/2010/main" val="132648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Prediction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10</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1024200" y="1321108"/>
            <a:ext cx="7183093" cy="738664"/>
          </a:xfrm>
          <a:prstGeom prst="rect">
            <a:avLst/>
          </a:prstGeom>
          <a:noFill/>
        </p:spPr>
        <p:txBody>
          <a:bodyPr wrap="square" rtlCol="0">
            <a:spAutoFit/>
          </a:bodyPr>
          <a:lstStyle/>
          <a:p>
            <a:r>
              <a:rPr lang="en-US" sz="2100" dirty="0">
                <a:latin typeface="Microsoft Sans Serif" panose="020B0604020202020204" pitchFamily="34" charset="0"/>
                <a:ea typeface="Microsoft Sans Serif" panose="020B0604020202020204" pitchFamily="34" charset="0"/>
                <a:cs typeface="Microsoft Sans Serif" panose="020B0604020202020204" pitchFamily="34" charset="0"/>
              </a:rPr>
              <a:t>We found that with the data collected we are only able to predict slightly less than 50% of activity of Powerburn </a:t>
            </a:r>
          </a:p>
        </p:txBody>
      </p:sp>
      <p:pic>
        <p:nvPicPr>
          <p:cNvPr id="7" name="Picture 6">
            <a:extLst>
              <a:ext uri="{FF2B5EF4-FFF2-40B4-BE49-F238E27FC236}">
                <a16:creationId xmlns:a16="http://schemas.microsoft.com/office/drawing/2014/main" id="{31EF0BCC-D618-4B5A-B081-CEC990253C0D}"/>
              </a:ext>
            </a:extLst>
          </p:cNvPr>
          <p:cNvPicPr>
            <a:picLocks noChangeAspect="1"/>
          </p:cNvPicPr>
          <p:nvPr/>
        </p:nvPicPr>
        <p:blipFill>
          <a:blip r:embed="rId4"/>
          <a:stretch>
            <a:fillRect/>
          </a:stretch>
        </p:blipFill>
        <p:spPr>
          <a:xfrm>
            <a:off x="4465982" y="3369800"/>
            <a:ext cx="4096322" cy="2724530"/>
          </a:xfrm>
          <a:prstGeom prst="rect">
            <a:avLst/>
          </a:prstGeom>
        </p:spPr>
      </p:pic>
      <p:pic>
        <p:nvPicPr>
          <p:cNvPr id="13" name="Picture 12">
            <a:extLst>
              <a:ext uri="{FF2B5EF4-FFF2-40B4-BE49-F238E27FC236}">
                <a16:creationId xmlns:a16="http://schemas.microsoft.com/office/drawing/2014/main" id="{3E6F1244-BE5C-4B7B-9A6F-F12DB9A635DA}"/>
              </a:ext>
            </a:extLst>
          </p:cNvPr>
          <p:cNvPicPr>
            <a:picLocks noChangeAspect="1"/>
          </p:cNvPicPr>
          <p:nvPr/>
        </p:nvPicPr>
        <p:blipFill>
          <a:blip r:embed="rId5"/>
          <a:stretch>
            <a:fillRect/>
          </a:stretch>
        </p:blipFill>
        <p:spPr>
          <a:xfrm>
            <a:off x="1224490" y="4274801"/>
            <a:ext cx="2943636" cy="457264"/>
          </a:xfrm>
          <a:prstGeom prst="rect">
            <a:avLst/>
          </a:prstGeom>
        </p:spPr>
      </p:pic>
      <p:pic>
        <p:nvPicPr>
          <p:cNvPr id="3074" name="Picture 2">
            <a:extLst>
              <a:ext uri="{FF2B5EF4-FFF2-40B4-BE49-F238E27FC236}">
                <a16:creationId xmlns:a16="http://schemas.microsoft.com/office/drawing/2014/main" id="{05937DD1-9DD3-47C4-AC65-37E299DB8C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4490" y="2308499"/>
            <a:ext cx="14382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8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3. Forward Look</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11</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52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549ACC-C78E-4D46-BC7B-5EE8EC2D3A3B}"/>
              </a:ext>
            </a:extLst>
          </p:cNvPr>
          <p:cNvSpPr/>
          <p:nvPr/>
        </p:nvSpPr>
        <p:spPr>
          <a:xfrm>
            <a:off x="522632" y="914376"/>
            <a:ext cx="3631095" cy="1586916"/>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12</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621194" y="1015336"/>
            <a:ext cx="3532533" cy="1384995"/>
          </a:xfrm>
          <a:prstGeom prst="rect">
            <a:avLst/>
          </a:prstGeom>
          <a:noFill/>
        </p:spPr>
        <p:txBody>
          <a:bodyPr wrap="square" rtlCol="0">
            <a:spAutoFit/>
          </a:bodyPr>
          <a:lstStyle/>
          <a:p>
            <a:r>
              <a:rPr lang="en-US" sz="2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Again we are pointing towards the EIA API and pulling in a separate set of data. </a:t>
            </a:r>
          </a:p>
        </p:txBody>
      </p:sp>
      <p:pic>
        <p:nvPicPr>
          <p:cNvPr id="7" name="Picture 6">
            <a:extLst>
              <a:ext uri="{FF2B5EF4-FFF2-40B4-BE49-F238E27FC236}">
                <a16:creationId xmlns:a16="http://schemas.microsoft.com/office/drawing/2014/main" id="{A59D15B5-FDFA-4B5F-951F-18EF0E9446DF}"/>
              </a:ext>
            </a:extLst>
          </p:cNvPr>
          <p:cNvPicPr>
            <a:picLocks noChangeAspect="1"/>
          </p:cNvPicPr>
          <p:nvPr/>
        </p:nvPicPr>
        <p:blipFill>
          <a:blip r:embed="rId4"/>
          <a:stretch>
            <a:fillRect/>
          </a:stretch>
        </p:blipFill>
        <p:spPr>
          <a:xfrm>
            <a:off x="0" y="2792013"/>
            <a:ext cx="9144000" cy="2909455"/>
          </a:xfrm>
          <a:prstGeom prst="rect">
            <a:avLst/>
          </a:prstGeom>
        </p:spPr>
      </p:pic>
    </p:spTree>
    <p:extLst>
      <p:ext uri="{BB962C8B-B14F-4D97-AF65-F5344CB8AC3E}">
        <p14:creationId xmlns:p14="http://schemas.microsoft.com/office/powerpoint/2010/main" val="35036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13</a:t>
            </a:fld>
            <a:endParaRPr lang="en-US"/>
          </a:p>
        </p:txBody>
      </p:sp>
      <p:pic>
        <p:nvPicPr>
          <p:cNvPr id="6" name="Picture 5">
            <a:extLst>
              <a:ext uri="{FF2B5EF4-FFF2-40B4-BE49-F238E27FC236}">
                <a16:creationId xmlns:a16="http://schemas.microsoft.com/office/drawing/2014/main" id="{866A441C-269E-4D6F-8A1F-21A1628F491D}"/>
              </a:ext>
            </a:extLst>
          </p:cNvPr>
          <p:cNvPicPr>
            <a:picLocks noChangeAspect="1"/>
          </p:cNvPicPr>
          <p:nvPr/>
        </p:nvPicPr>
        <p:blipFill>
          <a:blip r:embed="rId4"/>
          <a:stretch>
            <a:fillRect/>
          </a:stretch>
        </p:blipFill>
        <p:spPr>
          <a:xfrm>
            <a:off x="532573" y="928921"/>
            <a:ext cx="5925377" cy="1905266"/>
          </a:xfrm>
          <a:prstGeom prst="rect">
            <a:avLst/>
          </a:prstGeom>
        </p:spPr>
      </p:pic>
      <p:sp>
        <p:nvSpPr>
          <p:cNvPr id="7" name="TextBox 6">
            <a:extLst>
              <a:ext uri="{FF2B5EF4-FFF2-40B4-BE49-F238E27FC236}">
                <a16:creationId xmlns:a16="http://schemas.microsoft.com/office/drawing/2014/main" id="{B6BA52CE-7CC8-4310-8CF9-BBD252C4FE8A}"/>
              </a:ext>
            </a:extLst>
          </p:cNvPr>
          <p:cNvSpPr txBox="1"/>
          <p:nvPr/>
        </p:nvSpPr>
        <p:spPr>
          <a:xfrm>
            <a:off x="6457950" y="1419889"/>
            <a:ext cx="2649416" cy="923330"/>
          </a:xfrm>
          <a:prstGeom prst="rect">
            <a:avLst/>
          </a:prstGeom>
          <a:noFill/>
        </p:spPr>
        <p:txBody>
          <a:bodyPr wrap="square" rtlCol="0">
            <a:spAutoFit/>
          </a:bodyPr>
          <a:lstStyle/>
          <a:p>
            <a:r>
              <a:rPr lang="en-US" dirty="0"/>
              <a:t>This is a pretty simple visualization of current storage. </a:t>
            </a:r>
          </a:p>
        </p:txBody>
      </p:sp>
      <p:sp>
        <p:nvSpPr>
          <p:cNvPr id="12" name="TextBox 11">
            <a:extLst>
              <a:ext uri="{FF2B5EF4-FFF2-40B4-BE49-F238E27FC236}">
                <a16:creationId xmlns:a16="http://schemas.microsoft.com/office/drawing/2014/main" id="{BDB17FCF-3C92-4884-AA22-CEE401A4C028}"/>
              </a:ext>
            </a:extLst>
          </p:cNvPr>
          <p:cNvSpPr txBox="1"/>
          <p:nvPr/>
        </p:nvSpPr>
        <p:spPr>
          <a:xfrm>
            <a:off x="691661" y="2863789"/>
            <a:ext cx="5193323" cy="646331"/>
          </a:xfrm>
          <a:prstGeom prst="rect">
            <a:avLst/>
          </a:prstGeom>
          <a:noFill/>
        </p:spPr>
        <p:txBody>
          <a:bodyPr wrap="square" rtlCol="0">
            <a:spAutoFit/>
          </a:bodyPr>
          <a:lstStyle/>
          <a:p>
            <a:r>
              <a:rPr lang="en-US" dirty="0"/>
              <a:t>We want to show the max, the min, and current average…..</a:t>
            </a:r>
          </a:p>
        </p:txBody>
      </p:sp>
      <p:pic>
        <p:nvPicPr>
          <p:cNvPr id="13" name="Picture 12">
            <a:extLst>
              <a:ext uri="{FF2B5EF4-FFF2-40B4-BE49-F238E27FC236}">
                <a16:creationId xmlns:a16="http://schemas.microsoft.com/office/drawing/2014/main" id="{9071C669-7708-4B79-A7BF-90BFD5502B41}"/>
              </a:ext>
            </a:extLst>
          </p:cNvPr>
          <p:cNvPicPr>
            <a:picLocks noChangeAspect="1"/>
          </p:cNvPicPr>
          <p:nvPr/>
        </p:nvPicPr>
        <p:blipFill>
          <a:blip r:embed="rId5"/>
          <a:stretch>
            <a:fillRect/>
          </a:stretch>
        </p:blipFill>
        <p:spPr>
          <a:xfrm>
            <a:off x="691661" y="3429000"/>
            <a:ext cx="3781953" cy="2619741"/>
          </a:xfrm>
          <a:prstGeom prst="rect">
            <a:avLst/>
          </a:prstGeom>
        </p:spPr>
      </p:pic>
      <p:pic>
        <p:nvPicPr>
          <p:cNvPr id="4100" name="Picture 4">
            <a:extLst>
              <a:ext uri="{FF2B5EF4-FFF2-40B4-BE49-F238E27FC236}">
                <a16:creationId xmlns:a16="http://schemas.microsoft.com/office/drawing/2014/main" id="{0A36D5E0-0658-48B2-8756-E2F31D5BCD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703" y="2834187"/>
            <a:ext cx="3201865" cy="320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1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 Put it all Together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14</a:t>
            </a:fld>
            <a:endParaRPr lang="en-US"/>
          </a:p>
        </p:txBody>
      </p:sp>
      <p:pic>
        <p:nvPicPr>
          <p:cNvPr id="3" name="Picture 2">
            <a:extLst>
              <a:ext uri="{FF2B5EF4-FFF2-40B4-BE49-F238E27FC236}">
                <a16:creationId xmlns:a16="http://schemas.microsoft.com/office/drawing/2014/main" id="{5AA317FC-D2B1-4707-AE63-9A4C0CA68B80}"/>
              </a:ext>
            </a:extLst>
          </p:cNvPr>
          <p:cNvPicPr>
            <a:picLocks noChangeAspect="1"/>
          </p:cNvPicPr>
          <p:nvPr/>
        </p:nvPicPr>
        <p:blipFill>
          <a:blip r:embed="rId4"/>
          <a:stretch>
            <a:fillRect/>
          </a:stretch>
        </p:blipFill>
        <p:spPr>
          <a:xfrm>
            <a:off x="0" y="1010365"/>
            <a:ext cx="9144000" cy="2418635"/>
          </a:xfrm>
          <a:prstGeom prst="rect">
            <a:avLst/>
          </a:prstGeom>
        </p:spPr>
      </p:pic>
      <p:pic>
        <p:nvPicPr>
          <p:cNvPr id="4" name="Picture 3">
            <a:extLst>
              <a:ext uri="{FF2B5EF4-FFF2-40B4-BE49-F238E27FC236}">
                <a16:creationId xmlns:a16="http://schemas.microsoft.com/office/drawing/2014/main" id="{B11E178B-C8B1-4C1E-9AAD-7B7BD6CE613D}"/>
              </a:ext>
            </a:extLst>
          </p:cNvPr>
          <p:cNvPicPr>
            <a:picLocks noChangeAspect="1"/>
          </p:cNvPicPr>
          <p:nvPr/>
        </p:nvPicPr>
        <p:blipFill>
          <a:blip r:embed="rId5"/>
          <a:stretch>
            <a:fillRect/>
          </a:stretch>
        </p:blipFill>
        <p:spPr>
          <a:xfrm>
            <a:off x="0" y="3462738"/>
            <a:ext cx="9144000" cy="2531672"/>
          </a:xfrm>
          <a:prstGeom prst="rect">
            <a:avLst/>
          </a:prstGeom>
        </p:spPr>
      </p:pic>
    </p:spTree>
    <p:extLst>
      <p:ext uri="{BB962C8B-B14F-4D97-AF65-F5344CB8AC3E}">
        <p14:creationId xmlns:p14="http://schemas.microsoft.com/office/powerpoint/2010/main" val="57938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6130416"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4. Scrape Predict Repeat</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15</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5" y="4572000"/>
            <a:ext cx="5355659"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67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066AB-1AD5-4106-99BA-4665741C78F9}"/>
              </a:ext>
            </a:extLst>
          </p:cNvPr>
          <p:cNvSpPr>
            <a:spLocks noGrp="1"/>
          </p:cNvSpPr>
          <p:nvPr>
            <p:ph type="sldNum" sz="quarter" idx="12"/>
          </p:nvPr>
        </p:nvSpPr>
        <p:spPr/>
        <p:txBody>
          <a:bodyPr/>
          <a:lstStyle/>
          <a:p>
            <a:fld id="{2BD03CB1-4DB3-405C-876B-B27AD0EBE084}" type="slidenum">
              <a:rPr lang="en-US" smtClean="0"/>
              <a:t>16</a:t>
            </a:fld>
            <a:endParaRPr lang="en-US"/>
          </a:p>
        </p:txBody>
      </p:sp>
      <p:pic>
        <p:nvPicPr>
          <p:cNvPr id="2050" name="Picture 2" descr="Eyeballing the Katy Gas Storage Hub">
            <a:extLst>
              <a:ext uri="{FF2B5EF4-FFF2-40B4-BE49-F238E27FC236}">
                <a16:creationId xmlns:a16="http://schemas.microsoft.com/office/drawing/2014/main" id="{8AC4657F-882E-495D-BEB2-ABB4E6467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663"/>
            <a:ext cx="9144000" cy="667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0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C80CC-30CB-4787-AD1C-80588E2CB84B}"/>
              </a:ext>
            </a:extLst>
          </p:cNvPr>
          <p:cNvSpPr>
            <a:spLocks noGrp="1"/>
          </p:cNvSpPr>
          <p:nvPr>
            <p:ph type="sldNum" sz="quarter" idx="12"/>
          </p:nvPr>
        </p:nvSpPr>
        <p:spPr/>
        <p:txBody>
          <a:bodyPr/>
          <a:lstStyle/>
          <a:p>
            <a:fld id="{2BD03CB1-4DB3-405C-876B-B27AD0EBE084}" type="slidenum">
              <a:rPr lang="en-US" smtClean="0"/>
              <a:t>17</a:t>
            </a:fld>
            <a:endParaRPr lang="en-US"/>
          </a:p>
        </p:txBody>
      </p:sp>
      <p:pic>
        <p:nvPicPr>
          <p:cNvPr id="3" name="Picture 2">
            <a:extLst>
              <a:ext uri="{FF2B5EF4-FFF2-40B4-BE49-F238E27FC236}">
                <a16:creationId xmlns:a16="http://schemas.microsoft.com/office/drawing/2014/main" id="{40EF7C82-EC5D-4C48-8658-6B68A13A6068}"/>
              </a:ext>
            </a:extLst>
          </p:cNvPr>
          <p:cNvPicPr>
            <a:picLocks noChangeAspect="1"/>
          </p:cNvPicPr>
          <p:nvPr/>
        </p:nvPicPr>
        <p:blipFill>
          <a:blip r:embed="rId3"/>
          <a:stretch>
            <a:fillRect/>
          </a:stretch>
        </p:blipFill>
        <p:spPr>
          <a:xfrm>
            <a:off x="356599" y="136524"/>
            <a:ext cx="8430802" cy="1162212"/>
          </a:xfrm>
          <a:prstGeom prst="rect">
            <a:avLst/>
          </a:prstGeom>
        </p:spPr>
      </p:pic>
      <p:pic>
        <p:nvPicPr>
          <p:cNvPr id="4" name="Picture 3">
            <a:extLst>
              <a:ext uri="{FF2B5EF4-FFF2-40B4-BE49-F238E27FC236}">
                <a16:creationId xmlns:a16="http://schemas.microsoft.com/office/drawing/2014/main" id="{763C5E79-0C3A-48EF-8779-AA44F51784F0}"/>
              </a:ext>
            </a:extLst>
          </p:cNvPr>
          <p:cNvPicPr>
            <a:picLocks noChangeAspect="1"/>
          </p:cNvPicPr>
          <p:nvPr/>
        </p:nvPicPr>
        <p:blipFill>
          <a:blip r:embed="rId4"/>
          <a:stretch>
            <a:fillRect/>
          </a:stretch>
        </p:blipFill>
        <p:spPr>
          <a:xfrm>
            <a:off x="356599" y="1317355"/>
            <a:ext cx="3500926" cy="2510188"/>
          </a:xfrm>
          <a:prstGeom prst="rect">
            <a:avLst/>
          </a:prstGeom>
        </p:spPr>
      </p:pic>
      <p:pic>
        <p:nvPicPr>
          <p:cNvPr id="5" name="Picture 4">
            <a:extLst>
              <a:ext uri="{FF2B5EF4-FFF2-40B4-BE49-F238E27FC236}">
                <a16:creationId xmlns:a16="http://schemas.microsoft.com/office/drawing/2014/main" id="{F58EE6C8-0699-414E-BE3D-2DDF6B698ECC}"/>
              </a:ext>
            </a:extLst>
          </p:cNvPr>
          <p:cNvPicPr>
            <a:picLocks noChangeAspect="1"/>
          </p:cNvPicPr>
          <p:nvPr/>
        </p:nvPicPr>
        <p:blipFill>
          <a:blip r:embed="rId5"/>
          <a:stretch>
            <a:fillRect/>
          </a:stretch>
        </p:blipFill>
        <p:spPr>
          <a:xfrm>
            <a:off x="3746455" y="1317355"/>
            <a:ext cx="3080044" cy="2510189"/>
          </a:xfrm>
          <a:prstGeom prst="rect">
            <a:avLst/>
          </a:prstGeom>
        </p:spPr>
      </p:pic>
      <p:pic>
        <p:nvPicPr>
          <p:cNvPr id="6" name="Picture 5">
            <a:extLst>
              <a:ext uri="{FF2B5EF4-FFF2-40B4-BE49-F238E27FC236}">
                <a16:creationId xmlns:a16="http://schemas.microsoft.com/office/drawing/2014/main" id="{BFADA45A-CE8E-4AFA-A04F-3A6CDF18F463}"/>
              </a:ext>
            </a:extLst>
          </p:cNvPr>
          <p:cNvPicPr>
            <a:picLocks noChangeAspect="1"/>
          </p:cNvPicPr>
          <p:nvPr/>
        </p:nvPicPr>
        <p:blipFill>
          <a:blip r:embed="rId6"/>
          <a:stretch>
            <a:fillRect/>
          </a:stretch>
        </p:blipFill>
        <p:spPr>
          <a:xfrm>
            <a:off x="451863" y="3996418"/>
            <a:ext cx="8335538" cy="2191056"/>
          </a:xfrm>
          <a:prstGeom prst="rect">
            <a:avLst/>
          </a:prstGeom>
        </p:spPr>
      </p:pic>
      <p:pic>
        <p:nvPicPr>
          <p:cNvPr id="8" name="Picture 7" descr="Logo, company name&#10;&#10;Description automatically generated">
            <a:extLst>
              <a:ext uri="{FF2B5EF4-FFF2-40B4-BE49-F238E27FC236}">
                <a16:creationId xmlns:a16="http://schemas.microsoft.com/office/drawing/2014/main" id="{22D0B69B-5F1E-4ACF-8D0D-7BC39A94BD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388" y="1298736"/>
            <a:ext cx="2667000" cy="1270000"/>
          </a:xfrm>
          <a:prstGeom prst="rect">
            <a:avLst/>
          </a:prstGeom>
        </p:spPr>
      </p:pic>
    </p:spTree>
    <p:extLst>
      <p:ext uri="{BB962C8B-B14F-4D97-AF65-F5344CB8AC3E}">
        <p14:creationId xmlns:p14="http://schemas.microsoft.com/office/powerpoint/2010/main" val="111385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0"/>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535220"/>
            <a:ext cx="6130416" cy="1200329"/>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4. Scrape Predict Repeat</a:t>
            </a: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18</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5" y="4572000"/>
            <a:ext cx="5355659"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785956A-637B-449D-BC0E-D977F02ABAE1}"/>
              </a:ext>
            </a:extLst>
          </p:cNvPr>
          <p:cNvPicPr>
            <a:picLocks noChangeAspect="1"/>
          </p:cNvPicPr>
          <p:nvPr/>
        </p:nvPicPr>
        <p:blipFill>
          <a:blip r:embed="rId4"/>
          <a:stretch>
            <a:fillRect/>
          </a:stretch>
        </p:blipFill>
        <p:spPr>
          <a:xfrm>
            <a:off x="0" y="1056576"/>
            <a:ext cx="11121848" cy="5267738"/>
          </a:xfrm>
          <a:prstGeom prst="rect">
            <a:avLst/>
          </a:prstGeom>
        </p:spPr>
      </p:pic>
    </p:spTree>
    <p:extLst>
      <p:ext uri="{BB962C8B-B14F-4D97-AF65-F5344CB8AC3E}">
        <p14:creationId xmlns:p14="http://schemas.microsoft.com/office/powerpoint/2010/main" val="240274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Prediction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19</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1024200" y="1321108"/>
            <a:ext cx="7183093" cy="738664"/>
          </a:xfrm>
          <a:prstGeom prst="rect">
            <a:avLst/>
          </a:prstGeom>
          <a:noFill/>
        </p:spPr>
        <p:txBody>
          <a:bodyPr wrap="square" rtlCol="0">
            <a:spAutoFit/>
          </a:bodyPr>
          <a:lstStyle/>
          <a:p>
            <a:r>
              <a:rPr lang="en-US" sz="2100" dirty="0">
                <a:latin typeface="Microsoft Sans Serif" panose="020B0604020202020204" pitchFamily="34" charset="0"/>
                <a:ea typeface="Microsoft Sans Serif" panose="020B0604020202020204" pitchFamily="34" charset="0"/>
                <a:cs typeface="Microsoft Sans Serif" panose="020B0604020202020204" pitchFamily="34" charset="0"/>
              </a:rPr>
              <a:t>The Training score of nearly 64% gives me hope that by adding more storages we will get this much higher</a:t>
            </a:r>
          </a:p>
        </p:txBody>
      </p:sp>
      <p:pic>
        <p:nvPicPr>
          <p:cNvPr id="3074" name="Picture 2">
            <a:extLst>
              <a:ext uri="{FF2B5EF4-FFF2-40B4-BE49-F238E27FC236}">
                <a16:creationId xmlns:a16="http://schemas.microsoft.com/office/drawing/2014/main" id="{05937DD1-9DD3-47C4-AC65-37E299DB8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490" y="2308499"/>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FA5429A-98F1-43F1-872D-1DA0696396E7}"/>
              </a:ext>
            </a:extLst>
          </p:cNvPr>
          <p:cNvPicPr>
            <a:picLocks noChangeAspect="1"/>
          </p:cNvPicPr>
          <p:nvPr/>
        </p:nvPicPr>
        <p:blipFill>
          <a:blip r:embed="rId5"/>
          <a:stretch>
            <a:fillRect/>
          </a:stretch>
        </p:blipFill>
        <p:spPr>
          <a:xfrm>
            <a:off x="1024200" y="4407649"/>
            <a:ext cx="2924583" cy="390580"/>
          </a:xfrm>
          <a:prstGeom prst="rect">
            <a:avLst/>
          </a:prstGeom>
        </p:spPr>
      </p:pic>
      <p:pic>
        <p:nvPicPr>
          <p:cNvPr id="6" name="Picture 5">
            <a:extLst>
              <a:ext uri="{FF2B5EF4-FFF2-40B4-BE49-F238E27FC236}">
                <a16:creationId xmlns:a16="http://schemas.microsoft.com/office/drawing/2014/main" id="{36AB67DC-CF86-4CE1-A4EA-777BC2EA4C04}"/>
              </a:ext>
            </a:extLst>
          </p:cNvPr>
          <p:cNvPicPr>
            <a:picLocks noChangeAspect="1"/>
          </p:cNvPicPr>
          <p:nvPr/>
        </p:nvPicPr>
        <p:blipFill>
          <a:blip r:embed="rId6"/>
          <a:stretch>
            <a:fillRect/>
          </a:stretch>
        </p:blipFill>
        <p:spPr>
          <a:xfrm>
            <a:off x="4215761" y="3259726"/>
            <a:ext cx="3991532" cy="2686425"/>
          </a:xfrm>
          <a:prstGeom prst="rect">
            <a:avLst/>
          </a:prstGeom>
        </p:spPr>
      </p:pic>
    </p:spTree>
    <p:extLst>
      <p:ext uri="{BB962C8B-B14F-4D97-AF65-F5344CB8AC3E}">
        <p14:creationId xmlns:p14="http://schemas.microsoft.com/office/powerpoint/2010/main" val="390392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A0463-AE94-4A9C-BB56-B67BD7E4D21F}"/>
              </a:ext>
            </a:extLst>
          </p:cNvPr>
          <p:cNvSpPr/>
          <p:nvPr/>
        </p:nvSpPr>
        <p:spPr>
          <a:xfrm>
            <a:off x="0" y="2663687"/>
            <a:ext cx="9144000" cy="2001068"/>
          </a:xfrm>
          <a:prstGeom prst="rect">
            <a:avLst/>
          </a:prstGeom>
          <a:solidFill>
            <a:srgbClr val="E51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The Five Guys Minus One</a:t>
            </a:r>
            <a:endParaRPr lang="en-US" sz="3200" dirty="0"/>
          </a:p>
        </p:txBody>
      </p:sp>
      <p:graphicFrame>
        <p:nvGraphicFramePr>
          <p:cNvPr id="4" name="Diagram 3">
            <a:extLst>
              <a:ext uri="{FF2B5EF4-FFF2-40B4-BE49-F238E27FC236}">
                <a16:creationId xmlns:a16="http://schemas.microsoft.com/office/drawing/2014/main" id="{F51E8AFD-EEDA-4AC3-8CB8-9F263C28F61C}"/>
              </a:ext>
            </a:extLst>
          </p:cNvPr>
          <p:cNvGraphicFramePr/>
          <p:nvPr>
            <p:extLst>
              <p:ext uri="{D42A27DB-BD31-4B8C-83A1-F6EECF244321}">
                <p14:modId xmlns:p14="http://schemas.microsoft.com/office/powerpoint/2010/main" val="690071423"/>
              </p:ext>
            </p:extLst>
          </p:nvPr>
        </p:nvGraphicFramePr>
        <p:xfrm>
          <a:off x="811280" y="1542912"/>
          <a:ext cx="7415420" cy="395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8"/>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a:t>
            </a:fld>
            <a:endParaRPr lang="en-US"/>
          </a:p>
        </p:txBody>
      </p:sp>
      <p:sp>
        <p:nvSpPr>
          <p:cNvPr id="3" name="TextBox 2">
            <a:extLst>
              <a:ext uri="{FF2B5EF4-FFF2-40B4-BE49-F238E27FC236}">
                <a16:creationId xmlns:a16="http://schemas.microsoft.com/office/drawing/2014/main" id="{0D9D706C-89F6-42E3-9F88-F604D3BA7B97}"/>
              </a:ext>
            </a:extLst>
          </p:cNvPr>
          <p:cNvSpPr txBox="1"/>
          <p:nvPr/>
        </p:nvSpPr>
        <p:spPr>
          <a:xfrm>
            <a:off x="2408880" y="846697"/>
            <a:ext cx="4114203" cy="369332"/>
          </a:xfrm>
          <a:prstGeom prst="rect">
            <a:avLst/>
          </a:prstGeom>
          <a:noFill/>
        </p:spPr>
        <p:txBody>
          <a:bodyPr wrap="none" rtlCol="0">
            <a:spAutoFit/>
          </a:bodyPr>
          <a:lstStyle/>
          <a:p>
            <a:r>
              <a:rPr lang="en-US" i="1" dirty="0"/>
              <a:t>Handcrafted Analytics and Py’s since 2020</a:t>
            </a:r>
          </a:p>
        </p:txBody>
      </p:sp>
    </p:spTree>
    <p:extLst>
      <p:ext uri="{BB962C8B-B14F-4D97-AF65-F5344CB8AC3E}">
        <p14:creationId xmlns:p14="http://schemas.microsoft.com/office/powerpoint/2010/main" val="401671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5. Conclusion</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20</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60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1. Project Overview</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3</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E93410-D7E6-4425-8026-3EB6015F5A5D}"/>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50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Hypothesis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4</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22632" y="1103917"/>
            <a:ext cx="7992717" cy="1200329"/>
          </a:xfrm>
          <a:prstGeom prst="rect">
            <a:avLst/>
          </a:prstGeom>
          <a:noFill/>
        </p:spPr>
        <p:txBody>
          <a:bodyPr wrap="square" rtlCol="0">
            <a:spAutoFit/>
          </a:bodyPr>
          <a:lstStyle/>
          <a:p>
            <a:pPr algn="ctr"/>
            <a:r>
              <a:rPr lang="en-US" sz="2400" i="1" dirty="0">
                <a:latin typeface="Microsoft Sans Serif" panose="020B0604020202020204" pitchFamily="34" charset="0"/>
                <a:ea typeface="Microsoft Sans Serif" panose="020B0604020202020204" pitchFamily="34" charset="0"/>
                <a:cs typeface="Microsoft Sans Serif" panose="020B0604020202020204" pitchFamily="34" charset="0"/>
              </a:rPr>
              <a:t>“There is enough public information scattered around the internet that can be used to predict fundamental demand numbers for natural gas”</a:t>
            </a:r>
            <a:endParaRPr lang="en-US" sz="2100" i="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2" descr="U.S. Natural Gas Power Generation Hits Record | OilPrice.com">
            <a:extLst>
              <a:ext uri="{FF2B5EF4-FFF2-40B4-BE49-F238E27FC236}">
                <a16:creationId xmlns:a16="http://schemas.microsoft.com/office/drawing/2014/main" id="{3FB09B2B-5532-4E03-BB30-179DF8DD4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3236830"/>
            <a:ext cx="68389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The Parameters of Powerburn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5</a:t>
            </a:fld>
            <a:endParaRPr lang="en-US"/>
          </a:p>
        </p:txBody>
      </p:sp>
      <p:sp>
        <p:nvSpPr>
          <p:cNvPr id="7" name="TextBox 6">
            <a:extLst>
              <a:ext uri="{FF2B5EF4-FFF2-40B4-BE49-F238E27FC236}">
                <a16:creationId xmlns:a16="http://schemas.microsoft.com/office/drawing/2014/main" id="{647CFEC4-6802-41A3-BD3F-B0D02A1D7D36}"/>
              </a:ext>
            </a:extLst>
          </p:cNvPr>
          <p:cNvSpPr txBox="1"/>
          <p:nvPr/>
        </p:nvSpPr>
        <p:spPr>
          <a:xfrm>
            <a:off x="570877" y="5724998"/>
            <a:ext cx="7775783" cy="369332"/>
          </a:xfrm>
          <a:prstGeom prst="rect">
            <a:avLst/>
          </a:prstGeom>
          <a:noFill/>
        </p:spPr>
        <p:txBody>
          <a:bodyPr wrap="none" rtlCol="0">
            <a:spAutoFit/>
          </a:bodyPr>
          <a:lstStyle/>
          <a:p>
            <a:r>
              <a:rPr lang="en-US" dirty="0"/>
              <a:t>*We analyzed different limitations on Powerburn to then estimate the forward #.</a:t>
            </a:r>
          </a:p>
        </p:txBody>
      </p:sp>
      <p:pic>
        <p:nvPicPr>
          <p:cNvPr id="6" name="Picture 5">
            <a:extLst>
              <a:ext uri="{FF2B5EF4-FFF2-40B4-BE49-F238E27FC236}">
                <a16:creationId xmlns:a16="http://schemas.microsoft.com/office/drawing/2014/main" id="{13811F3C-3F49-4408-9C18-E93A3A4DF66C}"/>
              </a:ext>
            </a:extLst>
          </p:cNvPr>
          <p:cNvPicPr>
            <a:picLocks noChangeAspect="1"/>
          </p:cNvPicPr>
          <p:nvPr/>
        </p:nvPicPr>
        <p:blipFill>
          <a:blip r:embed="rId4"/>
          <a:stretch>
            <a:fillRect/>
          </a:stretch>
        </p:blipFill>
        <p:spPr>
          <a:xfrm>
            <a:off x="637175" y="4695058"/>
            <a:ext cx="859343" cy="844178"/>
          </a:xfrm>
          <a:prstGeom prst="rect">
            <a:avLst/>
          </a:prstGeom>
        </p:spPr>
      </p:pic>
      <p:pic>
        <p:nvPicPr>
          <p:cNvPr id="9" name="Picture 8">
            <a:extLst>
              <a:ext uri="{FF2B5EF4-FFF2-40B4-BE49-F238E27FC236}">
                <a16:creationId xmlns:a16="http://schemas.microsoft.com/office/drawing/2014/main" id="{D34CF676-983B-4850-87D6-E16E8BB63830}"/>
              </a:ext>
            </a:extLst>
          </p:cNvPr>
          <p:cNvPicPr>
            <a:picLocks noChangeAspect="1"/>
          </p:cNvPicPr>
          <p:nvPr/>
        </p:nvPicPr>
        <p:blipFill>
          <a:blip r:embed="rId5"/>
          <a:stretch>
            <a:fillRect/>
          </a:stretch>
        </p:blipFill>
        <p:spPr>
          <a:xfrm>
            <a:off x="3459314" y="4810208"/>
            <a:ext cx="685896" cy="819264"/>
          </a:xfrm>
          <a:prstGeom prst="rect">
            <a:avLst/>
          </a:prstGeom>
        </p:spPr>
      </p:pic>
      <p:pic>
        <p:nvPicPr>
          <p:cNvPr id="12" name="Picture 11">
            <a:extLst>
              <a:ext uri="{FF2B5EF4-FFF2-40B4-BE49-F238E27FC236}">
                <a16:creationId xmlns:a16="http://schemas.microsoft.com/office/drawing/2014/main" id="{FD1B8922-DDDA-4BA6-BCFB-A6B901C09DB6}"/>
              </a:ext>
            </a:extLst>
          </p:cNvPr>
          <p:cNvPicPr>
            <a:picLocks noChangeAspect="1"/>
          </p:cNvPicPr>
          <p:nvPr/>
        </p:nvPicPr>
        <p:blipFill>
          <a:blip r:embed="rId6"/>
          <a:stretch>
            <a:fillRect/>
          </a:stretch>
        </p:blipFill>
        <p:spPr>
          <a:xfrm>
            <a:off x="6266559" y="4995971"/>
            <a:ext cx="2200582" cy="447738"/>
          </a:xfrm>
          <a:prstGeom prst="rect">
            <a:avLst/>
          </a:prstGeom>
        </p:spPr>
      </p:pic>
      <p:pic>
        <p:nvPicPr>
          <p:cNvPr id="13" name="Picture 12">
            <a:extLst>
              <a:ext uri="{FF2B5EF4-FFF2-40B4-BE49-F238E27FC236}">
                <a16:creationId xmlns:a16="http://schemas.microsoft.com/office/drawing/2014/main" id="{F90995BB-FCB9-46AF-8E01-9A8D756A62B8}"/>
              </a:ext>
            </a:extLst>
          </p:cNvPr>
          <p:cNvPicPr>
            <a:picLocks noChangeAspect="1"/>
          </p:cNvPicPr>
          <p:nvPr/>
        </p:nvPicPr>
        <p:blipFill>
          <a:blip r:embed="rId7"/>
          <a:stretch>
            <a:fillRect/>
          </a:stretch>
        </p:blipFill>
        <p:spPr>
          <a:xfrm>
            <a:off x="1966285" y="4765090"/>
            <a:ext cx="1052485" cy="819264"/>
          </a:xfrm>
          <a:prstGeom prst="rect">
            <a:avLst/>
          </a:prstGeom>
        </p:spPr>
      </p:pic>
      <p:pic>
        <p:nvPicPr>
          <p:cNvPr id="15" name="Picture 14">
            <a:extLst>
              <a:ext uri="{FF2B5EF4-FFF2-40B4-BE49-F238E27FC236}">
                <a16:creationId xmlns:a16="http://schemas.microsoft.com/office/drawing/2014/main" id="{2D77546F-1344-4900-ABBC-82763C3E967B}"/>
              </a:ext>
            </a:extLst>
          </p:cNvPr>
          <p:cNvPicPr>
            <a:picLocks noChangeAspect="1"/>
          </p:cNvPicPr>
          <p:nvPr/>
        </p:nvPicPr>
        <p:blipFill>
          <a:blip r:embed="rId8"/>
          <a:stretch>
            <a:fillRect/>
          </a:stretch>
        </p:blipFill>
        <p:spPr>
          <a:xfrm>
            <a:off x="4681275" y="4864525"/>
            <a:ext cx="1199049" cy="631264"/>
          </a:xfrm>
          <a:prstGeom prst="rect">
            <a:avLst/>
          </a:prstGeom>
        </p:spPr>
      </p:pic>
      <p:sp>
        <p:nvSpPr>
          <p:cNvPr id="16" name="TextBox 15">
            <a:extLst>
              <a:ext uri="{FF2B5EF4-FFF2-40B4-BE49-F238E27FC236}">
                <a16:creationId xmlns:a16="http://schemas.microsoft.com/office/drawing/2014/main" id="{F7D3FC72-96A1-4852-A7AD-A165973552B0}"/>
              </a:ext>
            </a:extLst>
          </p:cNvPr>
          <p:cNvSpPr txBox="1"/>
          <p:nvPr/>
        </p:nvSpPr>
        <p:spPr>
          <a:xfrm>
            <a:off x="570877" y="981512"/>
            <a:ext cx="7838455" cy="369332"/>
          </a:xfrm>
          <a:prstGeom prst="rect">
            <a:avLst/>
          </a:prstGeom>
          <a:noFill/>
        </p:spPr>
        <p:txBody>
          <a:bodyPr wrap="square" rtlCol="0">
            <a:spAutoFit/>
          </a:bodyPr>
          <a:lstStyle/>
          <a:p>
            <a:r>
              <a:rPr lang="en-US" b="1" dirty="0"/>
              <a:t>Powerburn</a:t>
            </a:r>
            <a:r>
              <a:rPr lang="en-US" dirty="0"/>
              <a:t> is natural gas burned for the purpose of electricity generation.</a:t>
            </a:r>
          </a:p>
        </p:txBody>
      </p:sp>
      <p:pic>
        <p:nvPicPr>
          <p:cNvPr id="2050" name="Picture 2" descr="Electricity sector of the United States - Wikipedia">
            <a:extLst>
              <a:ext uri="{FF2B5EF4-FFF2-40B4-BE49-F238E27FC236}">
                <a16:creationId xmlns:a16="http://schemas.microsoft.com/office/drawing/2014/main" id="{E79BB703-AE26-4D87-B8CD-99B7810F4E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5377" y="1506641"/>
            <a:ext cx="6933245" cy="27316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735BDEA-7A6A-4123-9971-94D387D01F4C}"/>
              </a:ext>
            </a:extLst>
          </p:cNvPr>
          <p:cNvPicPr>
            <a:picLocks noChangeAspect="1"/>
          </p:cNvPicPr>
          <p:nvPr/>
        </p:nvPicPr>
        <p:blipFill>
          <a:blip r:embed="rId10"/>
          <a:stretch>
            <a:fillRect/>
          </a:stretch>
        </p:blipFill>
        <p:spPr>
          <a:xfrm>
            <a:off x="7536922" y="4028215"/>
            <a:ext cx="809738" cy="666843"/>
          </a:xfrm>
          <a:prstGeom prst="rect">
            <a:avLst/>
          </a:prstGeom>
        </p:spPr>
      </p:pic>
    </p:spTree>
    <p:extLst>
      <p:ext uri="{BB962C8B-B14F-4D97-AF65-F5344CB8AC3E}">
        <p14:creationId xmlns:p14="http://schemas.microsoft.com/office/powerpoint/2010/main" val="75478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6</a:t>
            </a:fld>
            <a:endParaRPr lang="en-US"/>
          </a:p>
        </p:txBody>
      </p:sp>
      <p:pic>
        <p:nvPicPr>
          <p:cNvPr id="6" name="Picture 5">
            <a:extLst>
              <a:ext uri="{FF2B5EF4-FFF2-40B4-BE49-F238E27FC236}">
                <a16:creationId xmlns:a16="http://schemas.microsoft.com/office/drawing/2014/main" id="{8138E8C2-9BDE-4EAA-98D0-EEB885C5A18E}"/>
              </a:ext>
            </a:extLst>
          </p:cNvPr>
          <p:cNvPicPr>
            <a:picLocks noChangeAspect="1"/>
          </p:cNvPicPr>
          <p:nvPr/>
        </p:nvPicPr>
        <p:blipFill>
          <a:blip r:embed="rId4"/>
          <a:stretch>
            <a:fillRect/>
          </a:stretch>
        </p:blipFill>
        <p:spPr>
          <a:xfrm>
            <a:off x="0" y="801765"/>
            <a:ext cx="9144000" cy="2678789"/>
          </a:xfrm>
          <a:prstGeom prst="rect">
            <a:avLst/>
          </a:prstGeom>
        </p:spPr>
      </p:pic>
      <p:sp>
        <p:nvSpPr>
          <p:cNvPr id="7" name="Arrow: Right 6">
            <a:extLst>
              <a:ext uri="{FF2B5EF4-FFF2-40B4-BE49-F238E27FC236}">
                <a16:creationId xmlns:a16="http://schemas.microsoft.com/office/drawing/2014/main" id="{4A18F2C9-DCAB-496A-A6C2-1B64CFA6FF76}"/>
              </a:ext>
            </a:extLst>
          </p:cNvPr>
          <p:cNvSpPr/>
          <p:nvPr/>
        </p:nvSpPr>
        <p:spPr>
          <a:xfrm rot="10800000">
            <a:off x="1656389" y="2500152"/>
            <a:ext cx="1021525" cy="928848"/>
          </a:xfrm>
          <a:prstGeom prst="rightArrow">
            <a:avLst>
              <a:gd name="adj1" fmla="val 50000"/>
              <a:gd name="adj2" fmla="val 63822"/>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2921108" y="2641410"/>
            <a:ext cx="5594241" cy="646331"/>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Going to the EIA website to bring in monthly data of Powerburn.</a:t>
            </a:r>
          </a:p>
        </p:txBody>
      </p:sp>
      <p:pic>
        <p:nvPicPr>
          <p:cNvPr id="9" name="Picture 8">
            <a:extLst>
              <a:ext uri="{FF2B5EF4-FFF2-40B4-BE49-F238E27FC236}">
                <a16:creationId xmlns:a16="http://schemas.microsoft.com/office/drawing/2014/main" id="{819F8CA0-99D6-4906-AE77-DD773CAD944B}"/>
              </a:ext>
            </a:extLst>
          </p:cNvPr>
          <p:cNvPicPr>
            <a:picLocks noChangeAspect="1"/>
          </p:cNvPicPr>
          <p:nvPr/>
        </p:nvPicPr>
        <p:blipFill>
          <a:blip r:embed="rId5"/>
          <a:stretch>
            <a:fillRect/>
          </a:stretch>
        </p:blipFill>
        <p:spPr>
          <a:xfrm>
            <a:off x="6674530" y="3560010"/>
            <a:ext cx="1624239" cy="2453030"/>
          </a:xfrm>
          <a:prstGeom prst="rect">
            <a:avLst/>
          </a:prstGeom>
        </p:spPr>
      </p:pic>
      <p:sp>
        <p:nvSpPr>
          <p:cNvPr id="14" name="TextBox 13">
            <a:extLst>
              <a:ext uri="{FF2B5EF4-FFF2-40B4-BE49-F238E27FC236}">
                <a16:creationId xmlns:a16="http://schemas.microsoft.com/office/drawing/2014/main" id="{5451865A-520B-408A-97CB-CE2AB0150A0D}"/>
              </a:ext>
            </a:extLst>
          </p:cNvPr>
          <p:cNvSpPr txBox="1"/>
          <p:nvPr/>
        </p:nvSpPr>
        <p:spPr>
          <a:xfrm>
            <a:off x="635108" y="4097978"/>
            <a:ext cx="5594241" cy="369332"/>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EIA govt info pulls both Production &amp; Powerburn</a:t>
            </a:r>
          </a:p>
        </p:txBody>
      </p:sp>
    </p:spTree>
    <p:extLst>
      <p:ext uri="{BB962C8B-B14F-4D97-AF65-F5344CB8AC3E}">
        <p14:creationId xmlns:p14="http://schemas.microsoft.com/office/powerpoint/2010/main" val="156797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7</a:t>
            </a:fld>
            <a:endParaRPr lang="en-US"/>
          </a:p>
        </p:txBody>
      </p:sp>
      <p:pic>
        <p:nvPicPr>
          <p:cNvPr id="4" name="Picture 3">
            <a:extLst>
              <a:ext uri="{FF2B5EF4-FFF2-40B4-BE49-F238E27FC236}">
                <a16:creationId xmlns:a16="http://schemas.microsoft.com/office/drawing/2014/main" id="{3B40CB4D-F7BE-4862-A609-2F5E66EAAE9F}"/>
              </a:ext>
            </a:extLst>
          </p:cNvPr>
          <p:cNvPicPr>
            <a:picLocks noChangeAspect="1"/>
          </p:cNvPicPr>
          <p:nvPr/>
        </p:nvPicPr>
        <p:blipFill>
          <a:blip r:embed="rId4"/>
          <a:stretch>
            <a:fillRect/>
          </a:stretch>
        </p:blipFill>
        <p:spPr>
          <a:xfrm>
            <a:off x="0" y="828261"/>
            <a:ext cx="9144000" cy="5201478"/>
          </a:xfrm>
          <a:prstGeom prst="rect">
            <a:avLst/>
          </a:prstGeom>
        </p:spPr>
      </p:pic>
    </p:spTree>
    <p:extLst>
      <p:ext uri="{BB962C8B-B14F-4D97-AF65-F5344CB8AC3E}">
        <p14:creationId xmlns:p14="http://schemas.microsoft.com/office/powerpoint/2010/main" val="8088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 – Adding Data</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8</a:t>
            </a:fld>
            <a:endParaRPr lang="en-US"/>
          </a:p>
        </p:txBody>
      </p:sp>
      <p:pic>
        <p:nvPicPr>
          <p:cNvPr id="3" name="Picture 2">
            <a:extLst>
              <a:ext uri="{FF2B5EF4-FFF2-40B4-BE49-F238E27FC236}">
                <a16:creationId xmlns:a16="http://schemas.microsoft.com/office/drawing/2014/main" id="{50DCF0C2-B79E-4F7B-9359-754CAFE14130}"/>
              </a:ext>
            </a:extLst>
          </p:cNvPr>
          <p:cNvPicPr>
            <a:picLocks noChangeAspect="1"/>
          </p:cNvPicPr>
          <p:nvPr/>
        </p:nvPicPr>
        <p:blipFill>
          <a:blip r:embed="rId4"/>
          <a:stretch>
            <a:fillRect/>
          </a:stretch>
        </p:blipFill>
        <p:spPr>
          <a:xfrm>
            <a:off x="5408538" y="1031107"/>
            <a:ext cx="3000794" cy="438211"/>
          </a:xfrm>
          <a:prstGeom prst="rect">
            <a:avLst/>
          </a:prstGeom>
        </p:spPr>
      </p:pic>
      <p:sp>
        <p:nvSpPr>
          <p:cNvPr id="6" name="TextBox 5">
            <a:extLst>
              <a:ext uri="{FF2B5EF4-FFF2-40B4-BE49-F238E27FC236}">
                <a16:creationId xmlns:a16="http://schemas.microsoft.com/office/drawing/2014/main" id="{BC9ABE04-6561-4443-A7DE-C5650F6F29F0}"/>
              </a:ext>
            </a:extLst>
          </p:cNvPr>
          <p:cNvSpPr txBox="1"/>
          <p:nvPr/>
        </p:nvSpPr>
        <p:spPr>
          <a:xfrm>
            <a:off x="522632" y="1031107"/>
            <a:ext cx="4658968" cy="1200329"/>
          </a:xfrm>
          <a:prstGeom prst="rect">
            <a:avLst/>
          </a:prstGeom>
          <a:noFill/>
        </p:spPr>
        <p:txBody>
          <a:bodyPr wrap="square" rtlCol="0">
            <a:spAutoFit/>
          </a:bodyPr>
          <a:lstStyle/>
          <a:p>
            <a:r>
              <a:rPr lang="en-US" dirty="0"/>
              <a:t>How much gas will be used to create electricity?</a:t>
            </a:r>
          </a:p>
          <a:p>
            <a:r>
              <a:rPr lang="en-US" dirty="0"/>
              <a:t>	Price of underlying (choice)</a:t>
            </a:r>
          </a:p>
          <a:p>
            <a:r>
              <a:rPr lang="en-US" dirty="0"/>
              <a:t>		Coal &amp; Natural Gas</a:t>
            </a:r>
          </a:p>
          <a:p>
            <a:r>
              <a:rPr lang="en-US" dirty="0"/>
              <a:t>	Included Production (growth)</a:t>
            </a:r>
          </a:p>
        </p:txBody>
      </p:sp>
      <p:pic>
        <p:nvPicPr>
          <p:cNvPr id="1026" name="Picture 2" descr="Free Frowny Face Pictures, Download Free Clip Art, Free Clip Art on Clipart  Library">
            <a:extLst>
              <a:ext uri="{FF2B5EF4-FFF2-40B4-BE49-F238E27FC236}">
                <a16:creationId xmlns:a16="http://schemas.microsoft.com/office/drawing/2014/main" id="{3B58F3FF-3494-4D07-8C60-037BC9B14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22" y="1625265"/>
            <a:ext cx="2105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BC36852-69B7-4318-9EFC-ACAC8CE84E14}"/>
              </a:ext>
            </a:extLst>
          </p:cNvPr>
          <p:cNvSpPr txBox="1"/>
          <p:nvPr/>
        </p:nvSpPr>
        <p:spPr>
          <a:xfrm>
            <a:off x="522632" y="2501565"/>
            <a:ext cx="5333790" cy="584775"/>
          </a:xfrm>
          <a:prstGeom prst="rect">
            <a:avLst/>
          </a:prstGeom>
          <a:noFill/>
        </p:spPr>
        <p:txBody>
          <a:bodyPr wrap="square" rtlCol="0">
            <a:spAutoFit/>
          </a:bodyPr>
          <a:lstStyle/>
          <a:p>
            <a:r>
              <a:rPr lang="en-US" sz="3200" dirty="0"/>
              <a:t>MAKE IT BETTER?</a:t>
            </a:r>
          </a:p>
        </p:txBody>
      </p:sp>
      <p:sp>
        <p:nvSpPr>
          <p:cNvPr id="9" name="TextBox 8">
            <a:extLst>
              <a:ext uri="{FF2B5EF4-FFF2-40B4-BE49-F238E27FC236}">
                <a16:creationId xmlns:a16="http://schemas.microsoft.com/office/drawing/2014/main" id="{445D9EF0-B41F-4A7C-8848-B18093A3EE2A}"/>
              </a:ext>
            </a:extLst>
          </p:cNvPr>
          <p:cNvSpPr txBox="1"/>
          <p:nvPr/>
        </p:nvSpPr>
        <p:spPr>
          <a:xfrm>
            <a:off x="522632" y="3279648"/>
            <a:ext cx="5333790" cy="369332"/>
          </a:xfrm>
          <a:prstGeom prst="rect">
            <a:avLst/>
          </a:prstGeom>
          <a:noFill/>
        </p:spPr>
        <p:txBody>
          <a:bodyPr wrap="square" rtlCol="0">
            <a:spAutoFit/>
          </a:bodyPr>
          <a:lstStyle/>
          <a:p>
            <a:r>
              <a:rPr lang="en-US" dirty="0"/>
              <a:t>Temperature!  </a:t>
            </a:r>
          </a:p>
        </p:txBody>
      </p:sp>
      <p:pic>
        <p:nvPicPr>
          <p:cNvPr id="12" name="Picture 11">
            <a:extLst>
              <a:ext uri="{FF2B5EF4-FFF2-40B4-BE49-F238E27FC236}">
                <a16:creationId xmlns:a16="http://schemas.microsoft.com/office/drawing/2014/main" id="{34FF8BCB-BBC9-4A7C-B550-57925278CD1F}"/>
              </a:ext>
            </a:extLst>
          </p:cNvPr>
          <p:cNvPicPr>
            <a:picLocks noChangeAspect="1"/>
          </p:cNvPicPr>
          <p:nvPr/>
        </p:nvPicPr>
        <p:blipFill>
          <a:blip r:embed="rId6"/>
          <a:stretch>
            <a:fillRect/>
          </a:stretch>
        </p:blipFill>
        <p:spPr>
          <a:xfrm>
            <a:off x="60960" y="3759471"/>
            <a:ext cx="8454389" cy="707738"/>
          </a:xfrm>
          <a:prstGeom prst="rect">
            <a:avLst/>
          </a:prstGeom>
        </p:spPr>
      </p:pic>
    </p:spTree>
    <p:extLst>
      <p:ext uri="{BB962C8B-B14F-4D97-AF65-F5344CB8AC3E}">
        <p14:creationId xmlns:p14="http://schemas.microsoft.com/office/powerpoint/2010/main" val="392305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2. Prediction</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9</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910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1135</TotalTime>
  <Words>2136</Words>
  <Application>Microsoft Office PowerPoint</Application>
  <PresentationFormat>On-screen Show (4:3)</PresentationFormat>
  <Paragraphs>182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Microsoft Sans Serif</vt:lpstr>
      <vt:lpstr>Office Theme</vt:lpstr>
      <vt:lpstr>PowerPoint Presentation</vt:lpstr>
      <vt:lpstr>The Five Guys Minus One</vt:lpstr>
      <vt:lpstr>PowerPoint Presentation</vt:lpstr>
      <vt:lpstr>Hypothesis</vt:lpstr>
      <vt:lpstr>The Parameters of Powerburn</vt:lpstr>
      <vt:lpstr>Parameters Code</vt:lpstr>
      <vt:lpstr>Parameters Code</vt:lpstr>
      <vt:lpstr>Parameters Code – Adding Data</vt:lpstr>
      <vt:lpstr>PowerPoint Presentation</vt:lpstr>
      <vt:lpstr>Prediction</vt:lpstr>
      <vt:lpstr>PowerPoint Presentation</vt:lpstr>
      <vt:lpstr>Data Assembly </vt:lpstr>
      <vt:lpstr>Data Assembly </vt:lpstr>
      <vt:lpstr>Data Assembly – Put it all Together </vt:lpstr>
      <vt:lpstr>PowerPoint Presentation</vt:lpstr>
      <vt:lpstr>PowerPoint Presentation</vt:lpstr>
      <vt:lpstr>PowerPoint Presentation</vt:lpstr>
      <vt:lpstr>PowerPoint Presentation</vt:lpstr>
      <vt:lpstr>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Dionne</dc:creator>
  <cp:lastModifiedBy>Patten Patrick</cp:lastModifiedBy>
  <cp:revision>78</cp:revision>
  <dcterms:created xsi:type="dcterms:W3CDTF">2020-06-16T23:54:19Z</dcterms:created>
  <dcterms:modified xsi:type="dcterms:W3CDTF">2020-10-14T15:21:28Z</dcterms:modified>
</cp:coreProperties>
</file>